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handoutMasterIdLst>
    <p:handoutMasterId r:id="rId81"/>
  </p:handoutMasterIdLst>
  <p:sldIdLst>
    <p:sldId id="425" r:id="rId2"/>
    <p:sldId id="433" r:id="rId3"/>
    <p:sldId id="444" r:id="rId4"/>
    <p:sldId id="399" r:id="rId5"/>
    <p:sldId id="396" r:id="rId6"/>
    <p:sldId id="408" r:id="rId7"/>
    <p:sldId id="461" r:id="rId8"/>
    <p:sldId id="508" r:id="rId9"/>
    <p:sldId id="437" r:id="rId10"/>
    <p:sldId id="468" r:id="rId11"/>
    <p:sldId id="487" r:id="rId12"/>
    <p:sldId id="507" r:id="rId13"/>
    <p:sldId id="473" r:id="rId14"/>
    <p:sldId id="522" r:id="rId15"/>
    <p:sldId id="474" r:id="rId16"/>
    <p:sldId id="497" r:id="rId17"/>
    <p:sldId id="519" r:id="rId18"/>
    <p:sldId id="422" r:id="rId19"/>
    <p:sldId id="451" r:id="rId20"/>
    <p:sldId id="471" r:id="rId21"/>
    <p:sldId id="470" r:id="rId22"/>
    <p:sldId id="488" r:id="rId23"/>
    <p:sldId id="517" r:id="rId24"/>
    <p:sldId id="445" r:id="rId25"/>
    <p:sldId id="477" r:id="rId26"/>
    <p:sldId id="446" r:id="rId27"/>
    <p:sldId id="478" r:id="rId28"/>
    <p:sldId id="518" r:id="rId29"/>
    <p:sldId id="469" r:id="rId30"/>
    <p:sldId id="503" r:id="rId31"/>
    <p:sldId id="521" r:id="rId32"/>
    <p:sldId id="489" r:id="rId33"/>
    <p:sldId id="479" r:id="rId34"/>
    <p:sldId id="485" r:id="rId35"/>
    <p:sldId id="520" r:id="rId36"/>
    <p:sldId id="452" r:id="rId37"/>
    <p:sldId id="493" r:id="rId38"/>
    <p:sldId id="490" r:id="rId39"/>
    <p:sldId id="491" r:id="rId40"/>
    <p:sldId id="504" r:id="rId41"/>
    <p:sldId id="505" r:id="rId42"/>
    <p:sldId id="447" r:id="rId43"/>
    <p:sldId id="509" r:id="rId44"/>
    <p:sldId id="513" r:id="rId45"/>
    <p:sldId id="355" r:id="rId46"/>
    <p:sldId id="467" r:id="rId47"/>
    <p:sldId id="484" r:id="rId48"/>
    <p:sldId id="442" r:id="rId49"/>
    <p:sldId id="455" r:id="rId50"/>
    <p:sldId id="300" r:id="rId51"/>
    <p:sldId id="492" r:id="rId52"/>
    <p:sldId id="398" r:id="rId53"/>
    <p:sldId id="512" r:id="rId54"/>
    <p:sldId id="459" r:id="rId55"/>
    <p:sldId id="499" r:id="rId56"/>
    <p:sldId id="506" r:id="rId57"/>
    <p:sldId id="494" r:id="rId58"/>
    <p:sldId id="501" r:id="rId59"/>
    <p:sldId id="514" r:id="rId60"/>
    <p:sldId id="448" r:id="rId61"/>
    <p:sldId id="516" r:id="rId62"/>
    <p:sldId id="409" r:id="rId63"/>
    <p:sldId id="456" r:id="rId64"/>
    <p:sldId id="462" r:id="rId65"/>
    <p:sldId id="463" r:id="rId66"/>
    <p:sldId id="453" r:id="rId67"/>
    <p:sldId id="464" r:id="rId68"/>
    <p:sldId id="498" r:id="rId69"/>
    <p:sldId id="465" r:id="rId70"/>
    <p:sldId id="466" r:id="rId71"/>
    <p:sldId id="481" r:id="rId72"/>
    <p:sldId id="426" r:id="rId73"/>
    <p:sldId id="427" r:id="rId74"/>
    <p:sldId id="510" r:id="rId75"/>
    <p:sldId id="511" r:id="rId76"/>
    <p:sldId id="457" r:id="rId77"/>
    <p:sldId id="515" r:id="rId78"/>
    <p:sldId id="460" r:id="rId79"/>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e" initials="S" lastIdx="1" clrIdx="0">
    <p:extLst>
      <p:ext uri="{19B8F6BF-5375-455C-9EA6-DF929625EA0E}">
        <p15:presenceInfo xmlns:p15="http://schemas.microsoft.com/office/powerpoint/2012/main" userId="Stephan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9C23"/>
    <a:srgbClr val="5B528F"/>
    <a:srgbClr val="A13A0F"/>
    <a:srgbClr val="4F81BC"/>
    <a:srgbClr val="800000"/>
    <a:srgbClr val="FDCD00"/>
    <a:srgbClr val="E19101"/>
    <a:srgbClr val="5B92C8"/>
    <a:srgbClr val="FBE56B"/>
    <a:srgbClr val="F2EC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535" autoAdjust="0"/>
  </p:normalViewPr>
  <p:slideViewPr>
    <p:cSldViewPr>
      <p:cViewPr varScale="1">
        <p:scale>
          <a:sx n="64" d="100"/>
          <a:sy n="64" d="100"/>
        </p:scale>
        <p:origin x="156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ommentAuthors" Target="commentAuthor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B22C92E6-480F-4810-B44A-D5D968D34359}" type="datetime1">
              <a:rPr lang="fr-FR"/>
              <a:pPr>
                <a:defRPr/>
              </a:pPr>
              <a:t>17/08/2017</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A5D454DD-1DF8-4CF2-A286-8535277A6EC5}" type="slidenum">
              <a:rPr lang="fr-FR"/>
              <a:pPr>
                <a:defRPr/>
              </a:pPr>
              <a:t>‹N°›</a:t>
            </a:fld>
            <a:endParaRPr lang="fr-FR"/>
          </a:p>
        </p:txBody>
      </p:sp>
    </p:spTree>
    <p:extLst>
      <p:ext uri="{BB962C8B-B14F-4D97-AF65-F5344CB8AC3E}">
        <p14:creationId xmlns:p14="http://schemas.microsoft.com/office/powerpoint/2010/main" val="3069377962"/>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fr-FR"/>
          </a:p>
        </p:txBody>
      </p:sp>
      <p:sp>
        <p:nvSpPr>
          <p:cNvPr id="61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fld id="{8813F7B6-0B83-4038-95D2-36F49B1EC84C}" type="datetime1">
              <a:rPr lang="fr-FR"/>
              <a:pPr>
                <a:defRPr/>
              </a:pPr>
              <a:t>17/08/2017</a:t>
            </a:fld>
            <a:endParaRPr lang="fr-FR"/>
          </a:p>
        </p:txBody>
      </p:sp>
      <p:sp>
        <p:nvSpPr>
          <p:cNvPr id="450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fr-FR"/>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DC8F945D-A2D2-4E6D-9F50-3EDDC68C4AFF}" type="slidenum">
              <a:rPr lang="fr-FR"/>
              <a:pPr>
                <a:defRPr/>
              </a:pPr>
              <a:t>‹N°›</a:t>
            </a:fld>
            <a:endParaRPr lang="fr-FR"/>
          </a:p>
        </p:txBody>
      </p:sp>
    </p:spTree>
    <p:extLst>
      <p:ext uri="{BB962C8B-B14F-4D97-AF65-F5344CB8AC3E}">
        <p14:creationId xmlns:p14="http://schemas.microsoft.com/office/powerpoint/2010/main" val="3660886825"/>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Espace réservé de l'image des diapositives 1"/>
          <p:cNvSpPr>
            <a:spLocks noGrp="1" noRot="1" noChangeAspect="1" noTextEdit="1"/>
          </p:cNvSpPr>
          <p:nvPr>
            <p:ph type="sldImg"/>
          </p:nvPr>
        </p:nvSpPr>
        <p:spPr>
          <a:ln/>
        </p:spPr>
      </p:sp>
      <p:sp>
        <p:nvSpPr>
          <p:cNvPr id="48131" name="Espace réservé des commentaires 2"/>
          <p:cNvSpPr>
            <a:spLocks noGrp="1"/>
          </p:cNvSpPr>
          <p:nvPr>
            <p:ph type="body" idx="1"/>
          </p:nvPr>
        </p:nvSpPr>
        <p:spPr>
          <a:noFill/>
          <a:ln/>
        </p:spPr>
        <p:txBody>
          <a:bodyPr/>
          <a:lstStyle/>
          <a:p>
            <a:endParaRPr lang="fr-FR" smtClean="0"/>
          </a:p>
        </p:txBody>
      </p:sp>
      <p:sp>
        <p:nvSpPr>
          <p:cNvPr id="48132" name="Espace réservé du numéro de diapositive 3"/>
          <p:cNvSpPr>
            <a:spLocks noGrp="1"/>
          </p:cNvSpPr>
          <p:nvPr>
            <p:ph type="sldNum" sz="quarter" idx="5"/>
          </p:nvPr>
        </p:nvSpPr>
        <p:spPr>
          <a:noFill/>
        </p:spPr>
        <p:txBody>
          <a:bodyPr/>
          <a:lstStyle/>
          <a:p>
            <a:fld id="{38FD6D18-9B31-4888-91FA-34006F7E67B9}" type="slidenum">
              <a:rPr lang="fr-FR" smtClean="0"/>
              <a:pPr/>
              <a:t>1</a:t>
            </a:fld>
            <a:endParaRPr lang="fr-FR" smtClean="0"/>
          </a:p>
        </p:txBody>
      </p:sp>
      <p:sp>
        <p:nvSpPr>
          <p:cNvPr id="48133" name="Espace réservé de la date 4"/>
          <p:cNvSpPr>
            <a:spLocks noGrp="1"/>
          </p:cNvSpPr>
          <p:nvPr>
            <p:ph type="dt" sz="quarter" idx="1"/>
          </p:nvPr>
        </p:nvSpPr>
        <p:spPr>
          <a:noFill/>
        </p:spPr>
        <p:txBody>
          <a:bodyPr/>
          <a:lstStyle/>
          <a:p>
            <a:fld id="{008FE899-5D37-40FB-B3CA-09EB7AD9DB52}" type="datetime1">
              <a:rPr lang="fr-FR" smtClean="0"/>
              <a:pPr/>
              <a:t>17/08/2017</a:t>
            </a:fld>
            <a:endParaRPr lang="fr-FR" smtClean="0"/>
          </a:p>
        </p:txBody>
      </p:sp>
      <p:sp>
        <p:nvSpPr>
          <p:cNvPr id="48134" name="Espace réservé du pied de page 5"/>
          <p:cNvSpPr>
            <a:spLocks noGrp="1"/>
          </p:cNvSpPr>
          <p:nvPr>
            <p:ph type="ftr" sz="quarter" idx="4"/>
          </p:nvPr>
        </p:nvSpPr>
        <p:spPr>
          <a:noFill/>
        </p:spPr>
        <p:txBody>
          <a:bodyPr/>
          <a:lstStyle/>
          <a:p>
            <a:endParaRPr lang="fr-FR" smtClean="0"/>
          </a:p>
        </p:txBody>
      </p:sp>
    </p:spTree>
    <p:extLst>
      <p:ext uri="{BB962C8B-B14F-4D97-AF65-F5344CB8AC3E}">
        <p14:creationId xmlns:p14="http://schemas.microsoft.com/office/powerpoint/2010/main" val="270506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10</a:t>
            </a:fld>
            <a:endParaRPr lang="fr-FR" smtClean="0"/>
          </a:p>
        </p:txBody>
      </p:sp>
    </p:spTree>
    <p:extLst>
      <p:ext uri="{BB962C8B-B14F-4D97-AF65-F5344CB8AC3E}">
        <p14:creationId xmlns:p14="http://schemas.microsoft.com/office/powerpoint/2010/main" val="3727445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sz="1200" b="0" i="0" kern="1200" dirty="0" smtClean="0">
              <a:solidFill>
                <a:schemeClr val="tx1"/>
              </a:solidFill>
              <a:effectLst/>
              <a:latin typeface="Arial" charset="0"/>
              <a:ea typeface="+mn-ea"/>
              <a:cs typeface="+mn-cs"/>
            </a:endParaRPr>
          </a:p>
          <a:p>
            <a:r>
              <a:rPr lang="fr-FR" sz="1200" b="0" i="0" u="sng" kern="1200" dirty="0" smtClean="0">
                <a:solidFill>
                  <a:schemeClr val="tx1"/>
                </a:solidFill>
                <a:effectLst/>
                <a:latin typeface="Arial" charset="0"/>
                <a:ea typeface="+mn-ea"/>
                <a:cs typeface="+mn-cs"/>
              </a:rPr>
              <a:t>Déploiement</a:t>
            </a:r>
            <a:r>
              <a:rPr lang="fr-FR" sz="1200" b="0" i="0" u="sng" kern="1200" baseline="0" dirty="0" smtClean="0">
                <a:solidFill>
                  <a:schemeClr val="tx1"/>
                </a:solidFill>
                <a:effectLst/>
                <a:latin typeface="Arial" charset="0"/>
                <a:ea typeface="+mn-ea"/>
                <a:cs typeface="+mn-cs"/>
              </a:rPr>
              <a:t> Continu</a:t>
            </a:r>
          </a:p>
          <a:p>
            <a:pPr marL="171450" indent="-171450">
              <a:buFont typeface="Arial" panose="020B0604020202020204" pitchFamily="34" charset="0"/>
              <a:buChar char="•"/>
            </a:pPr>
            <a:r>
              <a:rPr lang="fr-FR" sz="1200" b="0" i="0" kern="1200" dirty="0" smtClean="0">
                <a:solidFill>
                  <a:schemeClr val="tx1"/>
                </a:solidFill>
                <a:effectLst/>
                <a:latin typeface="Arial" charset="0"/>
                <a:ea typeface="+mn-ea"/>
                <a:cs typeface="+mn-cs"/>
              </a:rPr>
              <a:t>Environnement de Développement Intégré </a:t>
            </a:r>
          </a:p>
          <a:p>
            <a:pPr marL="171450" indent="-171450">
              <a:buFont typeface="Arial" panose="020B0604020202020204" pitchFamily="34" charset="0"/>
              <a:buChar char="•"/>
            </a:pPr>
            <a:r>
              <a:rPr lang="fr-FR" sz="1200" b="0" i="0" kern="1200" dirty="0" err="1" smtClean="0">
                <a:solidFill>
                  <a:schemeClr val="tx1"/>
                </a:solidFill>
                <a:effectLst/>
                <a:latin typeface="Arial" charset="0"/>
                <a:ea typeface="+mn-ea"/>
                <a:cs typeface="+mn-cs"/>
              </a:rPr>
              <a:t>Versionnement</a:t>
            </a:r>
            <a:r>
              <a:rPr lang="fr-FR" sz="1200" b="0" i="0" kern="1200" dirty="0" smtClean="0">
                <a:solidFill>
                  <a:schemeClr val="tx1"/>
                </a:solidFill>
                <a:effectLst/>
                <a:latin typeface="Arial" charset="0"/>
                <a:ea typeface="+mn-ea"/>
                <a:cs typeface="+mn-cs"/>
              </a:rPr>
              <a:t> </a:t>
            </a:r>
          </a:p>
          <a:p>
            <a:pPr marL="171450" indent="-171450">
              <a:buFont typeface="Arial" panose="020B0604020202020204" pitchFamily="34" charset="0"/>
              <a:buChar char="•"/>
            </a:pPr>
            <a:r>
              <a:rPr lang="fr-FR" sz="1200" b="0" i="0" kern="1200" dirty="0" smtClean="0">
                <a:solidFill>
                  <a:schemeClr val="tx1"/>
                </a:solidFill>
                <a:effectLst/>
                <a:latin typeface="Arial" charset="0"/>
                <a:ea typeface="+mn-ea"/>
                <a:cs typeface="+mn-cs"/>
              </a:rPr>
              <a:t>Gestion de configuration </a:t>
            </a:r>
          </a:p>
          <a:p>
            <a:pPr marL="171450" indent="-171450">
              <a:buFont typeface="Arial" panose="020B0604020202020204" pitchFamily="34" charset="0"/>
              <a:buChar char="•"/>
            </a:pPr>
            <a:r>
              <a:rPr lang="fr-FR" sz="1200" b="0" i="0" kern="1200" dirty="0" err="1" smtClean="0">
                <a:solidFill>
                  <a:schemeClr val="tx1"/>
                </a:solidFill>
                <a:effectLst/>
                <a:latin typeface="Arial" charset="0"/>
                <a:ea typeface="+mn-ea"/>
                <a:cs typeface="+mn-cs"/>
              </a:rPr>
              <a:t>Build</a:t>
            </a:r>
            <a:r>
              <a:rPr lang="fr-FR" sz="1200" b="0" i="0" kern="1200" dirty="0" smtClean="0">
                <a:solidFill>
                  <a:schemeClr val="tx1"/>
                </a:solidFill>
                <a:effectLst/>
                <a:latin typeface="Arial" charset="0"/>
                <a:ea typeface="+mn-ea"/>
                <a:cs typeface="+mn-cs"/>
              </a:rPr>
              <a:t> </a:t>
            </a:r>
            <a:r>
              <a:rPr lang="fr-FR" sz="1200" b="0" i="0" kern="1200" dirty="0" err="1" smtClean="0">
                <a:solidFill>
                  <a:schemeClr val="tx1"/>
                </a:solidFill>
                <a:effectLst/>
                <a:latin typeface="Arial" charset="0"/>
                <a:ea typeface="+mn-ea"/>
                <a:cs typeface="+mn-cs"/>
              </a:rPr>
              <a:t>tools</a:t>
            </a:r>
            <a:r>
              <a:rPr lang="fr-FR" sz="1200" b="0" i="0" kern="1200" dirty="0" smtClean="0">
                <a:solidFill>
                  <a:schemeClr val="tx1"/>
                </a:solidFill>
                <a:effectLst/>
                <a:latin typeface="Arial" charset="0"/>
                <a:ea typeface="+mn-ea"/>
                <a:cs typeface="+mn-cs"/>
              </a:rPr>
              <a:t> </a:t>
            </a:r>
          </a:p>
          <a:p>
            <a:pPr marL="171450" indent="-171450">
              <a:buFont typeface="Arial" panose="020B0604020202020204" pitchFamily="34" charset="0"/>
              <a:buChar char="•"/>
            </a:pPr>
            <a:r>
              <a:rPr lang="fr-FR" sz="1200" b="0" i="0" kern="1200" dirty="0" smtClean="0">
                <a:solidFill>
                  <a:schemeClr val="tx1"/>
                </a:solidFill>
                <a:effectLst/>
                <a:latin typeface="Arial" charset="0"/>
                <a:ea typeface="+mn-ea"/>
                <a:cs typeface="+mn-cs"/>
              </a:rPr>
              <a:t>Intégration continue </a:t>
            </a:r>
          </a:p>
          <a:p>
            <a:pPr marL="171450" indent="-171450">
              <a:buFont typeface="Arial" panose="020B0604020202020204" pitchFamily="34" charset="0"/>
              <a:buChar char="•"/>
            </a:pPr>
            <a:r>
              <a:rPr lang="fr-FR" sz="1200" b="0" i="0" kern="1200" dirty="0" smtClean="0">
                <a:solidFill>
                  <a:schemeClr val="tx1"/>
                </a:solidFill>
                <a:effectLst/>
                <a:latin typeface="Arial" charset="0"/>
                <a:ea typeface="+mn-ea"/>
                <a:cs typeface="+mn-cs"/>
              </a:rPr>
              <a:t>Tests de non régression </a:t>
            </a:r>
          </a:p>
          <a:p>
            <a:pPr marL="171450" indent="-171450">
              <a:buFont typeface="Arial" panose="020B0604020202020204" pitchFamily="34" charset="0"/>
              <a:buChar char="•"/>
            </a:pPr>
            <a:r>
              <a:rPr lang="fr-FR" sz="1200" b="0" i="0" kern="1200" dirty="0" smtClean="0">
                <a:solidFill>
                  <a:schemeClr val="tx1"/>
                </a:solidFill>
                <a:effectLst/>
                <a:latin typeface="Arial" charset="0"/>
                <a:ea typeface="+mn-ea"/>
                <a:cs typeface="+mn-cs"/>
              </a:rPr>
              <a:t>Bug </a:t>
            </a:r>
            <a:r>
              <a:rPr lang="fr-FR" sz="1200" b="0" i="0" kern="1200" dirty="0" err="1" smtClean="0">
                <a:solidFill>
                  <a:schemeClr val="tx1"/>
                </a:solidFill>
                <a:effectLst/>
                <a:latin typeface="Arial" charset="0"/>
                <a:ea typeface="+mn-ea"/>
                <a:cs typeface="+mn-cs"/>
              </a:rPr>
              <a:t>Tracking</a:t>
            </a:r>
            <a:r>
              <a:rPr lang="fr-FR" sz="1200" b="0" i="0" kern="1200" dirty="0" smtClean="0">
                <a:solidFill>
                  <a:schemeClr val="tx1"/>
                </a:solidFill>
                <a:effectLst/>
                <a:latin typeface="Arial" charset="0"/>
                <a:ea typeface="+mn-ea"/>
                <a:cs typeface="+mn-cs"/>
              </a:rPr>
              <a:t> </a:t>
            </a:r>
          </a:p>
          <a:p>
            <a:pPr marL="171450" indent="-171450">
              <a:buFont typeface="Arial" panose="020B0604020202020204" pitchFamily="34" charset="0"/>
              <a:buChar char="•"/>
            </a:pPr>
            <a:r>
              <a:rPr lang="fr-FR" sz="1200" b="0" i="0" kern="1200" dirty="0" smtClean="0">
                <a:solidFill>
                  <a:schemeClr val="tx1"/>
                </a:solidFill>
                <a:effectLst/>
                <a:latin typeface="Arial" charset="0"/>
                <a:ea typeface="+mn-ea"/>
                <a:cs typeface="+mn-cs"/>
              </a:rPr>
              <a:t>Outils de déploiement </a:t>
            </a:r>
          </a:p>
          <a:p>
            <a:pPr marL="171450" indent="-171450">
              <a:buFont typeface="Arial" panose="020B0604020202020204" pitchFamily="34" charset="0"/>
              <a:buChar char="•"/>
            </a:pPr>
            <a:r>
              <a:rPr lang="fr-FR" sz="1200" b="0" i="0" kern="1200" dirty="0" smtClean="0">
                <a:solidFill>
                  <a:schemeClr val="tx1"/>
                </a:solidFill>
                <a:effectLst/>
                <a:latin typeface="Arial" charset="0"/>
                <a:ea typeface="+mn-ea"/>
                <a:cs typeface="+mn-cs"/>
              </a:rPr>
              <a:t>Outils de monitoring</a:t>
            </a:r>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11</a:t>
            </a:fld>
            <a:endParaRPr lang="fr-FR" smtClean="0"/>
          </a:p>
        </p:txBody>
      </p:sp>
    </p:spTree>
    <p:extLst>
      <p:ext uri="{BB962C8B-B14F-4D97-AF65-F5344CB8AC3E}">
        <p14:creationId xmlns:p14="http://schemas.microsoft.com/office/powerpoint/2010/main" val="2288507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r>
              <a:rPr lang="fr-FR" sz="1200" b="0" i="0" kern="1200" dirty="0" smtClean="0">
                <a:solidFill>
                  <a:schemeClr val="tx1"/>
                </a:solidFill>
                <a:effectLst/>
                <a:latin typeface="Arial" charset="0"/>
                <a:ea typeface="+mn-ea"/>
                <a:cs typeface="+mn-cs"/>
              </a:rPr>
              <a:t>Le déploiement continu, prolongement de l'intégration continue, est une pratique visant à réduire le plus possible le temps de cycle, le temps écoulé entre l'écriture d'une nouvelle ligne de code et l'utilisation réelle de ce même code par des utilisateurs finaux. </a:t>
            </a:r>
          </a:p>
          <a:p>
            <a:endParaRPr lang="fr-FR" sz="1200" b="0" i="0" kern="1200" dirty="0" smtClean="0">
              <a:solidFill>
                <a:schemeClr val="tx1"/>
              </a:solidFill>
              <a:effectLst/>
              <a:latin typeface="Arial" charset="0"/>
              <a:ea typeface="+mn-ea"/>
              <a:cs typeface="+mn-cs"/>
            </a:endParaRPr>
          </a:p>
          <a:p>
            <a:r>
              <a:rPr lang="fr-FR" sz="1200" b="0" i="0" kern="1200" dirty="0" smtClean="0">
                <a:solidFill>
                  <a:schemeClr val="tx1"/>
                </a:solidFill>
                <a:effectLst/>
                <a:latin typeface="Arial" charset="0"/>
                <a:ea typeface="+mn-ea"/>
                <a:cs typeface="+mn-cs"/>
              </a:rPr>
              <a:t>L'équipe s'appuie sur une infrastructure qui automatise l'ensemble des étapes de déploiement (ou "mise en production"), de sorte qu'après chaque intégration qui se solde par des tests passant avec succès, l'application en production est mise à jour. </a:t>
            </a:r>
          </a:p>
          <a:p>
            <a:endParaRPr lang="fr-FR" sz="1200" b="0" i="0" kern="1200" dirty="0" smtClean="0">
              <a:solidFill>
                <a:schemeClr val="tx1"/>
              </a:solidFill>
              <a:effectLst/>
              <a:latin typeface="Arial" charset="0"/>
              <a:ea typeface="+mn-ea"/>
              <a:cs typeface="+mn-cs"/>
            </a:endParaRPr>
          </a:p>
          <a:p>
            <a:r>
              <a:rPr lang="fr-FR" sz="1200" b="0" i="0" kern="1200" dirty="0" smtClean="0">
                <a:solidFill>
                  <a:schemeClr val="tx1"/>
                </a:solidFill>
                <a:effectLst/>
                <a:latin typeface="Arial" charset="0"/>
                <a:ea typeface="+mn-ea"/>
                <a:cs typeface="+mn-cs"/>
              </a:rPr>
              <a:t>Attention</a:t>
            </a:r>
            <a:r>
              <a:rPr lang="fr-FR" sz="1200" b="0" i="0" kern="1200" baseline="0" dirty="0" smtClean="0">
                <a:solidFill>
                  <a:schemeClr val="tx1"/>
                </a:solidFill>
                <a:effectLst/>
                <a:latin typeface="Arial" charset="0"/>
                <a:ea typeface="+mn-ea"/>
                <a:cs typeface="+mn-cs"/>
              </a:rPr>
              <a:t> o</a:t>
            </a:r>
            <a:r>
              <a:rPr lang="fr-FR" sz="1200" b="0" i="0" kern="1200" dirty="0" smtClean="0">
                <a:solidFill>
                  <a:schemeClr val="tx1"/>
                </a:solidFill>
                <a:effectLst/>
                <a:latin typeface="Arial" charset="0"/>
                <a:ea typeface="+mn-ea"/>
                <a:cs typeface="+mn-cs"/>
              </a:rPr>
              <a:t>n entend parler indifféremment de « </a:t>
            </a:r>
            <a:r>
              <a:rPr lang="fr-FR" sz="1200" b="0" i="0" kern="1200" dirty="0" err="1" smtClean="0">
                <a:solidFill>
                  <a:schemeClr val="tx1"/>
                </a:solidFill>
                <a:effectLst/>
                <a:latin typeface="Arial" charset="0"/>
                <a:ea typeface="+mn-ea"/>
                <a:cs typeface="+mn-cs"/>
              </a:rPr>
              <a:t>Continuous</a:t>
            </a:r>
            <a:r>
              <a:rPr lang="fr-FR" sz="1200" b="0" i="0" kern="1200" dirty="0" smtClean="0">
                <a:solidFill>
                  <a:schemeClr val="tx1"/>
                </a:solidFill>
                <a:effectLst/>
                <a:latin typeface="Arial" charset="0"/>
                <a:ea typeface="+mn-ea"/>
                <a:cs typeface="+mn-cs"/>
              </a:rPr>
              <a:t> Delivery » et « </a:t>
            </a:r>
            <a:r>
              <a:rPr lang="fr-FR" sz="1200" b="0" i="0" kern="1200" dirty="0" err="1" smtClean="0">
                <a:solidFill>
                  <a:schemeClr val="tx1"/>
                </a:solidFill>
                <a:effectLst/>
                <a:latin typeface="Arial" charset="0"/>
                <a:ea typeface="+mn-ea"/>
                <a:cs typeface="+mn-cs"/>
              </a:rPr>
              <a:t>Continuous</a:t>
            </a:r>
            <a:r>
              <a:rPr lang="fr-FR" sz="1200" b="0" i="0" kern="1200" dirty="0" smtClean="0">
                <a:solidFill>
                  <a:schemeClr val="tx1"/>
                </a:solidFill>
                <a:effectLst/>
                <a:latin typeface="Arial" charset="0"/>
                <a:ea typeface="+mn-ea"/>
                <a:cs typeface="+mn-cs"/>
              </a:rPr>
              <a:t> </a:t>
            </a:r>
            <a:r>
              <a:rPr lang="fr-FR" sz="1200" b="0" i="0" kern="1200" dirty="0" err="1" smtClean="0">
                <a:solidFill>
                  <a:schemeClr val="tx1"/>
                </a:solidFill>
                <a:effectLst/>
                <a:latin typeface="Arial" charset="0"/>
                <a:ea typeface="+mn-ea"/>
                <a:cs typeface="+mn-cs"/>
              </a:rPr>
              <a:t>Deployment</a:t>
            </a:r>
            <a:r>
              <a:rPr lang="fr-FR" sz="1200" b="0" i="0" kern="1200" dirty="0" smtClean="0">
                <a:solidFill>
                  <a:schemeClr val="tx1"/>
                </a:solidFill>
                <a:effectLst/>
                <a:latin typeface="Arial" charset="0"/>
                <a:ea typeface="+mn-ea"/>
                <a:cs typeface="+mn-cs"/>
              </a:rPr>
              <a:t> ». </a:t>
            </a:r>
          </a:p>
          <a:p>
            <a:endParaRPr lang="fr-FR" sz="1200" b="0" i="0" kern="1200" dirty="0" smtClean="0">
              <a:solidFill>
                <a:schemeClr val="tx1"/>
              </a:solidFill>
              <a:effectLst/>
              <a:latin typeface="Arial" charset="0"/>
              <a:ea typeface="+mn-ea"/>
              <a:cs typeface="+mn-cs"/>
            </a:endParaRPr>
          </a:p>
          <a:p>
            <a:r>
              <a:rPr lang="fr-FR" sz="1200" b="0" i="0" kern="1200" dirty="0" smtClean="0">
                <a:solidFill>
                  <a:schemeClr val="tx1"/>
                </a:solidFill>
                <a:effectLst/>
                <a:latin typeface="Arial" charset="0"/>
                <a:ea typeface="+mn-ea"/>
                <a:cs typeface="+mn-cs"/>
              </a:rPr>
              <a:t>Pour rappel, il faut différencier les étapes suivantes : </a:t>
            </a:r>
          </a:p>
          <a:p>
            <a:pPr lvl="1"/>
            <a:r>
              <a:rPr lang="fr-FR" sz="1200" b="0" i="0" kern="1200" dirty="0" smtClean="0">
                <a:solidFill>
                  <a:schemeClr val="tx1"/>
                </a:solidFill>
                <a:effectLst/>
                <a:latin typeface="Arial" charset="0"/>
                <a:ea typeface="+mn-ea"/>
                <a:cs typeface="+mn-cs"/>
              </a:rPr>
              <a:t>Compilé, testé, déployé sur un environnement d’intégration = </a:t>
            </a:r>
            <a:r>
              <a:rPr lang="fr-FR" sz="1200" b="0" i="0" kern="1200" dirty="0" err="1" smtClean="0">
                <a:solidFill>
                  <a:schemeClr val="tx1"/>
                </a:solidFill>
                <a:effectLst/>
                <a:latin typeface="Arial" charset="0"/>
                <a:ea typeface="+mn-ea"/>
                <a:cs typeface="+mn-cs"/>
              </a:rPr>
              <a:t>Continuous</a:t>
            </a:r>
            <a:r>
              <a:rPr lang="fr-FR" sz="1200" b="0" i="0" kern="1200" dirty="0" smtClean="0">
                <a:solidFill>
                  <a:schemeClr val="tx1"/>
                </a:solidFill>
                <a:effectLst/>
                <a:latin typeface="Arial" charset="0"/>
                <a:ea typeface="+mn-ea"/>
                <a:cs typeface="+mn-cs"/>
              </a:rPr>
              <a:t> </a:t>
            </a:r>
            <a:r>
              <a:rPr lang="fr-FR" sz="1200" b="0" i="0" kern="1200" dirty="0" err="1" smtClean="0">
                <a:solidFill>
                  <a:schemeClr val="tx1"/>
                </a:solidFill>
                <a:effectLst/>
                <a:latin typeface="Arial" charset="0"/>
                <a:ea typeface="+mn-ea"/>
                <a:cs typeface="+mn-cs"/>
              </a:rPr>
              <a:t>Integration</a:t>
            </a:r>
            <a:endParaRPr lang="fr-FR" sz="1200" b="0" i="0" kern="1200" dirty="0" smtClean="0">
              <a:solidFill>
                <a:schemeClr val="tx1"/>
              </a:solidFill>
              <a:effectLst/>
              <a:latin typeface="Arial" charset="0"/>
              <a:ea typeface="+mn-ea"/>
              <a:cs typeface="+mn-cs"/>
            </a:endParaRPr>
          </a:p>
          <a:p>
            <a:pPr lvl="1"/>
            <a:r>
              <a:rPr lang="fr-FR" sz="1200" b="0" i="0" kern="1200" dirty="0" smtClean="0">
                <a:solidFill>
                  <a:schemeClr val="tx1"/>
                </a:solidFill>
                <a:effectLst/>
                <a:latin typeface="Arial" charset="0"/>
                <a:ea typeface="+mn-ea"/>
                <a:cs typeface="+mn-cs"/>
              </a:rPr>
              <a:t>Compilé, testé, livré à l’équipe suivante (Tests, Qualification, Mise En Production, </a:t>
            </a:r>
            <a:r>
              <a:rPr lang="fr-FR" sz="1200" b="0" i="0" kern="1200" dirty="0" err="1" smtClean="0">
                <a:solidFill>
                  <a:schemeClr val="tx1"/>
                </a:solidFill>
                <a:effectLst/>
                <a:latin typeface="Arial" charset="0"/>
                <a:ea typeface="+mn-ea"/>
                <a:cs typeface="+mn-cs"/>
              </a:rPr>
              <a:t>Ops</a:t>
            </a:r>
            <a:r>
              <a:rPr lang="fr-FR" sz="1200" b="0" i="0" kern="1200" dirty="0" smtClean="0">
                <a:solidFill>
                  <a:schemeClr val="tx1"/>
                </a:solidFill>
                <a:effectLst/>
                <a:latin typeface="Arial" charset="0"/>
                <a:ea typeface="+mn-ea"/>
                <a:cs typeface="+mn-cs"/>
              </a:rPr>
              <a:t>) = </a:t>
            </a:r>
            <a:r>
              <a:rPr lang="fr-FR" sz="1200" b="0" i="0" kern="1200" dirty="0" err="1" smtClean="0">
                <a:solidFill>
                  <a:schemeClr val="tx1"/>
                </a:solidFill>
                <a:effectLst/>
                <a:latin typeface="Arial" charset="0"/>
                <a:ea typeface="+mn-ea"/>
                <a:cs typeface="+mn-cs"/>
              </a:rPr>
              <a:t>Continuous</a:t>
            </a:r>
            <a:r>
              <a:rPr lang="fr-FR" sz="1200" b="0" i="0" kern="1200" dirty="0" smtClean="0">
                <a:solidFill>
                  <a:schemeClr val="tx1"/>
                </a:solidFill>
                <a:effectLst/>
                <a:latin typeface="Arial" charset="0"/>
                <a:ea typeface="+mn-ea"/>
                <a:cs typeface="+mn-cs"/>
              </a:rPr>
              <a:t> Delivery</a:t>
            </a:r>
          </a:p>
          <a:p>
            <a:pPr lvl="1"/>
            <a:r>
              <a:rPr lang="fr-FR" sz="1200" b="0" i="0" kern="1200" dirty="0" smtClean="0">
                <a:solidFill>
                  <a:schemeClr val="tx1"/>
                </a:solidFill>
                <a:effectLst/>
                <a:latin typeface="Arial" charset="0"/>
                <a:ea typeface="+mn-ea"/>
                <a:cs typeface="+mn-cs"/>
              </a:rPr>
              <a:t>Compilé, testé, déployé en production = </a:t>
            </a:r>
            <a:r>
              <a:rPr lang="fr-FR" sz="1200" b="0" i="0" kern="1200" dirty="0" err="1" smtClean="0">
                <a:solidFill>
                  <a:schemeClr val="tx1"/>
                </a:solidFill>
                <a:effectLst/>
                <a:latin typeface="Arial" charset="0"/>
                <a:ea typeface="+mn-ea"/>
                <a:cs typeface="+mn-cs"/>
              </a:rPr>
              <a:t>Continuous</a:t>
            </a:r>
            <a:r>
              <a:rPr lang="fr-FR" sz="1200" b="0" i="0" kern="1200" dirty="0" smtClean="0">
                <a:solidFill>
                  <a:schemeClr val="tx1"/>
                </a:solidFill>
                <a:effectLst/>
                <a:latin typeface="Arial" charset="0"/>
                <a:ea typeface="+mn-ea"/>
                <a:cs typeface="+mn-cs"/>
              </a:rPr>
              <a:t> </a:t>
            </a:r>
            <a:r>
              <a:rPr lang="fr-FR" sz="1200" b="0" i="0" kern="1200" dirty="0" err="1" smtClean="0">
                <a:solidFill>
                  <a:schemeClr val="tx1"/>
                </a:solidFill>
                <a:effectLst/>
                <a:latin typeface="Arial" charset="0"/>
                <a:ea typeface="+mn-ea"/>
                <a:cs typeface="+mn-cs"/>
              </a:rPr>
              <a:t>Deployment</a:t>
            </a:r>
            <a:endParaRPr lang="fr-FR" sz="1200" b="0" i="0" kern="1200" dirty="0" smtClean="0">
              <a:solidFill>
                <a:schemeClr val="tx1"/>
              </a:solidFill>
              <a:effectLst/>
              <a:latin typeface="Arial" charset="0"/>
              <a:ea typeface="+mn-ea"/>
              <a:cs typeface="+mn-cs"/>
            </a:endParaRPr>
          </a:p>
          <a:p>
            <a:pPr lvl="1"/>
            <a:endParaRPr lang="fr-FR" sz="1200" b="0" i="0" kern="1200" dirty="0" smtClean="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fr-FR" sz="1200" b="0" i="0" kern="1200" dirty="0" smtClean="0">
                <a:solidFill>
                  <a:schemeClr val="tx1"/>
                </a:solidFill>
                <a:effectLst/>
                <a:latin typeface="Arial" charset="0"/>
                <a:ea typeface="+mn-ea"/>
                <a:cs typeface="+mn-cs"/>
              </a:rPr>
              <a:t>Il ne faut</a:t>
            </a:r>
            <a:r>
              <a:rPr lang="fr-FR" sz="1200" b="0" i="0" kern="1200" baseline="0" dirty="0" smtClean="0">
                <a:solidFill>
                  <a:schemeClr val="tx1"/>
                </a:solidFill>
                <a:effectLst/>
                <a:latin typeface="Arial" charset="0"/>
                <a:ea typeface="+mn-ea"/>
                <a:cs typeface="+mn-cs"/>
              </a:rPr>
              <a:t> pas oublier l’amélioration continue qui permet de mesurer et progresser.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sz="1200" b="0" i="0" kern="1200" baseline="0" dirty="0" smtClean="0">
                <a:solidFill>
                  <a:schemeClr val="tx1"/>
                </a:solidFill>
                <a:effectLst/>
                <a:latin typeface="Arial" charset="0"/>
                <a:ea typeface="+mn-ea"/>
                <a:cs typeface="+mn-cs"/>
              </a:rPr>
              <a:t>Penser à l’optimisation globale et non pas l’optimisation isolée</a:t>
            </a:r>
            <a:endParaRPr lang="fr-FR" sz="1200" b="0" i="0" kern="1200" dirty="0" smtClean="0">
              <a:solidFill>
                <a:schemeClr val="tx1"/>
              </a:solidFill>
              <a:effectLst/>
              <a:latin typeface="Arial" charset="0"/>
              <a:ea typeface="+mn-ea"/>
              <a:cs typeface="+mn-cs"/>
            </a:endParaRPr>
          </a:p>
          <a:p>
            <a:pPr lvl="1"/>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12</a:t>
            </a:fld>
            <a:endParaRPr lang="fr-FR" smtClean="0"/>
          </a:p>
        </p:txBody>
      </p:sp>
    </p:spTree>
    <p:extLst>
      <p:ext uri="{BB962C8B-B14F-4D97-AF65-F5344CB8AC3E}">
        <p14:creationId xmlns:p14="http://schemas.microsoft.com/office/powerpoint/2010/main" val="3027913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r>
              <a:rPr lang="fr-FR" sz="1200" b="0" i="0" u="sng" kern="1200" dirty="0" smtClean="0">
                <a:solidFill>
                  <a:schemeClr val="tx1"/>
                </a:solidFill>
                <a:effectLst/>
                <a:latin typeface="Arial" charset="0"/>
                <a:ea typeface="+mn-ea"/>
                <a:cs typeface="+mn-cs"/>
              </a:rPr>
              <a:t>Manifeste Agile :</a:t>
            </a:r>
            <a:r>
              <a:rPr lang="fr-FR" sz="1200" b="0" i="0" u="sng" kern="1200" baseline="0" dirty="0" smtClean="0">
                <a:solidFill>
                  <a:schemeClr val="tx1"/>
                </a:solidFill>
                <a:effectLst/>
                <a:latin typeface="Arial" charset="0"/>
                <a:ea typeface="+mn-ea"/>
                <a:cs typeface="+mn-cs"/>
              </a:rPr>
              <a:t> </a:t>
            </a:r>
          </a:p>
          <a:p>
            <a:r>
              <a:rPr lang="fr-FR" sz="1200" b="0" i="0" kern="1200" dirty="0" smtClean="0">
                <a:solidFill>
                  <a:schemeClr val="tx1"/>
                </a:solidFill>
                <a:effectLst/>
                <a:latin typeface="Arial" charset="0"/>
                <a:ea typeface="+mn-ea"/>
                <a:cs typeface="+mn-cs"/>
              </a:rPr>
              <a:t>La collaboration avec le client 	PLUTÔT</a:t>
            </a:r>
            <a:r>
              <a:rPr lang="fr-FR" sz="1200" b="0" i="0" kern="1200" baseline="0" dirty="0" smtClean="0">
                <a:solidFill>
                  <a:schemeClr val="tx1"/>
                </a:solidFill>
                <a:effectLst/>
                <a:latin typeface="Arial" charset="0"/>
                <a:ea typeface="+mn-ea"/>
                <a:cs typeface="+mn-cs"/>
              </a:rPr>
              <a:t> QUE</a:t>
            </a:r>
            <a:r>
              <a:rPr lang="fr-FR" sz="1200" b="0" i="0" kern="1200" dirty="0" smtClean="0">
                <a:solidFill>
                  <a:schemeClr val="tx1"/>
                </a:solidFill>
                <a:effectLst/>
                <a:latin typeface="Arial" charset="0"/>
                <a:ea typeface="+mn-ea"/>
                <a:cs typeface="+mn-cs"/>
              </a:rPr>
              <a:t> 		la négociation de contrat</a:t>
            </a:r>
          </a:p>
          <a:p>
            <a:r>
              <a:rPr lang="fr-FR" sz="1200" b="0" i="0" kern="1200" dirty="0" smtClean="0">
                <a:solidFill>
                  <a:schemeClr val="tx1"/>
                </a:solidFill>
                <a:effectLst/>
                <a:latin typeface="Arial" charset="0"/>
                <a:ea typeface="+mn-ea"/>
                <a:cs typeface="+mn-cs"/>
              </a:rPr>
              <a:t>Les personnes et les interactions 	PLUTÔT</a:t>
            </a:r>
            <a:r>
              <a:rPr lang="fr-FR" sz="1200" b="0" i="0" kern="1200" baseline="0" dirty="0" smtClean="0">
                <a:solidFill>
                  <a:schemeClr val="tx1"/>
                </a:solidFill>
                <a:effectLst/>
                <a:latin typeface="Arial" charset="0"/>
                <a:ea typeface="+mn-ea"/>
                <a:cs typeface="+mn-cs"/>
              </a:rPr>
              <a:t> QUE</a:t>
            </a:r>
            <a:r>
              <a:rPr lang="fr-FR" sz="1200" b="0" i="0" kern="1200" dirty="0" smtClean="0">
                <a:solidFill>
                  <a:schemeClr val="tx1"/>
                </a:solidFill>
                <a:effectLst/>
                <a:latin typeface="Arial" charset="0"/>
                <a:ea typeface="+mn-ea"/>
                <a:cs typeface="+mn-cs"/>
              </a:rPr>
              <a:t> 		les processus et les outils</a:t>
            </a:r>
          </a:p>
          <a:p>
            <a:r>
              <a:rPr lang="fr-FR" sz="1200" b="0" i="0" kern="1200" dirty="0" smtClean="0">
                <a:solidFill>
                  <a:schemeClr val="tx1"/>
                </a:solidFill>
                <a:effectLst/>
                <a:latin typeface="Arial" charset="0"/>
                <a:ea typeface="+mn-ea"/>
                <a:cs typeface="+mn-cs"/>
              </a:rPr>
              <a:t>Un logiciel fonctionnel 		PLUTÔT</a:t>
            </a:r>
            <a:r>
              <a:rPr lang="fr-FR" sz="1200" b="0" i="0" kern="1200" baseline="0" dirty="0" smtClean="0">
                <a:solidFill>
                  <a:schemeClr val="tx1"/>
                </a:solidFill>
                <a:effectLst/>
                <a:latin typeface="Arial" charset="0"/>
                <a:ea typeface="+mn-ea"/>
                <a:cs typeface="+mn-cs"/>
              </a:rPr>
              <a:t> QUE 		</a:t>
            </a:r>
            <a:r>
              <a:rPr lang="fr-FR" sz="1200" b="0" i="0" kern="1200" dirty="0" smtClean="0">
                <a:solidFill>
                  <a:schemeClr val="tx1"/>
                </a:solidFill>
                <a:effectLst/>
                <a:latin typeface="Arial" charset="0"/>
                <a:ea typeface="+mn-ea"/>
                <a:cs typeface="+mn-cs"/>
              </a:rPr>
              <a:t>une documentation complète</a:t>
            </a:r>
          </a:p>
          <a:p>
            <a:r>
              <a:rPr lang="fr-FR" sz="1200" b="0" i="0" kern="1200" dirty="0" smtClean="0">
                <a:solidFill>
                  <a:schemeClr val="tx1"/>
                </a:solidFill>
                <a:effectLst/>
                <a:latin typeface="Arial" charset="0"/>
                <a:ea typeface="+mn-ea"/>
                <a:cs typeface="+mn-cs"/>
              </a:rPr>
              <a:t>La réaction au changement 		PLUTÔT</a:t>
            </a:r>
            <a:r>
              <a:rPr lang="fr-FR" sz="1200" b="0" i="0" kern="1200" baseline="0" dirty="0" smtClean="0">
                <a:solidFill>
                  <a:schemeClr val="tx1"/>
                </a:solidFill>
                <a:effectLst/>
                <a:latin typeface="Arial" charset="0"/>
                <a:ea typeface="+mn-ea"/>
                <a:cs typeface="+mn-cs"/>
              </a:rPr>
              <a:t> QUE</a:t>
            </a:r>
            <a:r>
              <a:rPr lang="fr-FR" sz="1200" b="0" i="0" kern="1200" dirty="0" smtClean="0">
                <a:solidFill>
                  <a:schemeClr val="tx1"/>
                </a:solidFill>
                <a:effectLst/>
                <a:latin typeface="Arial" charset="0"/>
                <a:ea typeface="+mn-ea"/>
                <a:cs typeface="+mn-cs"/>
              </a:rPr>
              <a:t> 		suivre d’un plan </a:t>
            </a:r>
          </a:p>
          <a:p>
            <a:endParaRPr lang="fr-FR" sz="1200" b="0" i="0" kern="1200" dirty="0" smtClean="0">
              <a:solidFill>
                <a:schemeClr val="tx1"/>
              </a:solidFill>
              <a:effectLst/>
              <a:latin typeface="Arial" charset="0"/>
              <a:ea typeface="+mn-ea"/>
              <a:cs typeface="+mn-cs"/>
            </a:endParaRPr>
          </a:p>
          <a:p>
            <a:r>
              <a:rPr lang="fr-FR" sz="1200" b="0" i="0" u="sng" kern="1200" dirty="0" smtClean="0">
                <a:solidFill>
                  <a:schemeClr val="tx1"/>
                </a:solidFill>
                <a:effectLst/>
                <a:latin typeface="Arial" charset="0"/>
                <a:ea typeface="+mn-ea"/>
                <a:cs typeface="+mn-cs"/>
              </a:rPr>
              <a:t>Ex </a:t>
            </a:r>
            <a:r>
              <a:rPr lang="fr-FR" sz="1200" b="0" i="0" u="sng" kern="1200" dirty="0" err="1" smtClean="0">
                <a:solidFill>
                  <a:schemeClr val="tx1"/>
                </a:solidFill>
                <a:effectLst/>
                <a:latin typeface="Arial" charset="0"/>
                <a:ea typeface="+mn-ea"/>
                <a:cs typeface="+mn-cs"/>
              </a:rPr>
              <a:t>KAnBan</a:t>
            </a:r>
            <a:endParaRPr lang="fr-FR" sz="1200" b="0" i="0" u="sng" kern="1200" dirty="0" smtClean="0">
              <a:solidFill>
                <a:schemeClr val="tx1"/>
              </a:solidFill>
              <a:effectLst/>
              <a:latin typeface="Arial" charset="0"/>
              <a:ea typeface="+mn-ea"/>
              <a:cs typeface="+mn-cs"/>
            </a:endParaRPr>
          </a:p>
          <a:p>
            <a:r>
              <a:rPr lang="fr-FR" sz="1200" b="0" i="0" kern="1200" dirty="0" smtClean="0">
                <a:solidFill>
                  <a:schemeClr val="tx1"/>
                </a:solidFill>
                <a:effectLst/>
                <a:latin typeface="Arial" charset="0"/>
                <a:ea typeface="+mn-ea"/>
                <a:cs typeface="+mn-cs"/>
              </a:rPr>
              <a:t>Pourquoi : - Les</a:t>
            </a:r>
            <a:r>
              <a:rPr lang="fr-FR" sz="1200" b="0" i="0" kern="1200" baseline="0" dirty="0" smtClean="0">
                <a:solidFill>
                  <a:schemeClr val="tx1"/>
                </a:solidFill>
                <a:effectLst/>
                <a:latin typeface="Arial" charset="0"/>
                <a:ea typeface="+mn-ea"/>
                <a:cs typeface="+mn-cs"/>
              </a:rPr>
              <a:t> priorités changent au jour le jour - nécessité de flexibilité dans l’organisation </a:t>
            </a:r>
            <a:endParaRPr lang="fr-FR" sz="1200" b="0" i="0" kern="1200" dirty="0" smtClean="0">
              <a:solidFill>
                <a:schemeClr val="tx1"/>
              </a:solidFill>
              <a:effectLst/>
              <a:latin typeface="Arial" charset="0"/>
              <a:ea typeface="+mn-ea"/>
              <a:cs typeface="+mn-cs"/>
            </a:endParaRPr>
          </a:p>
          <a:p>
            <a:r>
              <a:rPr lang="fr-FR" sz="1200" b="0" i="0" kern="1200" dirty="0" smtClean="0">
                <a:solidFill>
                  <a:schemeClr val="tx1"/>
                </a:solidFill>
                <a:effectLst/>
                <a:latin typeface="Arial" charset="0"/>
                <a:ea typeface="+mn-ea"/>
                <a:cs typeface="+mn-cs"/>
              </a:rPr>
              <a:t>Utilisation de techniques de visualisation d’informations pour gérer le travail ” Des outils pas une méthode</a:t>
            </a:r>
          </a:p>
          <a:p>
            <a:endParaRPr lang="fr-FR" sz="1200" b="0" i="0" kern="1200" dirty="0" smtClean="0">
              <a:solidFill>
                <a:schemeClr val="tx1"/>
              </a:solidFill>
              <a:effectLst/>
              <a:latin typeface="Arial" charset="0"/>
              <a:ea typeface="+mn-ea"/>
              <a:cs typeface="+mn-cs"/>
            </a:endParaRPr>
          </a:p>
          <a:p>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13</a:t>
            </a:fld>
            <a:endParaRPr lang="fr-FR" smtClean="0"/>
          </a:p>
        </p:txBody>
      </p:sp>
    </p:spTree>
    <p:extLst>
      <p:ext uri="{BB962C8B-B14F-4D97-AF65-F5344CB8AC3E}">
        <p14:creationId xmlns:p14="http://schemas.microsoft.com/office/powerpoint/2010/main" val="123714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14</a:t>
            </a:fld>
            <a:endParaRPr lang="fr-FR" smtClean="0"/>
          </a:p>
        </p:txBody>
      </p:sp>
    </p:spTree>
    <p:extLst>
      <p:ext uri="{BB962C8B-B14F-4D97-AF65-F5344CB8AC3E}">
        <p14:creationId xmlns:p14="http://schemas.microsoft.com/office/powerpoint/2010/main" val="3292538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r>
              <a:rPr lang="fr-FR" dirty="0" smtClean="0"/>
              <a:t>Attention à la difficulté d’intégrer les phases de tests dans la</a:t>
            </a:r>
            <a:r>
              <a:rPr lang="fr-FR" baseline="0" dirty="0" smtClean="0"/>
              <a:t> méthodologie Agile et les sprint.</a:t>
            </a:r>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15</a:t>
            </a:fld>
            <a:endParaRPr lang="fr-FR" smtClean="0"/>
          </a:p>
        </p:txBody>
      </p:sp>
    </p:spTree>
    <p:extLst>
      <p:ext uri="{BB962C8B-B14F-4D97-AF65-F5344CB8AC3E}">
        <p14:creationId xmlns:p14="http://schemas.microsoft.com/office/powerpoint/2010/main" val="4122912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r>
              <a:rPr lang="fr-FR" dirty="0" smtClean="0"/>
              <a:t>Les</a:t>
            </a:r>
            <a:r>
              <a:rPr lang="fr-FR" baseline="0" dirty="0" smtClean="0"/>
              <a:t> tests doivent être entrepris tout au long du cycle de déploiement.</a:t>
            </a:r>
          </a:p>
          <a:p>
            <a:endParaRPr lang="fr-FR" baseline="0" dirty="0" smtClean="0"/>
          </a:p>
          <a:p>
            <a:r>
              <a:rPr lang="fr-FR" dirty="0" smtClean="0"/>
              <a:t>Sans les</a:t>
            </a:r>
            <a:r>
              <a:rPr lang="fr-FR" baseline="0" dirty="0" smtClean="0"/>
              <a:t> tests ou est la qualité ?!</a:t>
            </a:r>
          </a:p>
          <a:p>
            <a:r>
              <a:rPr lang="fr-FR" baseline="0" dirty="0" smtClean="0"/>
              <a:t>Sans les tests comment valider le succès des étapes ?</a:t>
            </a:r>
          </a:p>
          <a:p>
            <a:r>
              <a:rPr lang="fr-FR" baseline="0" dirty="0" smtClean="0"/>
              <a:t>Sans l’automatisation des tests comment gagner en rapidité ?</a:t>
            </a:r>
          </a:p>
          <a:p>
            <a:r>
              <a:rPr lang="fr-FR" baseline="0" dirty="0" smtClean="0"/>
              <a:t>Les tests sont un aspect clé du processus.</a:t>
            </a:r>
          </a:p>
          <a:p>
            <a:r>
              <a:rPr lang="fr-FR" baseline="0" dirty="0" smtClean="0"/>
              <a:t>L’automatisation des tests est le seul garant d’un processus efficient de bout en bout</a:t>
            </a:r>
          </a:p>
          <a:p>
            <a:endParaRPr lang="fr-FR" baseline="0" dirty="0" smtClean="0"/>
          </a:p>
          <a:p>
            <a:r>
              <a:rPr lang="fr-FR" baseline="0" dirty="0" smtClean="0"/>
              <a:t>Principe des Tests</a:t>
            </a:r>
          </a:p>
          <a:p>
            <a:r>
              <a:rPr lang="fr-FR" dirty="0" smtClean="0"/>
              <a:t>Indépendance : un programmeur ne doit pas tester ses propres programmes</a:t>
            </a:r>
          </a:p>
          <a:p>
            <a:r>
              <a:rPr lang="fr-FR" dirty="0" smtClean="0"/>
              <a:t>Paranoïa : Ne pas faire de tests avec l’hypothèse qu’il n’y a pas d’erreur (code trivial, déjà vu, ...) : bug assuré ! </a:t>
            </a:r>
          </a:p>
          <a:p>
            <a:r>
              <a:rPr lang="fr-FR" dirty="0" smtClean="0"/>
              <a:t>Prédiction : La définition des sorties/résultats attendus doit être effectuée avant l’exécution des tests. C’est un produit de la spécification.</a:t>
            </a:r>
          </a:p>
          <a:p>
            <a:r>
              <a:rPr lang="fr-FR" dirty="0" smtClean="0"/>
              <a:t>Vérification : Il faut inspecter minutieusement les résultats de chaque test</a:t>
            </a:r>
            <a:r>
              <a:rPr lang="fr-FR" baseline="0" dirty="0" smtClean="0"/>
              <a:t> mais aussi leur pertinence.</a:t>
            </a:r>
          </a:p>
          <a:p>
            <a:r>
              <a:rPr lang="fr-FR" dirty="0" smtClean="0"/>
              <a:t>Robustesse : Les jeux de tests doivent être écrits avec des jeux valides, mais aussi invalides ou incohérentes</a:t>
            </a:r>
          </a:p>
          <a:p>
            <a:r>
              <a:rPr lang="fr-FR" dirty="0" smtClean="0"/>
              <a:t>Complétude : Vérifier un logiciel pour vérifier qu’il ne réalise pas ce qu’il est supposé faire n’est que la moitié du travail. Il faut aussi vérifier ce que fait le programme lorsqu’il n’est pas supposé le faire</a:t>
            </a:r>
          </a:p>
          <a:p>
            <a:endParaRPr lang="fr-FR" baseline="0" dirty="0" smtClean="0"/>
          </a:p>
          <a:p>
            <a:r>
              <a:rPr lang="fr-FR" baseline="0" dirty="0" smtClean="0"/>
              <a:t>Tester le plus tôt possible</a:t>
            </a:r>
          </a:p>
          <a:p>
            <a:r>
              <a:rPr lang="fr-FR" baseline="0" dirty="0" smtClean="0"/>
              <a:t>Il a été prouvé que des vérifications et des corrections effectuées au moment des</a:t>
            </a:r>
          </a:p>
          <a:p>
            <a:r>
              <a:rPr lang="fr-FR" baseline="0" dirty="0" smtClean="0"/>
              <a:t>exigences sont moins coûteuses que celles effectuées au moment du déploiement de</a:t>
            </a:r>
          </a:p>
          <a:p>
            <a:r>
              <a:rPr lang="fr-FR" baseline="0" dirty="0" smtClean="0"/>
              <a:t>l’application. « Les études menées sur le coût associé à la détection d’une erreur montre que</a:t>
            </a:r>
          </a:p>
          <a:p>
            <a:r>
              <a:rPr lang="fr-FR" baseline="0" dirty="0" smtClean="0"/>
              <a:t>si une erreur décelée lors de la phase d’élaboration du cahier des charges coûte 1 alors que</a:t>
            </a:r>
          </a:p>
          <a:p>
            <a:r>
              <a:rPr lang="fr-FR" baseline="0" dirty="0" smtClean="0"/>
              <a:t>la même erreur décelée en phase de conception coûte 10 et une erreur décelée en phase d’exploitation coûte 100»</a:t>
            </a:r>
          </a:p>
          <a:p>
            <a:endParaRPr lang="fr-FR" baseline="0" dirty="0" smtClean="0"/>
          </a:p>
          <a:p>
            <a:r>
              <a:rPr lang="fr-FR" baseline="0" dirty="0" smtClean="0"/>
              <a:t>Exemple La sonde Mariner 1 (1962) </a:t>
            </a:r>
          </a:p>
          <a:p>
            <a:r>
              <a:rPr lang="fr-FR" baseline="0" dirty="0" smtClean="0"/>
              <a:t>Coût: 18,5 millions de dollars. Mariner 1 est la première sonde du programme mariner , lancée le 22 Juillet 1962 pour mission de survol de vénus mais cette dernière a détourné un peu sur la trajectoire de sa destination pour causer sa destruction après 293 secondes de son décollage .Cause: Le programmeur a mal transcrit une formule manuscrite en informatique .</a:t>
            </a:r>
          </a:p>
          <a:p>
            <a:r>
              <a:rPr lang="fr-FR" baseline="0" dirty="0" smtClean="0"/>
              <a:t>La défaillance provient dune erreur de transcription manuelle dans la spécification du programme de guidage. Le rédacteur a oublié la barre souscrite dans la formule de lissage des variations de vélocité. Le manque de cette barre a causé une mauvaise interprétation des valeurs(variation du temps) et lors des corrections induites qui ont été erronés la fusée a perdu sa trajectoire , ce qui obligea l’officier de sécurité de commander sa destruction .</a:t>
            </a:r>
          </a:p>
          <a:p>
            <a:endParaRPr lang="fr-FR" baseline="0" dirty="0" smtClean="0"/>
          </a:p>
          <a:p>
            <a:r>
              <a:rPr lang="fr-FR" baseline="0" dirty="0" smtClean="0"/>
              <a:t>Exemple : Le bug de la division du Pentium</a:t>
            </a:r>
          </a:p>
          <a:p>
            <a:r>
              <a:rPr lang="fr-FR" baseline="0" dirty="0" smtClean="0"/>
              <a:t>Algorithme de Division erroné</a:t>
            </a:r>
          </a:p>
          <a:p>
            <a:endParaRPr lang="fr-FR" baseline="0" dirty="0" smtClean="0"/>
          </a:p>
          <a:p>
            <a:endParaRPr lang="fr-FR" baseline="0" dirty="0" smtClean="0"/>
          </a:p>
          <a:p>
            <a:r>
              <a:rPr lang="fr-FR" baseline="0" dirty="0" smtClean="0"/>
              <a:t>Exemple « Ariane 5 » :</a:t>
            </a:r>
          </a:p>
          <a:p>
            <a:r>
              <a:rPr lang="fr-FR" baseline="0" dirty="0" smtClean="0"/>
              <a:t>Le 4 juin 1996, Ariane 5, explose en Guyane lors de son premier vol, (</a:t>
            </a:r>
            <a:r>
              <a:rPr lang="fr-FR" baseline="0" dirty="0" err="1" smtClean="0"/>
              <a:t>Auto-destruction</a:t>
            </a:r>
            <a:r>
              <a:rPr lang="fr-FR" baseline="0" dirty="0" smtClean="0"/>
              <a:t>), 37</a:t>
            </a:r>
          </a:p>
          <a:p>
            <a:r>
              <a:rPr lang="fr-FR" baseline="0" dirty="0" smtClean="0"/>
              <a:t>secondes après le décollage.</a:t>
            </a:r>
          </a:p>
          <a:p>
            <a:r>
              <a:rPr lang="fr-FR" baseline="0" dirty="0" smtClean="0"/>
              <a:t>Cause du problème: la réutilisation du logiciel de guidage d’Ariane 4 dans Ariane 5 sans</a:t>
            </a:r>
          </a:p>
          <a:p>
            <a:r>
              <a:rPr lang="fr-FR" baseline="0" dirty="0" smtClean="0"/>
              <a:t>analyse des conditions de son fonctionnement ni tests sur simulateur, malheureusement ce</a:t>
            </a:r>
          </a:p>
          <a:p>
            <a:r>
              <a:rPr lang="fr-FR" baseline="0" dirty="0" smtClean="0"/>
              <a:t>le logiciel ne faisait pas certains tests de débordement (conversion flottant 64 bits trop grand</a:t>
            </a:r>
          </a:p>
          <a:p>
            <a:r>
              <a:rPr lang="fr-FR" baseline="0" dirty="0" smtClean="0"/>
              <a:t>vers entier 16 bits), Ariane 5 était beaucoup plus rapide…</a:t>
            </a:r>
          </a:p>
          <a:p>
            <a:endParaRPr lang="fr-FR" baseline="0" dirty="0" smtClean="0"/>
          </a:p>
          <a:p>
            <a:r>
              <a:rPr lang="fr-FR" baseline="0" dirty="0" smtClean="0"/>
              <a:t>Après analyse des enregistrements des paramètres de vol et du logiciel de commande, cet accident fut attribué à une conception fautive du logiciel de recouvrement d'erreurs dans le module de navigation. Ce module était dupliqué pour faire face à une possible défaillance. Après 37 secondes, une défaillance irrécupérable survint dans le module de secours, qui fut mis hors service. Une fraction de seconde plus tard, la même défaillance se produisit dans le module actif. La défaillance simultanée des deux modules était une situation non prévue, qui donna lieu à une réaction inappropriée : des données de diagnostic d'erreur furent envoyées sur l'entrée des commandes des gouvernes. Ces données, incohérentes dans ce contexte, déclenchèrent un braquage à fond des propulseurs, qui provoqua la désintégration de l'engin et son autodestruction.</a:t>
            </a:r>
          </a:p>
          <a:p>
            <a:endParaRPr lang="fr-FR" baseline="0" dirty="0" smtClean="0"/>
          </a:p>
          <a:p>
            <a:endParaRPr lang="fr-FR" baseline="0" dirty="0" smtClean="0"/>
          </a:p>
          <a:p>
            <a:r>
              <a:rPr lang="fr-FR" baseline="0" dirty="0" smtClean="0"/>
              <a:t>Le domaine de la médecine : « </a:t>
            </a:r>
            <a:r>
              <a:rPr lang="fr-FR" baseline="0" dirty="0" err="1" smtClean="0"/>
              <a:t>Therac</a:t>
            </a:r>
            <a:r>
              <a:rPr lang="fr-FR" baseline="0" dirty="0" smtClean="0"/>
              <a:t> 25 » :</a:t>
            </a:r>
          </a:p>
          <a:p>
            <a:r>
              <a:rPr lang="fr-FR" baseline="0" dirty="0" smtClean="0"/>
              <a:t>En 1985–1987, la machine </a:t>
            </a:r>
            <a:r>
              <a:rPr lang="fr-FR" baseline="0" dirty="0" err="1" smtClean="0"/>
              <a:t>Therac</a:t>
            </a:r>
            <a:r>
              <a:rPr lang="fr-FR" baseline="0" dirty="0" smtClean="0"/>
              <a:t> 25 chargée de traiter des patients atteints du cancer leur</a:t>
            </a:r>
          </a:p>
          <a:p>
            <a:r>
              <a:rPr lang="fr-FR" baseline="0" dirty="0" smtClean="0"/>
              <a:t>a administré une dose mortelle de radiations ce problème a causé 5 morts.</a:t>
            </a:r>
          </a:p>
          <a:p>
            <a:r>
              <a:rPr lang="fr-FR" baseline="0" dirty="0" smtClean="0"/>
              <a:t>Cause du problème: Conflit d’accès aux ressources entre 2 parties logicielles.</a:t>
            </a:r>
          </a:p>
          <a:p>
            <a:endParaRPr lang="fr-FR" baseline="0"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16</a:t>
            </a:fld>
            <a:endParaRPr lang="fr-FR" smtClean="0"/>
          </a:p>
        </p:txBody>
      </p:sp>
    </p:spTree>
    <p:extLst>
      <p:ext uri="{BB962C8B-B14F-4D97-AF65-F5344CB8AC3E}">
        <p14:creationId xmlns:p14="http://schemas.microsoft.com/office/powerpoint/2010/main" val="4164155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17</a:t>
            </a:fld>
            <a:endParaRPr lang="fr-FR" smtClean="0"/>
          </a:p>
        </p:txBody>
      </p:sp>
    </p:spTree>
    <p:extLst>
      <p:ext uri="{BB962C8B-B14F-4D97-AF65-F5344CB8AC3E}">
        <p14:creationId xmlns:p14="http://schemas.microsoft.com/office/powerpoint/2010/main" val="854532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18</a:t>
            </a:fld>
            <a:endParaRPr lang="fr-FR" smtClean="0"/>
          </a:p>
        </p:txBody>
      </p:sp>
    </p:spTree>
    <p:extLst>
      <p:ext uri="{BB962C8B-B14F-4D97-AF65-F5344CB8AC3E}">
        <p14:creationId xmlns:p14="http://schemas.microsoft.com/office/powerpoint/2010/main" val="2861062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19</a:t>
            </a:fld>
            <a:endParaRPr lang="fr-FR" smtClean="0"/>
          </a:p>
        </p:txBody>
      </p:sp>
    </p:spTree>
    <p:extLst>
      <p:ext uri="{BB962C8B-B14F-4D97-AF65-F5344CB8AC3E}">
        <p14:creationId xmlns:p14="http://schemas.microsoft.com/office/powerpoint/2010/main" val="1538250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Espace réservé de l'image des diapositives 1"/>
          <p:cNvSpPr>
            <a:spLocks noGrp="1" noRot="1" noChangeAspect="1" noTextEdit="1"/>
          </p:cNvSpPr>
          <p:nvPr>
            <p:ph type="sldImg"/>
          </p:nvPr>
        </p:nvSpPr>
        <p:spPr>
          <a:ln/>
        </p:spPr>
      </p:sp>
      <p:sp>
        <p:nvSpPr>
          <p:cNvPr id="47107" name="Espace réservé des commentaires 2"/>
          <p:cNvSpPr>
            <a:spLocks noGrp="1"/>
          </p:cNvSpPr>
          <p:nvPr>
            <p:ph type="body" idx="1"/>
          </p:nvPr>
        </p:nvSpPr>
        <p:spPr>
          <a:noFill/>
          <a:ln/>
        </p:spPr>
        <p:txBody>
          <a:bodyPr/>
          <a:lstStyle/>
          <a:p>
            <a:endParaRPr lang="fr-FR" smtClean="0"/>
          </a:p>
        </p:txBody>
      </p:sp>
      <p:sp>
        <p:nvSpPr>
          <p:cNvPr id="47108" name="Espace réservé du numéro de diapositive 3"/>
          <p:cNvSpPr>
            <a:spLocks noGrp="1"/>
          </p:cNvSpPr>
          <p:nvPr>
            <p:ph type="sldNum" sz="quarter" idx="5"/>
          </p:nvPr>
        </p:nvSpPr>
        <p:spPr>
          <a:noFill/>
        </p:spPr>
        <p:txBody>
          <a:bodyPr/>
          <a:lstStyle/>
          <a:p>
            <a:fld id="{1D28C6DB-C819-4623-A81E-7F5AFEE267FA}" type="slidenum">
              <a:rPr lang="fr-FR" smtClean="0"/>
              <a:pPr/>
              <a:t>2</a:t>
            </a:fld>
            <a:endParaRPr lang="fr-FR" smtClean="0"/>
          </a:p>
        </p:txBody>
      </p:sp>
      <p:sp>
        <p:nvSpPr>
          <p:cNvPr id="47109" name="Espace réservé de la date 4"/>
          <p:cNvSpPr>
            <a:spLocks noGrp="1"/>
          </p:cNvSpPr>
          <p:nvPr>
            <p:ph type="dt" sz="quarter" idx="1"/>
          </p:nvPr>
        </p:nvSpPr>
        <p:spPr>
          <a:noFill/>
        </p:spPr>
        <p:txBody>
          <a:bodyPr/>
          <a:lstStyle/>
          <a:p>
            <a:fld id="{818374F4-304E-4C2A-8A5E-EA1CB15ECD63}" type="datetime1">
              <a:rPr lang="fr-FR" smtClean="0"/>
              <a:pPr/>
              <a:t>17/08/2017</a:t>
            </a:fld>
            <a:endParaRPr lang="fr-FR" smtClean="0"/>
          </a:p>
        </p:txBody>
      </p:sp>
      <p:sp>
        <p:nvSpPr>
          <p:cNvPr id="47110" name="Espace réservé du pied de page 5"/>
          <p:cNvSpPr>
            <a:spLocks noGrp="1"/>
          </p:cNvSpPr>
          <p:nvPr>
            <p:ph type="ftr" sz="quarter" idx="4"/>
          </p:nvPr>
        </p:nvSpPr>
        <p:spPr>
          <a:noFill/>
        </p:spPr>
        <p:txBody>
          <a:bodyPr/>
          <a:lstStyle/>
          <a:p>
            <a:endParaRPr lang="fr-FR" smtClean="0"/>
          </a:p>
        </p:txBody>
      </p:sp>
    </p:spTree>
    <p:extLst>
      <p:ext uri="{BB962C8B-B14F-4D97-AF65-F5344CB8AC3E}">
        <p14:creationId xmlns:p14="http://schemas.microsoft.com/office/powerpoint/2010/main" val="25701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r>
              <a:rPr lang="fr-FR" u="sng" dirty="0" smtClean="0"/>
              <a:t>Tests unitaires : </a:t>
            </a:r>
          </a:p>
          <a:p>
            <a:r>
              <a:rPr lang="fr-FR" dirty="0" smtClean="0"/>
              <a:t>Tester des algorithmes isolés</a:t>
            </a:r>
          </a:p>
          <a:p>
            <a:r>
              <a:rPr lang="fr-FR" dirty="0" smtClean="0"/>
              <a:t>Valider les règles de gestion</a:t>
            </a:r>
            <a:r>
              <a:rPr lang="fr-FR" baseline="0" dirty="0" smtClean="0"/>
              <a:t> unitaires</a:t>
            </a:r>
          </a:p>
          <a:p>
            <a:r>
              <a:rPr lang="fr-FR" baseline="0" dirty="0" smtClean="0"/>
              <a:t>Prévenir les régressions</a:t>
            </a:r>
          </a:p>
          <a:p>
            <a:r>
              <a:rPr lang="fr-FR" baseline="0" dirty="0" smtClean="0"/>
              <a:t>Code testable = Code mieux pensé</a:t>
            </a:r>
          </a:p>
          <a:p>
            <a:endParaRPr lang="fr-FR" baseline="0" dirty="0" smtClean="0"/>
          </a:p>
          <a:p>
            <a:r>
              <a:rPr lang="fr-FR" u="sng" baseline="0" dirty="0" smtClean="0"/>
              <a:t>Tests d’intégration</a:t>
            </a:r>
          </a:p>
          <a:p>
            <a:r>
              <a:rPr lang="fr-FR" u="none" baseline="0" dirty="0" smtClean="0"/>
              <a:t>Mettre à l’</a:t>
            </a:r>
            <a:r>
              <a:rPr lang="fr-FR" u="none" baseline="0" dirty="0" err="1" smtClean="0"/>
              <a:t>épreuvre</a:t>
            </a:r>
            <a:r>
              <a:rPr lang="fr-FR" u="none" baseline="0" dirty="0" smtClean="0"/>
              <a:t> les transactions</a:t>
            </a:r>
          </a:p>
          <a:p>
            <a:r>
              <a:rPr lang="fr-FR" u="none" baseline="0" dirty="0" smtClean="0"/>
              <a:t>Vérifier l’</a:t>
            </a:r>
            <a:r>
              <a:rPr lang="fr-FR" u="none" baseline="0" dirty="0" err="1" smtClean="0"/>
              <a:t>execution</a:t>
            </a:r>
            <a:r>
              <a:rPr lang="fr-FR" u="none" baseline="0" dirty="0" smtClean="0"/>
              <a:t> applicative dans une infrastructure type </a:t>
            </a:r>
            <a:r>
              <a:rPr lang="fr-FR" u="none" baseline="0" dirty="0" err="1" smtClean="0"/>
              <a:t>prod</a:t>
            </a:r>
            <a:endParaRPr lang="fr-FR" u="none" dirty="0" smtClean="0"/>
          </a:p>
          <a:p>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20</a:t>
            </a:fld>
            <a:endParaRPr lang="fr-FR" smtClean="0"/>
          </a:p>
        </p:txBody>
      </p:sp>
    </p:spTree>
    <p:extLst>
      <p:ext uri="{BB962C8B-B14F-4D97-AF65-F5344CB8AC3E}">
        <p14:creationId xmlns:p14="http://schemas.microsoft.com/office/powerpoint/2010/main" val="285406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r>
              <a:rPr lang="fr-FR" dirty="0" smtClean="0"/>
              <a:t>Il a été prouvé que des vérifications et des corrections effectuées au moment des</a:t>
            </a:r>
          </a:p>
          <a:p>
            <a:r>
              <a:rPr lang="fr-FR" dirty="0" smtClean="0"/>
              <a:t>exigences sont moins coûteuses que celles effectuées au moment du déploiement de</a:t>
            </a:r>
          </a:p>
          <a:p>
            <a:r>
              <a:rPr lang="fr-FR" dirty="0" smtClean="0"/>
              <a:t>l’application. « Les études menées sur le coût associé à la détection d’une erreur montre que</a:t>
            </a:r>
          </a:p>
          <a:p>
            <a:r>
              <a:rPr lang="fr-FR" dirty="0" smtClean="0"/>
              <a:t>si une erreur décelée lors de la phase d’élaboration du cahier des charges coûte 1 alors que</a:t>
            </a:r>
          </a:p>
          <a:p>
            <a:r>
              <a:rPr lang="fr-FR" dirty="0" smtClean="0"/>
              <a:t>la même erreur décelée en phase de conception coûte 10 et une erreur décelée en phase d’exploitation coûte 100»</a:t>
            </a:r>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21</a:t>
            </a:fld>
            <a:endParaRPr lang="fr-FR" smtClean="0"/>
          </a:p>
        </p:txBody>
      </p:sp>
    </p:spTree>
    <p:extLst>
      <p:ext uri="{BB962C8B-B14F-4D97-AF65-F5344CB8AC3E}">
        <p14:creationId xmlns:p14="http://schemas.microsoft.com/office/powerpoint/2010/main" val="2683813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r>
              <a:rPr lang="fr-FR" sz="1200" b="0" i="0" u="sng" kern="1200" dirty="0" smtClean="0">
                <a:solidFill>
                  <a:schemeClr val="tx1"/>
                </a:solidFill>
                <a:effectLst/>
                <a:latin typeface="Arial" charset="0"/>
                <a:ea typeface="+mn-ea"/>
                <a:cs typeface="+mn-cs"/>
              </a:rPr>
              <a:t>Les sept péchés capitaux du développement </a:t>
            </a:r>
            <a:r>
              <a:rPr lang="fr-FR" sz="1200" b="0" i="0" kern="1200" dirty="0" smtClean="0">
                <a:solidFill>
                  <a:schemeClr val="tx1"/>
                </a:solidFill>
                <a:effectLst/>
                <a:latin typeface="Arial" charset="0"/>
                <a:ea typeface="+mn-ea"/>
                <a:cs typeface="+mn-cs"/>
              </a:rPr>
              <a:t>: </a:t>
            </a:r>
          </a:p>
          <a:p>
            <a:endParaRPr lang="fr-FR" sz="1200" b="0" i="0" kern="1200" dirty="0" smtClean="0">
              <a:solidFill>
                <a:schemeClr val="tx1"/>
              </a:solidFill>
              <a:effectLst/>
              <a:latin typeface="Arial" charset="0"/>
              <a:ea typeface="+mn-ea"/>
              <a:cs typeface="+mn-cs"/>
            </a:endParaRPr>
          </a:p>
          <a:p>
            <a:pPr marL="171450" indent="-171450">
              <a:buFont typeface="Arial" panose="020B0604020202020204" pitchFamily="34" charset="0"/>
              <a:buChar char="•"/>
            </a:pPr>
            <a:r>
              <a:rPr lang="fr-FR" sz="1200" b="0" i="0" kern="1200" dirty="0" smtClean="0">
                <a:solidFill>
                  <a:schemeClr val="tx1"/>
                </a:solidFill>
                <a:effectLst/>
                <a:latin typeface="Arial" charset="0"/>
                <a:ea typeface="+mn-ea"/>
                <a:cs typeface="+mn-cs"/>
              </a:rPr>
              <a:t>Duplication de code</a:t>
            </a:r>
          </a:p>
          <a:p>
            <a:pPr marL="171450" indent="-171450">
              <a:buFont typeface="Arial" panose="020B0604020202020204" pitchFamily="34" charset="0"/>
              <a:buChar char="•"/>
            </a:pPr>
            <a:r>
              <a:rPr lang="fr-FR" sz="1200" b="0" i="0" kern="1200" dirty="0" smtClean="0">
                <a:solidFill>
                  <a:schemeClr val="tx1"/>
                </a:solidFill>
                <a:effectLst/>
                <a:latin typeface="Arial" charset="0"/>
                <a:ea typeface="+mn-ea"/>
                <a:cs typeface="+mn-cs"/>
              </a:rPr>
              <a:t>Convention d’écriture et</a:t>
            </a:r>
            <a:r>
              <a:rPr lang="fr-FR" sz="1200" b="0" i="0" kern="1200" baseline="0" dirty="0" smtClean="0">
                <a:solidFill>
                  <a:schemeClr val="tx1"/>
                </a:solidFill>
                <a:effectLst/>
                <a:latin typeface="Arial" charset="0"/>
                <a:ea typeface="+mn-ea"/>
                <a:cs typeface="+mn-cs"/>
              </a:rPr>
              <a:t> de codage</a:t>
            </a:r>
            <a:endParaRPr lang="fr-FR" sz="1200" b="0" i="0" kern="1200" dirty="0" smtClean="0">
              <a:solidFill>
                <a:schemeClr val="tx1"/>
              </a:solidFill>
              <a:effectLst/>
              <a:latin typeface="Arial" charset="0"/>
              <a:ea typeface="+mn-ea"/>
              <a:cs typeface="+mn-cs"/>
            </a:endParaRPr>
          </a:p>
          <a:p>
            <a:pPr marL="171450" indent="-171450">
              <a:buFont typeface="Arial" panose="020B0604020202020204" pitchFamily="34" charset="0"/>
              <a:buChar char="•"/>
            </a:pPr>
            <a:r>
              <a:rPr lang="fr-FR" sz="1200" b="0" i="0" kern="1200" dirty="0" smtClean="0">
                <a:solidFill>
                  <a:schemeClr val="tx1"/>
                </a:solidFill>
                <a:effectLst/>
                <a:latin typeface="Arial" charset="0"/>
                <a:ea typeface="+mn-ea"/>
                <a:cs typeface="+mn-cs"/>
              </a:rPr>
              <a:t>Manque de couverture des</a:t>
            </a:r>
            <a:r>
              <a:rPr lang="fr-FR" sz="1200" b="0" i="0" kern="1200" baseline="0" dirty="0" smtClean="0">
                <a:solidFill>
                  <a:schemeClr val="tx1"/>
                </a:solidFill>
                <a:effectLst/>
                <a:latin typeface="Arial" charset="0"/>
                <a:ea typeface="+mn-ea"/>
                <a:cs typeface="+mn-cs"/>
              </a:rPr>
              <a:t> tests</a:t>
            </a:r>
            <a:endParaRPr lang="fr-FR" sz="1200" b="0" i="0" kern="1200" dirty="0" smtClean="0">
              <a:solidFill>
                <a:schemeClr val="tx1"/>
              </a:solidFill>
              <a:effectLst/>
              <a:latin typeface="Arial" charset="0"/>
              <a:ea typeface="+mn-ea"/>
              <a:cs typeface="+mn-cs"/>
            </a:endParaRPr>
          </a:p>
          <a:p>
            <a:pPr marL="171450" indent="-171450">
              <a:buFont typeface="Arial" panose="020B0604020202020204" pitchFamily="34" charset="0"/>
              <a:buChar char="•"/>
            </a:pPr>
            <a:r>
              <a:rPr lang="fr-FR" sz="1200" b="0" i="0" kern="1200" dirty="0" smtClean="0">
                <a:solidFill>
                  <a:schemeClr val="tx1"/>
                </a:solidFill>
                <a:effectLst/>
                <a:latin typeface="Arial" charset="0"/>
                <a:ea typeface="+mn-ea"/>
                <a:cs typeface="+mn-cs"/>
              </a:rPr>
              <a:t>Bugs potentiels courants </a:t>
            </a:r>
          </a:p>
          <a:p>
            <a:pPr marL="171450" indent="-171450">
              <a:buFont typeface="Arial" panose="020B0604020202020204" pitchFamily="34" charset="0"/>
              <a:buChar char="•"/>
            </a:pPr>
            <a:r>
              <a:rPr lang="fr-FR" sz="1200" b="0" i="0" kern="1200" dirty="0" smtClean="0">
                <a:solidFill>
                  <a:schemeClr val="tx1"/>
                </a:solidFill>
                <a:effectLst/>
                <a:latin typeface="Arial" charset="0"/>
                <a:ea typeface="+mn-ea"/>
                <a:cs typeface="+mn-cs"/>
              </a:rPr>
              <a:t>Complexité du code </a:t>
            </a:r>
          </a:p>
          <a:p>
            <a:pPr marL="171450" indent="-171450">
              <a:buFont typeface="Arial" panose="020B0604020202020204" pitchFamily="34" charset="0"/>
              <a:buChar char="•"/>
            </a:pPr>
            <a:r>
              <a:rPr lang="fr-FR" sz="1200" b="0" i="0" kern="1200" dirty="0" smtClean="0">
                <a:solidFill>
                  <a:schemeClr val="tx1"/>
                </a:solidFill>
                <a:effectLst/>
                <a:latin typeface="Arial" charset="0"/>
                <a:ea typeface="+mn-ea"/>
                <a:cs typeface="+mn-cs"/>
              </a:rPr>
              <a:t>Documentation </a:t>
            </a:r>
          </a:p>
          <a:p>
            <a:pPr marL="171450" indent="-171450">
              <a:buFont typeface="Arial" panose="020B0604020202020204" pitchFamily="34" charset="0"/>
              <a:buChar char="•"/>
            </a:pPr>
            <a:r>
              <a:rPr lang="fr-FR" sz="1200" b="0" i="0" kern="1200" dirty="0" smtClean="0">
                <a:solidFill>
                  <a:schemeClr val="tx1"/>
                </a:solidFill>
                <a:effectLst/>
                <a:latin typeface="Arial" charset="0"/>
                <a:ea typeface="+mn-ea"/>
                <a:cs typeface="+mn-cs"/>
              </a:rPr>
              <a:t>Conception</a:t>
            </a:r>
          </a:p>
          <a:p>
            <a:endParaRPr lang="fr-FR" sz="1200" b="0" i="0" kern="1200" dirty="0" smtClean="0">
              <a:solidFill>
                <a:schemeClr val="tx1"/>
              </a:solidFill>
              <a:effectLst/>
              <a:latin typeface="Arial" charset="0"/>
              <a:ea typeface="+mn-ea"/>
              <a:cs typeface="+mn-cs"/>
            </a:endParaRPr>
          </a:p>
          <a:p>
            <a:r>
              <a:rPr lang="fr-FR" sz="1200" b="0" i="0" u="sng" kern="1200" dirty="0" smtClean="0">
                <a:solidFill>
                  <a:schemeClr val="tx1"/>
                </a:solidFill>
                <a:effectLst/>
                <a:latin typeface="Arial" charset="0"/>
                <a:ea typeface="+mn-ea"/>
                <a:cs typeface="+mn-cs"/>
              </a:rPr>
              <a:t>Les outils</a:t>
            </a:r>
            <a:r>
              <a:rPr lang="fr-FR" sz="1200" b="0" i="0" u="sng" kern="1200" baseline="0" dirty="0" smtClean="0">
                <a:solidFill>
                  <a:schemeClr val="tx1"/>
                </a:solidFill>
                <a:effectLst/>
                <a:latin typeface="Arial" charset="0"/>
                <a:ea typeface="+mn-ea"/>
                <a:cs typeface="+mn-cs"/>
              </a:rPr>
              <a:t> d’</a:t>
            </a:r>
            <a:r>
              <a:rPr lang="fr-FR" sz="1200" b="0" i="0" u="sng" kern="1200" dirty="0" smtClean="0">
                <a:solidFill>
                  <a:schemeClr val="tx1"/>
                </a:solidFill>
                <a:effectLst/>
                <a:latin typeface="Arial" charset="0"/>
                <a:ea typeface="+mn-ea"/>
                <a:cs typeface="+mn-cs"/>
              </a:rPr>
              <a:t>Analyse</a:t>
            </a:r>
          </a:p>
          <a:p>
            <a:endParaRPr lang="fr-FR" sz="1200" b="0" i="0" u="sng" kern="1200" dirty="0" smtClean="0">
              <a:solidFill>
                <a:schemeClr val="tx1"/>
              </a:solidFill>
              <a:effectLst/>
              <a:latin typeface="Arial" charset="0"/>
              <a:ea typeface="+mn-ea"/>
              <a:cs typeface="+mn-cs"/>
            </a:endParaRPr>
          </a:p>
          <a:p>
            <a:pPr marL="171450" indent="-171450">
              <a:buFont typeface="Arial" panose="020B0604020202020204" pitchFamily="34" charset="0"/>
              <a:buChar char="•"/>
            </a:pPr>
            <a:r>
              <a:rPr lang="fr-FR" sz="1200" b="0" i="0" u="none" kern="1200" dirty="0" smtClean="0">
                <a:solidFill>
                  <a:schemeClr val="tx1"/>
                </a:solidFill>
                <a:effectLst/>
                <a:latin typeface="Arial" charset="0"/>
                <a:ea typeface="+mn-ea"/>
                <a:cs typeface="+mn-cs"/>
              </a:rPr>
              <a:t>Analyse statique du Code</a:t>
            </a:r>
          </a:p>
          <a:p>
            <a:pPr marL="171450" indent="-171450">
              <a:buFont typeface="Arial" panose="020B0604020202020204" pitchFamily="34" charset="0"/>
              <a:buChar char="•"/>
            </a:pPr>
            <a:r>
              <a:rPr lang="fr-FR" sz="1200" b="0" i="0" u="none" kern="1200" dirty="0" smtClean="0">
                <a:solidFill>
                  <a:schemeClr val="tx1"/>
                </a:solidFill>
                <a:effectLst/>
                <a:latin typeface="Arial" charset="0"/>
                <a:ea typeface="+mn-ea"/>
                <a:cs typeface="+mn-cs"/>
              </a:rPr>
              <a:t>Analyse Dynamique</a:t>
            </a:r>
          </a:p>
          <a:p>
            <a:pPr marL="171450" indent="-171450">
              <a:buFont typeface="Arial" panose="020B0604020202020204" pitchFamily="34" charset="0"/>
              <a:buChar char="•"/>
            </a:pPr>
            <a:r>
              <a:rPr lang="fr-FR" sz="1200" b="0" i="0" u="none" kern="1200" dirty="0" err="1" smtClean="0">
                <a:solidFill>
                  <a:schemeClr val="tx1"/>
                </a:solidFill>
                <a:effectLst/>
                <a:latin typeface="Arial" charset="0"/>
                <a:ea typeface="+mn-ea"/>
                <a:cs typeface="+mn-cs"/>
              </a:rPr>
              <a:t>Profilers</a:t>
            </a:r>
            <a:endParaRPr lang="fr-FR" sz="1200" b="0" i="0" u="none" kern="1200" dirty="0" smtClean="0">
              <a:solidFill>
                <a:schemeClr val="tx1"/>
              </a:solidFill>
              <a:effectLst/>
              <a:latin typeface="Arial" charset="0"/>
              <a:ea typeface="+mn-ea"/>
              <a:cs typeface="+mn-cs"/>
            </a:endParaRPr>
          </a:p>
          <a:p>
            <a:pPr marL="171450" indent="-171450">
              <a:buFont typeface="Arial" panose="020B0604020202020204" pitchFamily="34" charset="0"/>
              <a:buChar char="•"/>
            </a:pPr>
            <a:r>
              <a:rPr lang="fr-FR" sz="1200" b="0" i="0" u="none" kern="1200" dirty="0" smtClean="0">
                <a:solidFill>
                  <a:schemeClr val="tx1"/>
                </a:solidFill>
                <a:effectLst/>
                <a:latin typeface="Arial" charset="0"/>
                <a:ea typeface="+mn-ea"/>
                <a:cs typeface="+mn-cs"/>
              </a:rPr>
              <a:t>Memory Tools</a:t>
            </a:r>
          </a:p>
          <a:p>
            <a:pPr marL="171450" indent="-171450">
              <a:buFont typeface="Arial" panose="020B0604020202020204" pitchFamily="34" charset="0"/>
              <a:buChar char="•"/>
            </a:pPr>
            <a:r>
              <a:rPr lang="fr-FR" sz="1200" b="0" i="0" u="none" kern="1200" dirty="0" smtClean="0">
                <a:solidFill>
                  <a:schemeClr val="tx1"/>
                </a:solidFill>
                <a:effectLst/>
                <a:latin typeface="Arial" charset="0"/>
                <a:ea typeface="+mn-ea"/>
                <a:cs typeface="+mn-cs"/>
              </a:rPr>
              <a:t>Monitoring Tools</a:t>
            </a:r>
          </a:p>
          <a:p>
            <a:pPr marL="171450" indent="-171450">
              <a:buFont typeface="Arial" panose="020B0604020202020204" pitchFamily="34" charset="0"/>
              <a:buChar char="•"/>
            </a:pPr>
            <a:endParaRPr lang="fr-FR" sz="1200" b="0" i="0" u="none" kern="1200" dirty="0" smtClean="0">
              <a:solidFill>
                <a:schemeClr val="tx1"/>
              </a:solidFill>
              <a:effectLst/>
              <a:latin typeface="Arial" charset="0"/>
              <a:ea typeface="+mn-ea"/>
              <a:cs typeface="+mn-cs"/>
            </a:endParaRPr>
          </a:p>
          <a:p>
            <a:pPr marL="0" indent="0">
              <a:buFont typeface="Arial" panose="020B0604020202020204" pitchFamily="34" charset="0"/>
              <a:buNone/>
            </a:pPr>
            <a:r>
              <a:rPr lang="fr-FR" sz="1200" b="0" i="0" u="sng" kern="1200" dirty="0" smtClean="0">
                <a:solidFill>
                  <a:schemeClr val="tx1"/>
                </a:solidFill>
                <a:effectLst/>
                <a:latin typeface="Arial" charset="0"/>
                <a:ea typeface="+mn-ea"/>
                <a:cs typeface="+mn-cs"/>
              </a:rPr>
              <a:t>Les Solutions</a:t>
            </a:r>
          </a:p>
          <a:p>
            <a:pPr marL="0" indent="0">
              <a:buFont typeface="Arial" panose="020B0604020202020204" pitchFamily="34" charset="0"/>
              <a:buNone/>
            </a:pPr>
            <a:endParaRPr lang="fr-FR" sz="1200" b="0" i="0" u="sng" kern="1200" dirty="0" smtClean="0">
              <a:solidFill>
                <a:schemeClr val="tx1"/>
              </a:solidFill>
              <a:effectLst/>
              <a:latin typeface="Arial" charset="0"/>
              <a:ea typeface="+mn-ea"/>
              <a:cs typeface="+mn-cs"/>
            </a:endParaRPr>
          </a:p>
          <a:p>
            <a:pPr marL="171450" indent="-171450">
              <a:buFont typeface="Arial" panose="020B0604020202020204" pitchFamily="34" charset="0"/>
              <a:buChar char="•"/>
            </a:pPr>
            <a:r>
              <a:rPr lang="fr-FR" sz="1200" b="0" i="0" u="none" kern="1200" dirty="0" err="1" smtClean="0">
                <a:solidFill>
                  <a:schemeClr val="tx1"/>
                </a:solidFill>
                <a:effectLst/>
                <a:latin typeface="Arial" charset="0"/>
                <a:ea typeface="+mn-ea"/>
                <a:cs typeface="+mn-cs"/>
              </a:rPr>
              <a:t>PMD</a:t>
            </a:r>
            <a:endParaRPr lang="fr-FR" sz="1200" b="0" i="0" u="none" kern="1200" dirty="0" smtClean="0">
              <a:solidFill>
                <a:schemeClr val="tx1"/>
              </a:solidFill>
              <a:effectLst/>
              <a:latin typeface="Arial" charset="0"/>
              <a:ea typeface="+mn-ea"/>
              <a:cs typeface="+mn-cs"/>
            </a:endParaRPr>
          </a:p>
          <a:p>
            <a:pPr marL="171450" indent="-171450">
              <a:buFont typeface="Arial" panose="020B0604020202020204" pitchFamily="34" charset="0"/>
              <a:buChar char="•"/>
            </a:pPr>
            <a:r>
              <a:rPr lang="fr-FR" sz="1200" b="0" i="0" u="none" kern="1200" dirty="0" err="1" smtClean="0">
                <a:solidFill>
                  <a:schemeClr val="tx1"/>
                </a:solidFill>
                <a:effectLst/>
                <a:latin typeface="Arial" charset="0"/>
                <a:ea typeface="+mn-ea"/>
                <a:cs typeface="+mn-cs"/>
              </a:rPr>
              <a:t>CheckStyle</a:t>
            </a:r>
            <a:r>
              <a:rPr lang="fr-FR" sz="1200" b="0" i="0" u="none" kern="1200" dirty="0" smtClean="0">
                <a:solidFill>
                  <a:schemeClr val="tx1"/>
                </a:solidFill>
                <a:effectLst/>
                <a:latin typeface="Arial" charset="0"/>
                <a:ea typeface="+mn-ea"/>
                <a:cs typeface="+mn-cs"/>
              </a:rPr>
              <a:t> / </a:t>
            </a:r>
            <a:r>
              <a:rPr lang="fr-FR" sz="1200" b="0" i="0" u="none" kern="1200" dirty="0" err="1" smtClean="0">
                <a:solidFill>
                  <a:schemeClr val="tx1"/>
                </a:solidFill>
                <a:effectLst/>
                <a:latin typeface="Arial" charset="0"/>
                <a:ea typeface="+mn-ea"/>
                <a:cs typeface="+mn-cs"/>
              </a:rPr>
              <a:t>Jalopy</a:t>
            </a:r>
            <a:endParaRPr lang="fr-FR" sz="1200" b="0" i="0" u="none" kern="1200" dirty="0" smtClean="0">
              <a:solidFill>
                <a:schemeClr val="tx1"/>
              </a:solidFill>
              <a:effectLst/>
              <a:latin typeface="Arial" charset="0"/>
              <a:ea typeface="+mn-ea"/>
              <a:cs typeface="+mn-cs"/>
            </a:endParaRPr>
          </a:p>
          <a:p>
            <a:pPr marL="171450" indent="-171450">
              <a:buFont typeface="Arial" panose="020B0604020202020204" pitchFamily="34" charset="0"/>
              <a:buChar char="•"/>
            </a:pPr>
            <a:r>
              <a:rPr lang="fr-FR" sz="1200" b="0" i="0" u="none" kern="1200" dirty="0" err="1" smtClean="0">
                <a:solidFill>
                  <a:schemeClr val="tx1"/>
                </a:solidFill>
                <a:effectLst/>
                <a:latin typeface="Arial" charset="0"/>
                <a:ea typeface="+mn-ea"/>
                <a:cs typeface="+mn-cs"/>
              </a:rPr>
              <a:t>Coverity</a:t>
            </a:r>
            <a:endParaRPr lang="fr-FR" sz="1200" b="0" i="0" u="none" kern="1200" dirty="0" smtClean="0">
              <a:solidFill>
                <a:schemeClr val="tx1"/>
              </a:solidFill>
              <a:effectLst/>
              <a:latin typeface="Arial" charset="0"/>
              <a:ea typeface="+mn-ea"/>
              <a:cs typeface="+mn-cs"/>
            </a:endParaRPr>
          </a:p>
          <a:p>
            <a:pPr marL="171450" indent="-171450">
              <a:buFont typeface="Arial" panose="020B0604020202020204" pitchFamily="34" charset="0"/>
              <a:buChar char="•"/>
            </a:pPr>
            <a:r>
              <a:rPr lang="fr-FR" sz="1200" b="0" i="0" u="none" kern="1200" dirty="0" err="1" smtClean="0">
                <a:solidFill>
                  <a:schemeClr val="tx1"/>
                </a:solidFill>
                <a:effectLst/>
                <a:latin typeface="Arial" charset="0"/>
                <a:ea typeface="+mn-ea"/>
                <a:cs typeface="+mn-cs"/>
              </a:rPr>
              <a:t>SonarQube</a:t>
            </a:r>
            <a:endParaRPr lang="fr-FR" u="none"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22</a:t>
            </a:fld>
            <a:endParaRPr lang="fr-FR" smtClean="0"/>
          </a:p>
        </p:txBody>
      </p:sp>
    </p:spTree>
    <p:extLst>
      <p:ext uri="{BB962C8B-B14F-4D97-AF65-F5344CB8AC3E}">
        <p14:creationId xmlns:p14="http://schemas.microsoft.com/office/powerpoint/2010/main" val="388842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r>
              <a:rPr lang="fr-FR" sz="1200" b="0" i="0" u="sng" kern="1200" dirty="0" smtClean="0">
                <a:solidFill>
                  <a:schemeClr val="tx1"/>
                </a:solidFill>
                <a:effectLst/>
                <a:latin typeface="Arial" charset="0"/>
                <a:ea typeface="+mn-ea"/>
                <a:cs typeface="+mn-cs"/>
              </a:rPr>
              <a:t>Les caractéristiques d’un logiciel robuste </a:t>
            </a:r>
            <a:r>
              <a:rPr lang="fr-FR" sz="1200" b="0" i="0" kern="1200" dirty="0" smtClean="0">
                <a:solidFill>
                  <a:schemeClr val="tx1"/>
                </a:solidFill>
                <a:effectLst/>
                <a:latin typeface="Arial" charset="0"/>
                <a:ea typeface="+mn-ea"/>
                <a:cs typeface="+mn-cs"/>
              </a:rPr>
              <a:t>: </a:t>
            </a:r>
          </a:p>
          <a:p>
            <a:r>
              <a:rPr lang="fr-FR" sz="1200" b="0" i="0" kern="1200" dirty="0" smtClean="0">
                <a:solidFill>
                  <a:schemeClr val="tx1"/>
                </a:solidFill>
                <a:effectLst/>
                <a:latin typeface="Arial" charset="0"/>
                <a:ea typeface="+mn-ea"/>
                <a:cs typeface="+mn-cs"/>
              </a:rPr>
              <a:t>Code lisible et Normé</a:t>
            </a:r>
          </a:p>
          <a:p>
            <a:r>
              <a:rPr lang="fr-FR" sz="1200" b="0" i="0" kern="1200" dirty="0" smtClean="0">
                <a:solidFill>
                  <a:schemeClr val="tx1"/>
                </a:solidFill>
                <a:effectLst/>
                <a:latin typeface="Arial" charset="0"/>
                <a:ea typeface="+mn-ea"/>
                <a:cs typeface="+mn-cs"/>
              </a:rPr>
              <a:t>Couverture de tests automatique raisonnable</a:t>
            </a:r>
          </a:p>
          <a:p>
            <a:r>
              <a:rPr lang="fr-FR" sz="1200" b="0" i="0" kern="1200" dirty="0" smtClean="0">
                <a:solidFill>
                  <a:schemeClr val="tx1"/>
                </a:solidFill>
                <a:effectLst/>
                <a:latin typeface="Arial" charset="0"/>
                <a:ea typeface="+mn-ea"/>
                <a:cs typeface="+mn-cs"/>
              </a:rPr>
              <a:t>Architecture saine</a:t>
            </a:r>
          </a:p>
          <a:p>
            <a:r>
              <a:rPr lang="fr-FR" sz="1200" b="0" i="0" kern="1200" dirty="0" smtClean="0">
                <a:solidFill>
                  <a:schemeClr val="tx1"/>
                </a:solidFill>
                <a:effectLst/>
                <a:latin typeface="Arial" charset="0"/>
                <a:ea typeface="+mn-ea"/>
                <a:cs typeface="+mn-cs"/>
              </a:rPr>
              <a:t>Outils de </a:t>
            </a:r>
            <a:r>
              <a:rPr lang="fr-FR" sz="1200" b="0" i="0" kern="1200" dirty="0" err="1" smtClean="0">
                <a:solidFill>
                  <a:schemeClr val="tx1"/>
                </a:solidFill>
                <a:effectLst/>
                <a:latin typeface="Arial" charset="0"/>
                <a:ea typeface="+mn-ea"/>
                <a:cs typeface="+mn-cs"/>
              </a:rPr>
              <a:t>debugging</a:t>
            </a:r>
            <a:r>
              <a:rPr lang="fr-FR" sz="1200" b="0" i="0" kern="1200" dirty="0" smtClean="0">
                <a:solidFill>
                  <a:schemeClr val="tx1"/>
                </a:solidFill>
                <a:effectLst/>
                <a:latin typeface="Arial" charset="0"/>
                <a:ea typeface="+mn-ea"/>
                <a:cs typeface="+mn-cs"/>
              </a:rPr>
              <a:t> et monitoring performants</a:t>
            </a:r>
          </a:p>
          <a:p>
            <a:r>
              <a:rPr lang="fr-FR" sz="1200" b="0" i="0" kern="1200" dirty="0" smtClean="0">
                <a:solidFill>
                  <a:schemeClr val="tx1"/>
                </a:solidFill>
                <a:effectLst/>
                <a:latin typeface="Arial" charset="0"/>
                <a:ea typeface="+mn-ea"/>
                <a:cs typeface="+mn-cs"/>
              </a:rPr>
              <a:t>Culture d’Entreprise qui valorise le </a:t>
            </a:r>
            <a:r>
              <a:rPr lang="fr-FR" sz="1200" b="0" i="0" kern="1200" dirty="0" err="1" smtClean="0">
                <a:solidFill>
                  <a:schemeClr val="tx1"/>
                </a:solidFill>
                <a:effectLst/>
                <a:latin typeface="Arial" charset="0"/>
                <a:ea typeface="+mn-ea"/>
                <a:cs typeface="+mn-cs"/>
              </a:rPr>
              <a:t>refactoring</a:t>
            </a:r>
            <a:endParaRPr lang="fr-FR" dirty="0" smtClean="0"/>
          </a:p>
          <a:p>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23</a:t>
            </a:fld>
            <a:endParaRPr lang="fr-FR" smtClean="0"/>
          </a:p>
        </p:txBody>
      </p:sp>
    </p:spTree>
    <p:extLst>
      <p:ext uri="{BB962C8B-B14F-4D97-AF65-F5344CB8AC3E}">
        <p14:creationId xmlns:p14="http://schemas.microsoft.com/office/powerpoint/2010/main" val="1883936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r>
              <a:rPr lang="fr-FR" dirty="0" smtClean="0"/>
              <a:t>Il n’est pas concevable de simplement automatiser le</a:t>
            </a:r>
            <a:r>
              <a:rPr lang="fr-FR" baseline="0" dirty="0" smtClean="0"/>
              <a:t> déploiement applicatif et de ne pas envisager l’automatisation des tests a dérouler.</a:t>
            </a:r>
          </a:p>
          <a:p>
            <a:r>
              <a:rPr lang="fr-FR" baseline="0" dirty="0" smtClean="0"/>
              <a:t>Dans ce cas la perte de qualité et les risques associées seraient considérables.</a:t>
            </a:r>
          </a:p>
          <a:p>
            <a:r>
              <a:rPr lang="fr-FR" baseline="0" dirty="0" smtClean="0"/>
              <a:t>L’efficacité consiste à l’automatisation de l’ensemble des éléments.</a:t>
            </a:r>
          </a:p>
          <a:p>
            <a:r>
              <a:rPr lang="fr-FR" baseline="0" dirty="0" smtClean="0"/>
              <a:t>=&gt; Automatiser sans tester est criminel.</a:t>
            </a:r>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24</a:t>
            </a:fld>
            <a:endParaRPr lang="fr-FR" smtClean="0"/>
          </a:p>
        </p:txBody>
      </p:sp>
    </p:spTree>
    <p:extLst>
      <p:ext uri="{BB962C8B-B14F-4D97-AF65-F5344CB8AC3E}">
        <p14:creationId xmlns:p14="http://schemas.microsoft.com/office/powerpoint/2010/main" val="3311047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r>
              <a:rPr lang="fr-FR" u="sng" dirty="0" smtClean="0"/>
              <a:t>Tests de non </a:t>
            </a:r>
            <a:r>
              <a:rPr lang="fr-FR" u="sng" dirty="0" err="1" smtClean="0"/>
              <a:t>Regression</a:t>
            </a:r>
            <a:r>
              <a:rPr lang="fr-FR" u="sng" dirty="0" smtClean="0"/>
              <a:t> (</a:t>
            </a:r>
            <a:r>
              <a:rPr lang="fr-FR" u="sng" dirty="0" err="1" smtClean="0"/>
              <a:t>TNR</a:t>
            </a:r>
            <a:r>
              <a:rPr lang="fr-FR" u="sng" dirty="0" smtClean="0"/>
              <a:t>)</a:t>
            </a:r>
          </a:p>
          <a:p>
            <a:r>
              <a:rPr lang="fr-FR" u="none" dirty="0" smtClean="0"/>
              <a:t>Couverture large de l’application</a:t>
            </a:r>
          </a:p>
          <a:p>
            <a:r>
              <a:rPr lang="fr-FR" u="none" dirty="0" smtClean="0"/>
              <a:t>Tests déroulés de façons </a:t>
            </a:r>
            <a:r>
              <a:rPr lang="fr-FR" u="none" dirty="0" err="1" smtClean="0"/>
              <a:t>sytématique</a:t>
            </a:r>
            <a:endParaRPr lang="fr-FR" u="none" dirty="0" smtClean="0"/>
          </a:p>
          <a:p>
            <a:r>
              <a:rPr lang="fr-FR" u="none" dirty="0" smtClean="0"/>
              <a:t>Pierre angulaire de la confiance Qualité</a:t>
            </a:r>
          </a:p>
          <a:p>
            <a:endParaRPr lang="fr-FR" u="sng" dirty="0" smtClean="0"/>
          </a:p>
          <a:p>
            <a:endParaRPr lang="fr-FR" u="sng" dirty="0" smtClean="0"/>
          </a:p>
          <a:p>
            <a:r>
              <a:rPr lang="fr-FR" u="sng" dirty="0" smtClean="0"/>
              <a:t>Tests de Charge</a:t>
            </a:r>
          </a:p>
          <a:p>
            <a:r>
              <a:rPr lang="fr-FR" dirty="0" smtClean="0"/>
              <a:t>Test de l’application déployée</a:t>
            </a:r>
          </a:p>
          <a:p>
            <a:r>
              <a:rPr lang="fr-FR" dirty="0" smtClean="0"/>
              <a:t>Simule un niveau de charge attendu </a:t>
            </a:r>
          </a:p>
          <a:p>
            <a:r>
              <a:rPr lang="fr-FR" dirty="0" smtClean="0"/>
              <a:t>Les statistiques peuvent servir de détection</a:t>
            </a:r>
            <a:r>
              <a:rPr lang="fr-FR" baseline="0" dirty="0" smtClean="0"/>
              <a:t> de non reg.</a:t>
            </a:r>
          </a:p>
          <a:p>
            <a:endParaRPr lang="fr-FR" baseline="0" dirty="0" smtClean="0"/>
          </a:p>
          <a:p>
            <a:r>
              <a:rPr lang="fr-FR" u="sng" baseline="0" dirty="0" smtClean="0"/>
              <a:t>Stress Test</a:t>
            </a:r>
          </a:p>
          <a:p>
            <a:r>
              <a:rPr lang="fr-FR" u="none" baseline="0" dirty="0" smtClean="0"/>
              <a:t>Augmenter la charge pour identifier les limites</a:t>
            </a:r>
          </a:p>
          <a:p>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25</a:t>
            </a:fld>
            <a:endParaRPr lang="fr-FR" smtClean="0"/>
          </a:p>
        </p:txBody>
      </p:sp>
    </p:spTree>
    <p:extLst>
      <p:ext uri="{BB962C8B-B14F-4D97-AF65-F5344CB8AC3E}">
        <p14:creationId xmlns:p14="http://schemas.microsoft.com/office/powerpoint/2010/main" val="4121168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26</a:t>
            </a:fld>
            <a:endParaRPr lang="fr-FR" smtClean="0"/>
          </a:p>
        </p:txBody>
      </p:sp>
    </p:spTree>
    <p:extLst>
      <p:ext uri="{BB962C8B-B14F-4D97-AF65-F5344CB8AC3E}">
        <p14:creationId xmlns:p14="http://schemas.microsoft.com/office/powerpoint/2010/main" val="1584455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r>
              <a:rPr lang="fr-FR" dirty="0" smtClean="0"/>
              <a:t>Ce qu’il faut éviter</a:t>
            </a:r>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27</a:t>
            </a:fld>
            <a:endParaRPr lang="fr-FR" smtClean="0"/>
          </a:p>
        </p:txBody>
      </p:sp>
    </p:spTree>
    <p:extLst>
      <p:ext uri="{BB962C8B-B14F-4D97-AF65-F5344CB8AC3E}">
        <p14:creationId xmlns:p14="http://schemas.microsoft.com/office/powerpoint/2010/main" val="2620488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28</a:t>
            </a:fld>
            <a:endParaRPr lang="fr-FR" smtClean="0"/>
          </a:p>
        </p:txBody>
      </p:sp>
    </p:spTree>
    <p:extLst>
      <p:ext uri="{BB962C8B-B14F-4D97-AF65-F5344CB8AC3E}">
        <p14:creationId xmlns:p14="http://schemas.microsoft.com/office/powerpoint/2010/main" val="19628277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29</a:t>
            </a:fld>
            <a:endParaRPr lang="fr-FR" smtClean="0"/>
          </a:p>
        </p:txBody>
      </p:sp>
    </p:spTree>
    <p:extLst>
      <p:ext uri="{BB962C8B-B14F-4D97-AF65-F5344CB8AC3E}">
        <p14:creationId xmlns:p14="http://schemas.microsoft.com/office/powerpoint/2010/main" val="3479689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Espace réservé de l'image des diapositives 1"/>
          <p:cNvSpPr>
            <a:spLocks noGrp="1" noRot="1" noChangeAspect="1" noTextEdit="1"/>
          </p:cNvSpPr>
          <p:nvPr>
            <p:ph type="sldImg"/>
          </p:nvPr>
        </p:nvSpPr>
        <p:spPr>
          <a:ln/>
        </p:spPr>
      </p:sp>
      <p:sp>
        <p:nvSpPr>
          <p:cNvPr id="49155" name="Espace réservé des commentaires 2"/>
          <p:cNvSpPr>
            <a:spLocks noGrp="1"/>
          </p:cNvSpPr>
          <p:nvPr>
            <p:ph type="body" idx="1"/>
          </p:nvPr>
        </p:nvSpPr>
        <p:spPr>
          <a:noFill/>
          <a:ln/>
        </p:spPr>
        <p:txBody>
          <a:bodyPr/>
          <a:lstStyle/>
          <a:p>
            <a:endParaRPr lang="fr-FR" dirty="0" smtClean="0"/>
          </a:p>
        </p:txBody>
      </p:sp>
      <p:sp>
        <p:nvSpPr>
          <p:cNvPr id="49156" name="Espace réservé du numéro de diapositive 3"/>
          <p:cNvSpPr>
            <a:spLocks noGrp="1"/>
          </p:cNvSpPr>
          <p:nvPr>
            <p:ph type="sldNum" sz="quarter" idx="5"/>
          </p:nvPr>
        </p:nvSpPr>
        <p:spPr>
          <a:noFill/>
        </p:spPr>
        <p:txBody>
          <a:bodyPr/>
          <a:lstStyle/>
          <a:p>
            <a:fld id="{A44ECF98-838E-442E-A15D-23336B2E16F7}" type="slidenum">
              <a:rPr lang="fr-FR" smtClean="0"/>
              <a:pPr/>
              <a:t>3</a:t>
            </a:fld>
            <a:endParaRPr lang="fr-FR" smtClean="0"/>
          </a:p>
        </p:txBody>
      </p:sp>
      <p:sp>
        <p:nvSpPr>
          <p:cNvPr id="49157" name="Espace réservé de la date 4"/>
          <p:cNvSpPr>
            <a:spLocks noGrp="1"/>
          </p:cNvSpPr>
          <p:nvPr>
            <p:ph type="dt" sz="quarter" idx="1"/>
          </p:nvPr>
        </p:nvSpPr>
        <p:spPr>
          <a:noFill/>
        </p:spPr>
        <p:txBody>
          <a:bodyPr/>
          <a:lstStyle/>
          <a:p>
            <a:fld id="{85E5C7F6-C05C-411E-A1DC-F260C4CF1E28}" type="datetime1">
              <a:rPr lang="fr-FR" smtClean="0"/>
              <a:pPr/>
              <a:t>17/08/2017</a:t>
            </a:fld>
            <a:endParaRPr lang="fr-FR" smtClean="0"/>
          </a:p>
        </p:txBody>
      </p:sp>
      <p:sp>
        <p:nvSpPr>
          <p:cNvPr id="49158" name="Espace réservé du pied de page 5"/>
          <p:cNvSpPr>
            <a:spLocks noGrp="1"/>
          </p:cNvSpPr>
          <p:nvPr>
            <p:ph type="ftr" sz="quarter" idx="4"/>
          </p:nvPr>
        </p:nvSpPr>
        <p:spPr>
          <a:noFill/>
        </p:spPr>
        <p:txBody>
          <a:bodyPr/>
          <a:lstStyle/>
          <a:p>
            <a:endParaRPr lang="fr-FR" smtClean="0"/>
          </a:p>
        </p:txBody>
      </p:sp>
    </p:spTree>
    <p:extLst>
      <p:ext uri="{BB962C8B-B14F-4D97-AF65-F5344CB8AC3E}">
        <p14:creationId xmlns:p14="http://schemas.microsoft.com/office/powerpoint/2010/main" val="23784964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30</a:t>
            </a:fld>
            <a:endParaRPr lang="fr-FR" smtClean="0"/>
          </a:p>
        </p:txBody>
      </p:sp>
    </p:spTree>
    <p:extLst>
      <p:ext uri="{BB962C8B-B14F-4D97-AF65-F5344CB8AC3E}">
        <p14:creationId xmlns:p14="http://schemas.microsoft.com/office/powerpoint/2010/main" val="218304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31</a:t>
            </a:fld>
            <a:endParaRPr lang="fr-FR" smtClean="0"/>
          </a:p>
        </p:txBody>
      </p:sp>
    </p:spTree>
    <p:extLst>
      <p:ext uri="{BB962C8B-B14F-4D97-AF65-F5344CB8AC3E}">
        <p14:creationId xmlns:p14="http://schemas.microsoft.com/office/powerpoint/2010/main" val="290493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32</a:t>
            </a:fld>
            <a:endParaRPr lang="fr-FR" smtClean="0"/>
          </a:p>
        </p:txBody>
      </p:sp>
    </p:spTree>
    <p:extLst>
      <p:ext uri="{BB962C8B-B14F-4D97-AF65-F5344CB8AC3E}">
        <p14:creationId xmlns:p14="http://schemas.microsoft.com/office/powerpoint/2010/main" val="23256129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r>
              <a:rPr lang="fr-FR" dirty="0" smtClean="0"/>
              <a:t>Pour</a:t>
            </a:r>
            <a:r>
              <a:rPr lang="fr-FR" baseline="0" dirty="0" smtClean="0"/>
              <a:t> pouvoir améliorer quelque chose il faut pouvoir le mesurer!</a:t>
            </a:r>
          </a:p>
          <a:p>
            <a:r>
              <a:rPr lang="fr-FR" baseline="0" dirty="0" smtClean="0"/>
              <a:t>Les surveillances doivent être imaginer dès la conception de l’application</a:t>
            </a:r>
          </a:p>
          <a:p>
            <a:endParaRPr lang="fr-FR" baseline="0" dirty="0" smtClean="0"/>
          </a:p>
          <a:p>
            <a:r>
              <a:rPr lang="fr-FR" sz="1200" b="0" i="0" kern="1200" dirty="0" smtClean="0">
                <a:solidFill>
                  <a:schemeClr val="tx1"/>
                </a:solidFill>
                <a:effectLst/>
                <a:latin typeface="Arial" charset="0"/>
                <a:ea typeface="+mn-ea"/>
                <a:cs typeface="+mn-cs"/>
              </a:rPr>
              <a:t>Superviser quoi ? </a:t>
            </a:r>
          </a:p>
          <a:p>
            <a:r>
              <a:rPr lang="fr-FR" sz="1200" b="0" i="0" kern="1200" dirty="0" smtClean="0">
                <a:solidFill>
                  <a:schemeClr val="tx1"/>
                </a:solidFill>
                <a:effectLst/>
                <a:latin typeface="Arial" charset="0"/>
                <a:ea typeface="+mn-ea"/>
                <a:cs typeface="+mn-cs"/>
              </a:rPr>
              <a:t>Les temps d’exécution... </a:t>
            </a:r>
          </a:p>
          <a:p>
            <a:r>
              <a:rPr lang="fr-FR" sz="1200" b="0" i="0" kern="1200" dirty="0" smtClean="0">
                <a:solidFill>
                  <a:schemeClr val="tx1"/>
                </a:solidFill>
                <a:effectLst/>
                <a:latin typeface="Arial" charset="0"/>
                <a:ea typeface="+mn-ea"/>
                <a:cs typeface="+mn-cs"/>
              </a:rPr>
              <a:t>     de service</a:t>
            </a:r>
          </a:p>
          <a:p>
            <a:r>
              <a:rPr lang="fr-FR" sz="1200" b="0" i="0" kern="1200" dirty="0" smtClean="0">
                <a:solidFill>
                  <a:schemeClr val="tx1"/>
                </a:solidFill>
                <a:effectLst/>
                <a:latin typeface="Arial" charset="0"/>
                <a:ea typeface="+mn-ea"/>
                <a:cs typeface="+mn-cs"/>
              </a:rPr>
              <a:t>     de service distant </a:t>
            </a:r>
          </a:p>
          <a:p>
            <a:r>
              <a:rPr lang="fr-FR" sz="1200" b="0" i="0" kern="1200" dirty="0" smtClean="0">
                <a:solidFill>
                  <a:schemeClr val="tx1"/>
                </a:solidFill>
                <a:effectLst/>
                <a:latin typeface="Arial" charset="0"/>
                <a:ea typeface="+mn-ea"/>
                <a:cs typeface="+mn-cs"/>
              </a:rPr>
              <a:t>L’occupation mémoire </a:t>
            </a:r>
          </a:p>
          <a:p>
            <a:r>
              <a:rPr lang="fr-FR" sz="1200" b="0" i="0" kern="1200" dirty="0" smtClean="0">
                <a:solidFill>
                  <a:schemeClr val="tx1"/>
                </a:solidFill>
                <a:effectLst/>
                <a:latin typeface="Arial" charset="0"/>
                <a:ea typeface="+mn-ea"/>
                <a:cs typeface="+mn-cs"/>
              </a:rPr>
              <a:t>Les ressources partagées</a:t>
            </a:r>
          </a:p>
          <a:p>
            <a:r>
              <a:rPr lang="fr-FR" sz="1200" b="0" i="0" kern="1200" baseline="0" dirty="0" smtClean="0">
                <a:solidFill>
                  <a:schemeClr val="tx1"/>
                </a:solidFill>
                <a:effectLst/>
                <a:latin typeface="Arial" charset="0"/>
                <a:ea typeface="+mn-ea"/>
                <a:cs typeface="+mn-cs"/>
              </a:rPr>
              <a:t>    </a:t>
            </a:r>
            <a:r>
              <a:rPr lang="fr-FR" sz="1200" b="0" i="0" kern="1200" dirty="0" smtClean="0">
                <a:solidFill>
                  <a:schemeClr val="tx1"/>
                </a:solidFill>
                <a:effectLst/>
                <a:latin typeface="Arial" charset="0"/>
                <a:ea typeface="+mn-ea"/>
                <a:cs typeface="+mn-cs"/>
              </a:rPr>
              <a:t>pool de threads</a:t>
            </a:r>
          </a:p>
          <a:p>
            <a:r>
              <a:rPr lang="fr-FR" sz="1200" b="0" i="0" kern="1200" baseline="0" dirty="0" smtClean="0">
                <a:solidFill>
                  <a:schemeClr val="tx1"/>
                </a:solidFill>
                <a:effectLst/>
                <a:latin typeface="Arial" charset="0"/>
                <a:ea typeface="+mn-ea"/>
                <a:cs typeface="+mn-cs"/>
              </a:rPr>
              <a:t>    </a:t>
            </a:r>
            <a:r>
              <a:rPr lang="fr-FR" sz="1200" b="0" i="0" kern="1200" dirty="0" smtClean="0">
                <a:solidFill>
                  <a:schemeClr val="tx1"/>
                </a:solidFill>
                <a:effectLst/>
                <a:latin typeface="Arial" charset="0"/>
                <a:ea typeface="+mn-ea"/>
                <a:cs typeface="+mn-cs"/>
              </a:rPr>
              <a:t>pool de connexions</a:t>
            </a:r>
          </a:p>
          <a:p>
            <a:r>
              <a:rPr lang="fr-FR" sz="1200" b="0" i="0" kern="1200" dirty="0" smtClean="0">
                <a:solidFill>
                  <a:schemeClr val="tx1"/>
                </a:solidFill>
                <a:effectLst/>
                <a:latin typeface="Arial" charset="0"/>
                <a:ea typeface="+mn-ea"/>
                <a:cs typeface="+mn-cs"/>
              </a:rPr>
              <a:t>Les succès/échecs</a:t>
            </a:r>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33</a:t>
            </a:fld>
            <a:endParaRPr lang="fr-FR" smtClean="0"/>
          </a:p>
        </p:txBody>
      </p:sp>
    </p:spTree>
    <p:extLst>
      <p:ext uri="{BB962C8B-B14F-4D97-AF65-F5344CB8AC3E}">
        <p14:creationId xmlns:p14="http://schemas.microsoft.com/office/powerpoint/2010/main" val="3670718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34</a:t>
            </a:fld>
            <a:endParaRPr lang="fr-FR" smtClean="0"/>
          </a:p>
        </p:txBody>
      </p:sp>
    </p:spTree>
    <p:extLst>
      <p:ext uri="{BB962C8B-B14F-4D97-AF65-F5344CB8AC3E}">
        <p14:creationId xmlns:p14="http://schemas.microsoft.com/office/powerpoint/2010/main" val="3824439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35</a:t>
            </a:fld>
            <a:endParaRPr lang="fr-FR" smtClean="0"/>
          </a:p>
        </p:txBody>
      </p:sp>
    </p:spTree>
    <p:extLst>
      <p:ext uri="{BB962C8B-B14F-4D97-AF65-F5344CB8AC3E}">
        <p14:creationId xmlns:p14="http://schemas.microsoft.com/office/powerpoint/2010/main" val="31211518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36</a:t>
            </a:fld>
            <a:endParaRPr lang="fr-FR" smtClean="0"/>
          </a:p>
        </p:txBody>
      </p:sp>
    </p:spTree>
    <p:extLst>
      <p:ext uri="{BB962C8B-B14F-4D97-AF65-F5344CB8AC3E}">
        <p14:creationId xmlns:p14="http://schemas.microsoft.com/office/powerpoint/2010/main" val="10690420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37</a:t>
            </a:fld>
            <a:endParaRPr lang="fr-FR" smtClean="0"/>
          </a:p>
        </p:txBody>
      </p:sp>
    </p:spTree>
    <p:extLst>
      <p:ext uri="{BB962C8B-B14F-4D97-AF65-F5344CB8AC3E}">
        <p14:creationId xmlns:p14="http://schemas.microsoft.com/office/powerpoint/2010/main" val="1756245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r>
              <a:rPr lang="fr-FR" dirty="0" smtClean="0"/>
              <a:t>Un nouveau métier dans l'infrastructure : nouvelles compétences, nouveaux besoins, nouvelles technologies...</a:t>
            </a:r>
          </a:p>
          <a:p>
            <a:r>
              <a:rPr lang="fr-FR" dirty="0" smtClean="0"/>
              <a:t>Une Interface devenue directe entre le produit fini et les clients des </a:t>
            </a:r>
            <a:r>
              <a:rPr lang="fr-FR" dirty="0" err="1" smtClean="0"/>
              <a:t>APis</a:t>
            </a:r>
            <a:r>
              <a:rPr lang="fr-FR" dirty="0" smtClean="0"/>
              <a:t> : cette modification nécessite un accompagnement</a:t>
            </a:r>
          </a:p>
          <a:p>
            <a:r>
              <a:rPr lang="fr-FR" dirty="0" smtClean="0"/>
              <a:t>Les principes agiles typiques à l'application peuvent être appliqués sur l'infrastructure (pattern applicatif, cycles itératifs, optimisations du code et </a:t>
            </a:r>
            <a:r>
              <a:rPr lang="fr-FR" dirty="0" err="1" smtClean="0"/>
              <a:t>versionning</a:t>
            </a:r>
            <a:r>
              <a:rPr lang="fr-FR" dirty="0" smtClean="0"/>
              <a:t> ...)</a:t>
            </a:r>
          </a:p>
          <a:p>
            <a:endParaRPr lang="fr-FR" dirty="0" smtClean="0"/>
          </a:p>
          <a:p>
            <a:r>
              <a:rPr lang="fr-FR" dirty="0" smtClean="0"/>
              <a:t>e nouveaux cas d'utilisation : exemple</a:t>
            </a:r>
          </a:p>
          <a:p>
            <a:r>
              <a:rPr lang="fr-FR" dirty="0" smtClean="0"/>
              <a:t>Construction et Monopolisation des ressources uniquement au besoin (ex construction et mise à disposition d'une plateforme de recette uniquement pour la phase des tests 1 semaine par mois) et destruction une fois la phase terminée. Ce procédé permet d'économiser des ressources facturée mais aussi de confirmer la capacité et la maitrise de la reconstruction </a:t>
            </a:r>
            <a:r>
              <a:rPr lang="fr-FR" dirty="0" err="1" smtClean="0"/>
              <a:t>from</a:t>
            </a:r>
            <a:r>
              <a:rPr lang="fr-FR" dirty="0" smtClean="0"/>
              <a:t> scratch et ISO Production des environnements : capitalisation du savoir, peu de delta entre les environnements</a:t>
            </a:r>
          </a:p>
          <a:p>
            <a:r>
              <a:rPr lang="fr-FR" dirty="0" smtClean="0"/>
              <a:t>Dans ce cadre les "containers" tels que Docker apportent une plus value indéniable (création d'un nouveau container systématique à chaque changement)</a:t>
            </a:r>
          </a:p>
          <a:p>
            <a:endParaRPr lang="fr-FR" dirty="0" smtClean="0"/>
          </a:p>
          <a:p>
            <a:r>
              <a:rPr lang="fr-FR" dirty="0" smtClean="0"/>
              <a:t>on capitalise sur ce qu'est un environnement en terme de code applicatif, cela signifie qu'on est capable de reconstruire </a:t>
            </a:r>
            <a:r>
              <a:rPr lang="fr-FR" dirty="0" err="1" smtClean="0"/>
              <a:t>from</a:t>
            </a:r>
            <a:r>
              <a:rPr lang="fr-FR" dirty="0" smtClean="0"/>
              <a:t> scratch et de même nous ne sommes plus dépendant des anciennes plateformes historiques (et de la documentation associée). Le code est </a:t>
            </a:r>
            <a:r>
              <a:rPr lang="fr-FR" dirty="0" err="1" smtClean="0"/>
              <a:t>suiffisament</a:t>
            </a:r>
            <a:r>
              <a:rPr lang="fr-FR" dirty="0" smtClean="0"/>
              <a:t> concis, précis, neutre et factuel pour ne pas nécessiter de production de documentation en parallèle (cette dernière pouvant toujours être sujet à </a:t>
            </a:r>
            <a:r>
              <a:rPr lang="fr-FR" dirty="0" err="1" smtClean="0"/>
              <a:t>interpretation</a:t>
            </a:r>
            <a:r>
              <a:rPr lang="fr-FR" dirty="0" smtClean="0"/>
              <a:t>). Ce code '</a:t>
            </a:r>
            <a:r>
              <a:rPr lang="fr-FR" dirty="0" err="1" smtClean="0"/>
              <a:t>infra'qui</a:t>
            </a:r>
            <a:r>
              <a:rPr lang="fr-FR" dirty="0" smtClean="0"/>
              <a:t> </a:t>
            </a:r>
            <a:r>
              <a:rPr lang="fr-FR" dirty="0" err="1" smtClean="0"/>
              <a:t>modèlise</a:t>
            </a:r>
            <a:r>
              <a:rPr lang="fr-FR" dirty="0" smtClean="0"/>
              <a:t> la topologie de l'application peut donc suivre le même cycle de vie que le code 'applicatif' et déployer sur les différents environnements de façon répétable.</a:t>
            </a:r>
          </a:p>
          <a:p>
            <a:endParaRPr lang="fr-FR" dirty="0" smtClean="0"/>
          </a:p>
          <a:p>
            <a:r>
              <a:rPr lang="fr-FR" dirty="0" smtClean="0"/>
              <a:t>Le pipeline de </a:t>
            </a:r>
            <a:r>
              <a:rPr lang="fr-FR" dirty="0" err="1" smtClean="0"/>
              <a:t>deploiement</a:t>
            </a:r>
            <a:r>
              <a:rPr lang="fr-FR" dirty="0" smtClean="0"/>
              <a:t> ne délivre donc pas juste de l'applicatif mais délivre le produit : réunification de l'application et de l'infrastructure sous jacente !</a:t>
            </a:r>
          </a:p>
          <a:p>
            <a:endParaRPr lang="fr-FR" dirty="0" smtClean="0"/>
          </a:p>
          <a:p>
            <a:r>
              <a:rPr lang="fr-FR" dirty="0" smtClean="0"/>
              <a:t>Fin de la dichotomie entre livraison de l'application et livraison de l'infrastructure : procédures identiques, processus identiques, même qualification du risque, même batterie de tests ...</a:t>
            </a:r>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38</a:t>
            </a:fld>
            <a:endParaRPr lang="fr-FR" smtClean="0"/>
          </a:p>
        </p:txBody>
      </p:sp>
    </p:spTree>
    <p:extLst>
      <p:ext uri="{BB962C8B-B14F-4D97-AF65-F5344CB8AC3E}">
        <p14:creationId xmlns:p14="http://schemas.microsoft.com/office/powerpoint/2010/main" val="4881328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39</a:t>
            </a:fld>
            <a:endParaRPr lang="fr-FR" smtClean="0"/>
          </a:p>
        </p:txBody>
      </p:sp>
    </p:spTree>
    <p:extLst>
      <p:ext uri="{BB962C8B-B14F-4D97-AF65-F5344CB8AC3E}">
        <p14:creationId xmlns:p14="http://schemas.microsoft.com/office/powerpoint/2010/main" val="4251196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Espace réservé de l'image des diapositives 1"/>
          <p:cNvSpPr>
            <a:spLocks noGrp="1" noRot="1" noChangeAspect="1" noTextEdit="1"/>
          </p:cNvSpPr>
          <p:nvPr>
            <p:ph type="sldImg"/>
          </p:nvPr>
        </p:nvSpPr>
        <p:spPr>
          <a:ln/>
        </p:spPr>
      </p:sp>
      <p:sp>
        <p:nvSpPr>
          <p:cNvPr id="49155" name="Espace réservé des commentaires 2"/>
          <p:cNvSpPr>
            <a:spLocks noGrp="1"/>
          </p:cNvSpPr>
          <p:nvPr>
            <p:ph type="body" idx="1"/>
          </p:nvPr>
        </p:nvSpPr>
        <p:spPr>
          <a:noFill/>
          <a:ln/>
        </p:spPr>
        <p:txBody>
          <a:bodyPr/>
          <a:lstStyle/>
          <a:p>
            <a:r>
              <a:rPr lang="fr-FR" sz="1200" b="0" i="0" kern="1200" dirty="0" smtClean="0">
                <a:solidFill>
                  <a:schemeClr val="tx1"/>
                </a:solidFill>
                <a:effectLst/>
                <a:latin typeface="Arial" charset="0"/>
                <a:ea typeface="+mn-ea"/>
                <a:cs typeface="+mn-cs"/>
              </a:rPr>
              <a:t>La vraie signification du mot Lean </a:t>
            </a:r>
            <a:r>
              <a:rPr lang="fr-FR" sz="1200" b="0" i="0" kern="1200" baseline="0" dirty="0" smtClean="0">
                <a:solidFill>
                  <a:schemeClr val="tx1"/>
                </a:solidFill>
                <a:effectLst/>
                <a:latin typeface="Arial" charset="0"/>
                <a:ea typeface="+mn-ea"/>
                <a:cs typeface="+mn-cs"/>
              </a:rPr>
              <a:t> : </a:t>
            </a:r>
            <a:r>
              <a:rPr lang="fr-FR" sz="1200" b="0" i="0" kern="1200" dirty="0" smtClean="0">
                <a:solidFill>
                  <a:schemeClr val="tx1"/>
                </a:solidFill>
                <a:effectLst/>
                <a:latin typeface="Arial" charset="0"/>
                <a:ea typeface="+mn-ea"/>
                <a:cs typeface="+mn-cs"/>
              </a:rPr>
              <a:t>Le «Lean» (Optimisation / Amélioration) a été développé par </a:t>
            </a:r>
            <a:r>
              <a:rPr lang="fr-FR" sz="1200" b="0" i="0" kern="1200" dirty="0" err="1" smtClean="0">
                <a:solidFill>
                  <a:schemeClr val="tx1"/>
                </a:solidFill>
                <a:effectLst/>
                <a:latin typeface="Arial" charset="0"/>
                <a:ea typeface="+mn-ea"/>
                <a:cs typeface="+mn-cs"/>
              </a:rPr>
              <a:t>Taiichi</a:t>
            </a:r>
            <a:r>
              <a:rPr lang="fr-FR" sz="1200" b="0" i="0" kern="1200" dirty="0" smtClean="0">
                <a:solidFill>
                  <a:schemeClr val="tx1"/>
                </a:solidFill>
                <a:effectLst/>
                <a:latin typeface="Arial" charset="0"/>
                <a:ea typeface="+mn-ea"/>
                <a:cs typeface="+mn-cs"/>
              </a:rPr>
              <a:t> </a:t>
            </a:r>
            <a:r>
              <a:rPr lang="fr-FR" sz="1200" b="0" i="0" kern="1200" dirty="0" err="1" smtClean="0">
                <a:solidFill>
                  <a:schemeClr val="tx1"/>
                </a:solidFill>
                <a:effectLst/>
                <a:latin typeface="Arial" charset="0"/>
                <a:ea typeface="+mn-ea"/>
                <a:cs typeface="+mn-cs"/>
              </a:rPr>
              <a:t>Ohno</a:t>
            </a:r>
            <a:r>
              <a:rPr lang="fr-FR" sz="1200" b="0" i="0" kern="1200" dirty="0" smtClean="0">
                <a:solidFill>
                  <a:schemeClr val="tx1"/>
                </a:solidFill>
                <a:effectLst/>
                <a:latin typeface="Arial" charset="0"/>
                <a:ea typeface="+mn-ea"/>
                <a:cs typeface="+mn-cs"/>
              </a:rPr>
              <a:t>, considéré comme le père du «Système Toyota» • </a:t>
            </a:r>
          </a:p>
          <a:p>
            <a:r>
              <a:rPr lang="fr-FR" sz="1200" b="0" i="0" kern="1200" dirty="0" err="1" smtClean="0">
                <a:solidFill>
                  <a:schemeClr val="tx1"/>
                </a:solidFill>
                <a:effectLst/>
                <a:latin typeface="Arial" charset="0"/>
                <a:ea typeface="+mn-ea"/>
                <a:cs typeface="+mn-cs"/>
              </a:rPr>
              <a:t>Ohno</a:t>
            </a:r>
            <a:r>
              <a:rPr lang="fr-FR" sz="1200" b="0" i="0" kern="1200" dirty="0" smtClean="0">
                <a:solidFill>
                  <a:schemeClr val="tx1"/>
                </a:solidFill>
                <a:effectLst/>
                <a:latin typeface="Arial" charset="0"/>
                <a:ea typeface="+mn-ea"/>
                <a:cs typeface="+mn-cs"/>
              </a:rPr>
              <a:t> a voulu mettre en place un nouveau style de management dans lequel il met l’opérateur au centre de son action et se base sur l’expérience de celui-ci pour identifier et éliminer les problèmes (pertes de valeurs).</a:t>
            </a:r>
          </a:p>
          <a:p>
            <a:endParaRPr lang="fr-FR" sz="1200" b="0" i="0" kern="1200" dirty="0" smtClean="0">
              <a:solidFill>
                <a:schemeClr val="tx1"/>
              </a:solidFill>
              <a:effectLst/>
              <a:latin typeface="Arial" charset="0"/>
              <a:ea typeface="+mn-ea"/>
              <a:cs typeface="+mn-cs"/>
            </a:endParaRPr>
          </a:p>
          <a:p>
            <a:r>
              <a:rPr lang="fr-FR" sz="1200" b="0" i="0" kern="1200" dirty="0" smtClean="0">
                <a:solidFill>
                  <a:schemeClr val="tx1"/>
                </a:solidFill>
                <a:effectLst/>
                <a:latin typeface="Arial" charset="0"/>
                <a:ea typeface="+mn-ea"/>
                <a:cs typeface="+mn-cs"/>
              </a:rPr>
              <a:t>Lean  en  quelques  mots   Principes   •  Éliminer  le  gaspillage   •  Améliorer  la  rétroaction   •  Prendre  les  décisions  au   dernier  moment   responsable   •  La  livraison  la  plus  rapide   possible   •  La  prise  de  recul  et  le  regard   global</a:t>
            </a:r>
          </a:p>
          <a:p>
            <a:endParaRPr lang="fr-FR" sz="1200" b="0" i="0" kern="1200" dirty="0" smtClean="0">
              <a:solidFill>
                <a:schemeClr val="tx1"/>
              </a:solidFill>
              <a:effectLst/>
              <a:latin typeface="Arial" charset="0"/>
              <a:ea typeface="+mn-ea"/>
              <a:cs typeface="+mn-cs"/>
            </a:endParaRPr>
          </a:p>
          <a:p>
            <a:r>
              <a:rPr lang="fr-FR" sz="1200" b="0" i="0" kern="1200" dirty="0" smtClean="0">
                <a:solidFill>
                  <a:schemeClr val="tx1"/>
                </a:solidFill>
                <a:effectLst/>
                <a:latin typeface="Arial" charset="0"/>
                <a:ea typeface="+mn-ea"/>
                <a:cs typeface="+mn-cs"/>
              </a:rPr>
              <a:t>LEAN</a:t>
            </a:r>
            <a:r>
              <a:rPr lang="fr-FR" sz="1200" b="0" i="0" kern="1200" baseline="0" dirty="0" smtClean="0">
                <a:solidFill>
                  <a:schemeClr val="tx1"/>
                </a:solidFill>
                <a:effectLst/>
                <a:latin typeface="Arial" charset="0"/>
                <a:ea typeface="+mn-ea"/>
                <a:cs typeface="+mn-cs"/>
              </a:rPr>
              <a:t> : Améliorer et Optimiser les processus.</a:t>
            </a:r>
            <a:r>
              <a:rPr lang="fr-FR" sz="1200" b="0" i="0" kern="1200" dirty="0" smtClean="0">
                <a:solidFill>
                  <a:schemeClr val="tx1"/>
                </a:solidFill>
                <a:effectLst/>
                <a:latin typeface="Arial" charset="0"/>
                <a:ea typeface="+mn-ea"/>
                <a:cs typeface="+mn-cs"/>
              </a:rPr>
              <a:t> </a:t>
            </a:r>
          </a:p>
        </p:txBody>
      </p:sp>
      <p:sp>
        <p:nvSpPr>
          <p:cNvPr id="49156" name="Espace réservé du numéro de diapositive 3"/>
          <p:cNvSpPr>
            <a:spLocks noGrp="1"/>
          </p:cNvSpPr>
          <p:nvPr>
            <p:ph type="sldNum" sz="quarter" idx="5"/>
          </p:nvPr>
        </p:nvSpPr>
        <p:spPr>
          <a:noFill/>
        </p:spPr>
        <p:txBody>
          <a:bodyPr/>
          <a:lstStyle/>
          <a:p>
            <a:fld id="{A44ECF98-838E-442E-A15D-23336B2E16F7}" type="slidenum">
              <a:rPr lang="fr-FR" smtClean="0"/>
              <a:pPr/>
              <a:t>4</a:t>
            </a:fld>
            <a:endParaRPr lang="fr-FR" smtClean="0"/>
          </a:p>
        </p:txBody>
      </p:sp>
      <p:sp>
        <p:nvSpPr>
          <p:cNvPr id="49157" name="Espace réservé de la date 4"/>
          <p:cNvSpPr>
            <a:spLocks noGrp="1"/>
          </p:cNvSpPr>
          <p:nvPr>
            <p:ph type="dt" sz="quarter" idx="1"/>
          </p:nvPr>
        </p:nvSpPr>
        <p:spPr>
          <a:noFill/>
        </p:spPr>
        <p:txBody>
          <a:bodyPr/>
          <a:lstStyle/>
          <a:p>
            <a:fld id="{85E5C7F6-C05C-411E-A1DC-F260C4CF1E28}" type="datetime1">
              <a:rPr lang="fr-FR" smtClean="0"/>
              <a:pPr/>
              <a:t>17/08/2017</a:t>
            </a:fld>
            <a:endParaRPr lang="fr-FR" smtClean="0"/>
          </a:p>
        </p:txBody>
      </p:sp>
      <p:sp>
        <p:nvSpPr>
          <p:cNvPr id="49158" name="Espace réservé du pied de page 5"/>
          <p:cNvSpPr>
            <a:spLocks noGrp="1"/>
          </p:cNvSpPr>
          <p:nvPr>
            <p:ph type="ftr" sz="quarter" idx="4"/>
          </p:nvPr>
        </p:nvSpPr>
        <p:spPr>
          <a:noFill/>
        </p:spPr>
        <p:txBody>
          <a:bodyPr/>
          <a:lstStyle/>
          <a:p>
            <a:endParaRPr lang="fr-FR" smtClean="0"/>
          </a:p>
        </p:txBody>
      </p:sp>
    </p:spTree>
    <p:extLst>
      <p:ext uri="{BB962C8B-B14F-4D97-AF65-F5344CB8AC3E}">
        <p14:creationId xmlns:p14="http://schemas.microsoft.com/office/powerpoint/2010/main" val="3756903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r>
              <a:rPr lang="fr-FR" dirty="0" smtClean="0"/>
              <a:t>IAAS : Open </a:t>
            </a:r>
            <a:r>
              <a:rPr lang="fr-FR" dirty="0" err="1" smtClean="0"/>
              <a:t>Stack</a:t>
            </a:r>
            <a:endParaRPr lang="fr-FR" dirty="0" smtClean="0"/>
          </a:p>
          <a:p>
            <a:r>
              <a:rPr lang="fr-FR" dirty="0" smtClean="0"/>
              <a:t>Autre Modèle BAAS : Business as A Service</a:t>
            </a:r>
          </a:p>
          <a:p>
            <a:r>
              <a:rPr lang="fr-FR" dirty="0" smtClean="0"/>
              <a:t>NB dans l’IAAS</a:t>
            </a:r>
            <a:r>
              <a:rPr lang="fr-FR" baseline="0" dirty="0" smtClean="0"/>
              <a:t> la gestion de l’OS est en périmètre partagé</a:t>
            </a:r>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40</a:t>
            </a:fld>
            <a:endParaRPr lang="fr-FR" smtClean="0"/>
          </a:p>
        </p:txBody>
      </p:sp>
    </p:spTree>
    <p:extLst>
      <p:ext uri="{BB962C8B-B14F-4D97-AF65-F5344CB8AC3E}">
        <p14:creationId xmlns:p14="http://schemas.microsoft.com/office/powerpoint/2010/main" val="40829637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r>
              <a:rPr lang="fr-FR" smtClean="0"/>
              <a:t>IAAS : Open Stack</a:t>
            </a:r>
          </a:p>
          <a:p>
            <a:r>
              <a:rPr lang="fr-FR" smtClean="0"/>
              <a:t>Autre Modèle BAAS : Business as A Service</a:t>
            </a:r>
          </a:p>
          <a:p>
            <a:r>
              <a:rPr lang="fr-FR" smtClean="0"/>
              <a:t>NB dans l’IAAS</a:t>
            </a:r>
            <a:r>
              <a:rPr lang="fr-FR" baseline="0" smtClean="0"/>
              <a:t> la gestion de l’OS est en périmètre partagé</a:t>
            </a:r>
            <a:endParaRPr lang="fr-FR"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41</a:t>
            </a:fld>
            <a:endParaRPr lang="fr-FR" smtClean="0"/>
          </a:p>
        </p:txBody>
      </p:sp>
    </p:spTree>
    <p:extLst>
      <p:ext uri="{BB962C8B-B14F-4D97-AF65-F5344CB8AC3E}">
        <p14:creationId xmlns:p14="http://schemas.microsoft.com/office/powerpoint/2010/main" val="33888980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42</a:t>
            </a:fld>
            <a:endParaRPr lang="fr-FR" smtClean="0"/>
          </a:p>
        </p:txBody>
      </p:sp>
    </p:spTree>
    <p:extLst>
      <p:ext uri="{BB962C8B-B14F-4D97-AF65-F5344CB8AC3E}">
        <p14:creationId xmlns:p14="http://schemas.microsoft.com/office/powerpoint/2010/main" val="19369774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r>
              <a:rPr lang="fr-FR" sz="1200" b="0" i="0" u="sng" kern="1200" dirty="0" smtClean="0">
                <a:solidFill>
                  <a:schemeClr val="tx1"/>
                </a:solidFill>
                <a:effectLst/>
                <a:latin typeface="Arial" charset="0"/>
                <a:ea typeface="+mn-ea"/>
                <a:cs typeface="+mn-cs"/>
              </a:rPr>
              <a:t>« Industrialiser et Standardiser »</a:t>
            </a:r>
          </a:p>
          <a:p>
            <a:r>
              <a:rPr lang="fr-FR" sz="1200" b="0" i="0" kern="1200" dirty="0" smtClean="0">
                <a:solidFill>
                  <a:schemeClr val="tx1"/>
                </a:solidFill>
                <a:effectLst/>
                <a:latin typeface="Arial" charset="0"/>
                <a:ea typeface="+mn-ea"/>
                <a:cs typeface="+mn-cs"/>
              </a:rPr>
              <a:t>Sans standard, on ne peut s’améliorer </a:t>
            </a:r>
          </a:p>
          <a:p>
            <a:r>
              <a:rPr lang="fr-FR" sz="1200" b="0" i="0" kern="1200" dirty="0" smtClean="0">
                <a:solidFill>
                  <a:schemeClr val="tx1"/>
                </a:solidFill>
                <a:effectLst/>
                <a:latin typeface="Arial" charset="0"/>
                <a:ea typeface="+mn-ea"/>
                <a:cs typeface="+mn-cs"/>
              </a:rPr>
              <a:t>Un standard va vous permettre de définir un niveau de performance mesurable (en terme de Qualité, de Coût et de délai) et vous garantit ainsi un résultat prédictible</a:t>
            </a:r>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43</a:t>
            </a:fld>
            <a:endParaRPr lang="fr-FR" smtClean="0"/>
          </a:p>
        </p:txBody>
      </p:sp>
    </p:spTree>
    <p:extLst>
      <p:ext uri="{BB962C8B-B14F-4D97-AF65-F5344CB8AC3E}">
        <p14:creationId xmlns:p14="http://schemas.microsoft.com/office/powerpoint/2010/main" val="10280412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44</a:t>
            </a:fld>
            <a:endParaRPr lang="fr-FR" smtClean="0"/>
          </a:p>
        </p:txBody>
      </p:sp>
    </p:spTree>
    <p:extLst>
      <p:ext uri="{BB962C8B-B14F-4D97-AF65-F5344CB8AC3E}">
        <p14:creationId xmlns:p14="http://schemas.microsoft.com/office/powerpoint/2010/main" val="3455764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ce réservé de l'image des diapositives 1"/>
          <p:cNvSpPr>
            <a:spLocks noGrp="1" noRot="1" noChangeAspect="1" noTextEdit="1"/>
          </p:cNvSpPr>
          <p:nvPr>
            <p:ph type="sldImg"/>
          </p:nvPr>
        </p:nvSpPr>
        <p:spPr>
          <a:ln/>
        </p:spPr>
      </p:sp>
      <p:sp>
        <p:nvSpPr>
          <p:cNvPr id="50179" name="Espace réservé des commentaires 2"/>
          <p:cNvSpPr>
            <a:spLocks noGrp="1"/>
          </p:cNvSpPr>
          <p:nvPr>
            <p:ph type="body" idx="1"/>
          </p:nvPr>
        </p:nvSpPr>
        <p:spPr>
          <a:noFill/>
          <a:ln/>
        </p:spPr>
        <p:txBody>
          <a:bodyPr/>
          <a:lstStyle/>
          <a:p>
            <a:endParaRPr lang="fr-FR" smtClean="0"/>
          </a:p>
        </p:txBody>
      </p:sp>
      <p:sp>
        <p:nvSpPr>
          <p:cNvPr id="50180" name="Espace réservé du numéro de diapositive 3"/>
          <p:cNvSpPr>
            <a:spLocks noGrp="1"/>
          </p:cNvSpPr>
          <p:nvPr>
            <p:ph type="sldNum" sz="quarter" idx="5"/>
          </p:nvPr>
        </p:nvSpPr>
        <p:spPr>
          <a:noFill/>
        </p:spPr>
        <p:txBody>
          <a:bodyPr/>
          <a:lstStyle/>
          <a:p>
            <a:fld id="{4CA4362F-11C4-4AF2-8EC3-AB78FD75C7C0}" type="slidenum">
              <a:rPr lang="fr-FR" smtClean="0"/>
              <a:pPr/>
              <a:t>45</a:t>
            </a:fld>
            <a:endParaRPr lang="fr-FR" smtClean="0"/>
          </a:p>
        </p:txBody>
      </p:sp>
      <p:sp>
        <p:nvSpPr>
          <p:cNvPr id="50181" name="Espace réservé de la date 4"/>
          <p:cNvSpPr>
            <a:spLocks noGrp="1"/>
          </p:cNvSpPr>
          <p:nvPr>
            <p:ph type="dt" sz="quarter" idx="1"/>
          </p:nvPr>
        </p:nvSpPr>
        <p:spPr>
          <a:noFill/>
        </p:spPr>
        <p:txBody>
          <a:bodyPr/>
          <a:lstStyle/>
          <a:p>
            <a:fld id="{626C33FB-414A-4F53-91DA-D8694D2E3FB5}" type="datetime1">
              <a:rPr lang="fr-FR" smtClean="0"/>
              <a:pPr/>
              <a:t>17/08/2017</a:t>
            </a:fld>
            <a:endParaRPr lang="fr-FR" smtClean="0"/>
          </a:p>
        </p:txBody>
      </p:sp>
      <p:sp>
        <p:nvSpPr>
          <p:cNvPr id="50182" name="Espace réservé du pied de page 5"/>
          <p:cNvSpPr>
            <a:spLocks noGrp="1"/>
          </p:cNvSpPr>
          <p:nvPr>
            <p:ph type="ftr" sz="quarter" idx="4"/>
          </p:nvPr>
        </p:nvSpPr>
        <p:spPr>
          <a:noFill/>
        </p:spPr>
        <p:txBody>
          <a:bodyPr/>
          <a:lstStyle/>
          <a:p>
            <a:endParaRPr lang="fr-FR" smtClean="0"/>
          </a:p>
        </p:txBody>
      </p:sp>
    </p:spTree>
    <p:extLst>
      <p:ext uri="{BB962C8B-B14F-4D97-AF65-F5344CB8AC3E}">
        <p14:creationId xmlns:p14="http://schemas.microsoft.com/office/powerpoint/2010/main" val="32149323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Espace réservé de l'image des diapositives 1"/>
          <p:cNvSpPr>
            <a:spLocks noGrp="1" noRot="1" noChangeAspect="1" noTextEdit="1"/>
          </p:cNvSpPr>
          <p:nvPr>
            <p:ph type="sldImg"/>
          </p:nvPr>
        </p:nvSpPr>
        <p:spPr>
          <a:ln/>
        </p:spPr>
      </p:sp>
      <p:sp>
        <p:nvSpPr>
          <p:cNvPr id="49155" name="Espace réservé des commentaires 2"/>
          <p:cNvSpPr>
            <a:spLocks noGrp="1"/>
          </p:cNvSpPr>
          <p:nvPr>
            <p:ph type="body" idx="1"/>
          </p:nvPr>
        </p:nvSpPr>
        <p:spPr>
          <a:noFill/>
          <a:ln/>
        </p:spPr>
        <p:txBody>
          <a:bodyPr/>
          <a:lstStyle/>
          <a:p>
            <a:endParaRPr lang="fr-FR" smtClean="0"/>
          </a:p>
        </p:txBody>
      </p:sp>
      <p:sp>
        <p:nvSpPr>
          <p:cNvPr id="49156" name="Espace réservé du numéro de diapositive 3"/>
          <p:cNvSpPr>
            <a:spLocks noGrp="1"/>
          </p:cNvSpPr>
          <p:nvPr>
            <p:ph type="sldNum" sz="quarter" idx="5"/>
          </p:nvPr>
        </p:nvSpPr>
        <p:spPr>
          <a:noFill/>
        </p:spPr>
        <p:txBody>
          <a:bodyPr/>
          <a:lstStyle/>
          <a:p>
            <a:fld id="{A44ECF98-838E-442E-A15D-23336B2E16F7}" type="slidenum">
              <a:rPr lang="fr-FR" smtClean="0"/>
              <a:pPr/>
              <a:t>46</a:t>
            </a:fld>
            <a:endParaRPr lang="fr-FR" smtClean="0"/>
          </a:p>
        </p:txBody>
      </p:sp>
      <p:sp>
        <p:nvSpPr>
          <p:cNvPr id="49157" name="Espace réservé de la date 4"/>
          <p:cNvSpPr>
            <a:spLocks noGrp="1"/>
          </p:cNvSpPr>
          <p:nvPr>
            <p:ph type="dt" sz="quarter" idx="1"/>
          </p:nvPr>
        </p:nvSpPr>
        <p:spPr>
          <a:noFill/>
        </p:spPr>
        <p:txBody>
          <a:bodyPr/>
          <a:lstStyle/>
          <a:p>
            <a:fld id="{85E5C7F6-C05C-411E-A1DC-F260C4CF1E28}" type="datetime1">
              <a:rPr lang="fr-FR" smtClean="0"/>
              <a:pPr/>
              <a:t>17/08/2017</a:t>
            </a:fld>
            <a:endParaRPr lang="fr-FR" smtClean="0"/>
          </a:p>
        </p:txBody>
      </p:sp>
      <p:sp>
        <p:nvSpPr>
          <p:cNvPr id="49158" name="Espace réservé du pied de page 5"/>
          <p:cNvSpPr>
            <a:spLocks noGrp="1"/>
          </p:cNvSpPr>
          <p:nvPr>
            <p:ph type="ftr" sz="quarter" idx="4"/>
          </p:nvPr>
        </p:nvSpPr>
        <p:spPr>
          <a:noFill/>
        </p:spPr>
        <p:txBody>
          <a:bodyPr/>
          <a:lstStyle/>
          <a:p>
            <a:endParaRPr lang="fr-FR" smtClean="0"/>
          </a:p>
        </p:txBody>
      </p:sp>
    </p:spTree>
    <p:extLst>
      <p:ext uri="{BB962C8B-B14F-4D97-AF65-F5344CB8AC3E}">
        <p14:creationId xmlns:p14="http://schemas.microsoft.com/office/powerpoint/2010/main" val="39491410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Espace réservé de l'image des diapositives 1"/>
          <p:cNvSpPr>
            <a:spLocks noGrp="1" noRot="1" noChangeAspect="1" noTextEdit="1"/>
          </p:cNvSpPr>
          <p:nvPr>
            <p:ph type="sldImg"/>
          </p:nvPr>
        </p:nvSpPr>
        <p:spPr>
          <a:ln/>
        </p:spPr>
      </p:sp>
      <p:sp>
        <p:nvSpPr>
          <p:cNvPr id="49155" name="Espace réservé des commentaires 2"/>
          <p:cNvSpPr>
            <a:spLocks noGrp="1"/>
          </p:cNvSpPr>
          <p:nvPr>
            <p:ph type="body" idx="1"/>
          </p:nvPr>
        </p:nvSpPr>
        <p:spPr>
          <a:noFill/>
          <a:ln/>
        </p:spPr>
        <p:txBody>
          <a:bodyPr/>
          <a:lstStyle/>
          <a:p>
            <a:endParaRPr lang="fr-FR" smtClean="0"/>
          </a:p>
        </p:txBody>
      </p:sp>
      <p:sp>
        <p:nvSpPr>
          <p:cNvPr id="49156" name="Espace réservé du numéro de diapositive 3"/>
          <p:cNvSpPr>
            <a:spLocks noGrp="1"/>
          </p:cNvSpPr>
          <p:nvPr>
            <p:ph type="sldNum" sz="quarter" idx="5"/>
          </p:nvPr>
        </p:nvSpPr>
        <p:spPr>
          <a:noFill/>
        </p:spPr>
        <p:txBody>
          <a:bodyPr/>
          <a:lstStyle/>
          <a:p>
            <a:fld id="{A44ECF98-838E-442E-A15D-23336B2E16F7}" type="slidenum">
              <a:rPr lang="fr-FR" smtClean="0"/>
              <a:pPr/>
              <a:t>47</a:t>
            </a:fld>
            <a:endParaRPr lang="fr-FR" smtClean="0"/>
          </a:p>
        </p:txBody>
      </p:sp>
      <p:sp>
        <p:nvSpPr>
          <p:cNvPr id="49157" name="Espace réservé de la date 4"/>
          <p:cNvSpPr>
            <a:spLocks noGrp="1"/>
          </p:cNvSpPr>
          <p:nvPr>
            <p:ph type="dt" sz="quarter" idx="1"/>
          </p:nvPr>
        </p:nvSpPr>
        <p:spPr>
          <a:noFill/>
        </p:spPr>
        <p:txBody>
          <a:bodyPr/>
          <a:lstStyle/>
          <a:p>
            <a:fld id="{85E5C7F6-C05C-411E-A1DC-F260C4CF1E28}" type="datetime1">
              <a:rPr lang="fr-FR" smtClean="0"/>
              <a:pPr/>
              <a:t>17/08/2017</a:t>
            </a:fld>
            <a:endParaRPr lang="fr-FR" smtClean="0"/>
          </a:p>
        </p:txBody>
      </p:sp>
      <p:sp>
        <p:nvSpPr>
          <p:cNvPr id="49158" name="Espace réservé du pied de page 5"/>
          <p:cNvSpPr>
            <a:spLocks noGrp="1"/>
          </p:cNvSpPr>
          <p:nvPr>
            <p:ph type="ftr" sz="quarter" idx="4"/>
          </p:nvPr>
        </p:nvSpPr>
        <p:spPr>
          <a:noFill/>
        </p:spPr>
        <p:txBody>
          <a:bodyPr/>
          <a:lstStyle/>
          <a:p>
            <a:endParaRPr lang="fr-FR" smtClean="0"/>
          </a:p>
        </p:txBody>
      </p:sp>
    </p:spTree>
    <p:extLst>
      <p:ext uri="{BB962C8B-B14F-4D97-AF65-F5344CB8AC3E}">
        <p14:creationId xmlns:p14="http://schemas.microsoft.com/office/powerpoint/2010/main" val="1526465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Espace réservé de l'image des diapositives 1"/>
          <p:cNvSpPr>
            <a:spLocks noGrp="1" noRot="1" noChangeAspect="1" noTextEdit="1"/>
          </p:cNvSpPr>
          <p:nvPr>
            <p:ph type="sldImg"/>
          </p:nvPr>
        </p:nvSpPr>
        <p:spPr>
          <a:ln/>
        </p:spPr>
      </p:sp>
      <p:sp>
        <p:nvSpPr>
          <p:cNvPr id="51203" name="Espace réservé des commentaires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FR" sz="1200" dirty="0" smtClean="0">
                <a:solidFill>
                  <a:schemeClr val="bg2">
                    <a:lumMod val="75000"/>
                  </a:schemeClr>
                </a:solidFill>
                <a:latin typeface="Calibri" panose="020F0502020204030204" pitchFamily="34" charset="0"/>
              </a:rPr>
              <a:t>Francis Blanche :</a:t>
            </a:r>
            <a:r>
              <a:rPr lang="fr-FR" sz="1200" baseline="0" dirty="0" smtClean="0">
                <a:solidFill>
                  <a:schemeClr val="bg2">
                    <a:lumMod val="75000"/>
                  </a:schemeClr>
                </a:solidFill>
                <a:latin typeface="Calibri" panose="020F0502020204030204" pitchFamily="34" charset="0"/>
              </a:rPr>
              <a:t> </a:t>
            </a:r>
            <a:r>
              <a:rPr lang="fr-FR" sz="1200" dirty="0" smtClean="0">
                <a:solidFill>
                  <a:schemeClr val="bg2">
                    <a:lumMod val="75000"/>
                  </a:schemeClr>
                </a:solidFill>
                <a:latin typeface="Calibri" panose="020F0502020204030204" pitchFamily="34" charset="0"/>
              </a:rPr>
              <a:t>« Face au monde qui change il vaut mieux penser le Changement que Changer le Pansement »</a:t>
            </a:r>
          </a:p>
          <a:p>
            <a:pPr marL="0" marR="0" indent="0" algn="l" defTabSz="914400" rtl="0" eaLnBrk="0" fontAlgn="base" latinLnBrk="0" hangingPunct="0">
              <a:lnSpc>
                <a:spcPct val="100000"/>
              </a:lnSpc>
              <a:spcBef>
                <a:spcPct val="30000"/>
              </a:spcBef>
              <a:spcAft>
                <a:spcPct val="0"/>
              </a:spcAft>
              <a:buClrTx/>
              <a:buSzTx/>
              <a:buFontTx/>
              <a:buNone/>
              <a:tabLst/>
              <a:defRPr/>
            </a:pPr>
            <a:endParaRPr lang="fr-FR" sz="1200" dirty="0" smtClean="0">
              <a:solidFill>
                <a:schemeClr val="bg2">
                  <a:lumMod val="75000"/>
                </a:schemeClr>
              </a:solidFill>
              <a:latin typeface="Calibri" panose="020F050202020403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fr-FR" dirty="0" smtClean="0"/>
              <a:t>Les développeurs sont créatifs par nature. Ils recherchent continuellement de nouvelles façons d’éliminer les goulets d’étranglement, d’améliorer leur code et de produire le dernier concept révolutionnaire. Les méthodes Agiles ont remplacé les approches traditionnelles en Cascade,</a:t>
            </a:r>
            <a:r>
              <a:rPr lang="fr-FR" baseline="0" dirty="0" smtClean="0"/>
              <a:t> (</a:t>
            </a:r>
            <a:r>
              <a:rPr lang="fr-FR" baseline="0" dirty="0" err="1" smtClean="0"/>
              <a:t>WaterFlow</a:t>
            </a:r>
            <a:r>
              <a:rPr lang="fr-FR" baseline="0" dirty="0" smtClean="0"/>
              <a:t>)</a:t>
            </a:r>
            <a:r>
              <a:rPr lang="fr-FR" dirty="0" smtClean="0"/>
              <a:t>. Les outillages – contrôle de version, intégration continue, suivi des anomalies, </a:t>
            </a:r>
            <a:r>
              <a:rPr lang="fr-FR" dirty="0" err="1" smtClean="0"/>
              <a:t>etc</a:t>
            </a:r>
            <a:r>
              <a:rPr lang="fr-FR" dirty="0" smtClean="0"/>
              <a:t> – sont désormais orientés pour produire le code applicatif plus rapidement que jamais. </a:t>
            </a:r>
          </a:p>
          <a:p>
            <a:pPr marL="0" marR="0" indent="0" algn="l" defTabSz="914400" rtl="0" eaLnBrk="0" fontAlgn="base" latinLnBrk="0" hangingPunct="0">
              <a:lnSpc>
                <a:spcPct val="100000"/>
              </a:lnSpc>
              <a:spcBef>
                <a:spcPct val="30000"/>
              </a:spcBef>
              <a:spcAft>
                <a:spcPct val="0"/>
              </a:spcAft>
              <a:buClrTx/>
              <a:buSzTx/>
              <a:buFontTx/>
              <a:buNone/>
              <a:tabLst/>
              <a:defRPr/>
            </a:pPr>
            <a:endParaRPr lang="fr-FR"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fr-FR" dirty="0" smtClean="0"/>
              <a:t>La production est avide de stabilité. En standardisant les outils, les produits et les plateformes, elle s’</a:t>
            </a:r>
            <a:r>
              <a:rPr lang="fr-FR" dirty="0" err="1" smtClean="0"/>
              <a:t>eforce</a:t>
            </a:r>
            <a:r>
              <a:rPr lang="fr-FR" dirty="0" smtClean="0"/>
              <a:t> d’assurer continuité et respect des niveaux de service. Des outils de gestion de configuration ont été adoptés pour gérer les environnements au travers des infrastructures physiques, virtuelles et Cloud. Les délais de mise en production se sont améliorés mais ne sont toujours pas en phase avec le rythme du développement.</a:t>
            </a:r>
            <a:endParaRPr lang="fr-FR" sz="1200" dirty="0" smtClean="0">
              <a:solidFill>
                <a:schemeClr val="bg2">
                  <a:lumMod val="75000"/>
                </a:schemeClr>
              </a:solidFill>
              <a:latin typeface="Calibri" panose="020F0502020204030204" pitchFamily="34" charset="0"/>
            </a:endParaRPr>
          </a:p>
          <a:p>
            <a:endParaRPr lang="fr-FR" dirty="0" smtClean="0"/>
          </a:p>
        </p:txBody>
      </p:sp>
      <p:sp>
        <p:nvSpPr>
          <p:cNvPr id="51204" name="Espace réservé du numéro de diapositive 3"/>
          <p:cNvSpPr>
            <a:spLocks noGrp="1"/>
          </p:cNvSpPr>
          <p:nvPr>
            <p:ph type="sldNum" sz="quarter" idx="5"/>
          </p:nvPr>
        </p:nvSpPr>
        <p:spPr>
          <a:noFill/>
        </p:spPr>
        <p:txBody>
          <a:bodyPr/>
          <a:lstStyle/>
          <a:p>
            <a:fld id="{69C30163-C341-4489-B0E5-0A91AD531F46}" type="slidenum">
              <a:rPr lang="fr-FR" smtClean="0"/>
              <a:pPr/>
              <a:t>48</a:t>
            </a:fld>
            <a:endParaRPr lang="fr-FR" smtClean="0"/>
          </a:p>
        </p:txBody>
      </p:sp>
      <p:sp>
        <p:nvSpPr>
          <p:cNvPr id="51205" name="Espace réservé de la date 4"/>
          <p:cNvSpPr>
            <a:spLocks noGrp="1"/>
          </p:cNvSpPr>
          <p:nvPr>
            <p:ph type="dt" sz="quarter" idx="1"/>
          </p:nvPr>
        </p:nvSpPr>
        <p:spPr>
          <a:noFill/>
        </p:spPr>
        <p:txBody>
          <a:bodyPr/>
          <a:lstStyle/>
          <a:p>
            <a:fld id="{AC819C41-14C6-4B2C-A678-9260CA9A5285}" type="datetime1">
              <a:rPr lang="fr-FR" smtClean="0"/>
              <a:pPr/>
              <a:t>17/08/2017</a:t>
            </a:fld>
            <a:endParaRPr lang="fr-FR" smtClean="0"/>
          </a:p>
        </p:txBody>
      </p:sp>
      <p:sp>
        <p:nvSpPr>
          <p:cNvPr id="51206" name="Espace réservé du pied de page 5"/>
          <p:cNvSpPr>
            <a:spLocks noGrp="1"/>
          </p:cNvSpPr>
          <p:nvPr>
            <p:ph type="ftr" sz="quarter" idx="4"/>
          </p:nvPr>
        </p:nvSpPr>
        <p:spPr>
          <a:noFill/>
        </p:spPr>
        <p:txBody>
          <a:bodyPr/>
          <a:lstStyle/>
          <a:p>
            <a:endParaRPr lang="fr-FR" smtClean="0"/>
          </a:p>
        </p:txBody>
      </p:sp>
    </p:spTree>
    <p:extLst>
      <p:ext uri="{BB962C8B-B14F-4D97-AF65-F5344CB8AC3E}">
        <p14:creationId xmlns:p14="http://schemas.microsoft.com/office/powerpoint/2010/main" val="8567311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Espace réservé de l'image des diapositives 1"/>
          <p:cNvSpPr>
            <a:spLocks noGrp="1" noRot="1" noChangeAspect="1" noTextEdit="1"/>
          </p:cNvSpPr>
          <p:nvPr>
            <p:ph type="sldImg"/>
          </p:nvPr>
        </p:nvSpPr>
        <p:spPr>
          <a:ln/>
        </p:spPr>
      </p:sp>
      <p:sp>
        <p:nvSpPr>
          <p:cNvPr id="51203" name="Espace réservé des commentaires 2"/>
          <p:cNvSpPr>
            <a:spLocks noGrp="1"/>
          </p:cNvSpPr>
          <p:nvPr>
            <p:ph type="body" idx="1"/>
          </p:nvPr>
        </p:nvSpPr>
        <p:spPr>
          <a:noFill/>
          <a:ln/>
        </p:spPr>
        <p:txBody>
          <a:bodyPr/>
          <a:lstStyle/>
          <a:p>
            <a:endParaRPr lang="fr-FR" smtClean="0"/>
          </a:p>
        </p:txBody>
      </p:sp>
      <p:sp>
        <p:nvSpPr>
          <p:cNvPr id="51204" name="Espace réservé du numéro de diapositive 3"/>
          <p:cNvSpPr>
            <a:spLocks noGrp="1"/>
          </p:cNvSpPr>
          <p:nvPr>
            <p:ph type="sldNum" sz="quarter" idx="5"/>
          </p:nvPr>
        </p:nvSpPr>
        <p:spPr>
          <a:noFill/>
        </p:spPr>
        <p:txBody>
          <a:bodyPr/>
          <a:lstStyle/>
          <a:p>
            <a:fld id="{69C30163-C341-4489-B0E5-0A91AD531F46}" type="slidenum">
              <a:rPr lang="fr-FR" smtClean="0"/>
              <a:pPr/>
              <a:t>49</a:t>
            </a:fld>
            <a:endParaRPr lang="fr-FR" smtClean="0"/>
          </a:p>
        </p:txBody>
      </p:sp>
      <p:sp>
        <p:nvSpPr>
          <p:cNvPr id="51205" name="Espace réservé de la date 4"/>
          <p:cNvSpPr>
            <a:spLocks noGrp="1"/>
          </p:cNvSpPr>
          <p:nvPr>
            <p:ph type="dt" sz="quarter" idx="1"/>
          </p:nvPr>
        </p:nvSpPr>
        <p:spPr>
          <a:noFill/>
        </p:spPr>
        <p:txBody>
          <a:bodyPr/>
          <a:lstStyle/>
          <a:p>
            <a:fld id="{AC819C41-14C6-4B2C-A678-9260CA9A5285}" type="datetime1">
              <a:rPr lang="fr-FR" smtClean="0"/>
              <a:pPr/>
              <a:t>17/08/2017</a:t>
            </a:fld>
            <a:endParaRPr lang="fr-FR" smtClean="0"/>
          </a:p>
        </p:txBody>
      </p:sp>
      <p:sp>
        <p:nvSpPr>
          <p:cNvPr id="51206" name="Espace réservé du pied de page 5"/>
          <p:cNvSpPr>
            <a:spLocks noGrp="1"/>
          </p:cNvSpPr>
          <p:nvPr>
            <p:ph type="ftr" sz="quarter" idx="4"/>
          </p:nvPr>
        </p:nvSpPr>
        <p:spPr>
          <a:noFill/>
        </p:spPr>
        <p:txBody>
          <a:bodyPr/>
          <a:lstStyle/>
          <a:p>
            <a:endParaRPr lang="fr-FR" smtClean="0"/>
          </a:p>
        </p:txBody>
      </p:sp>
    </p:spTree>
    <p:extLst>
      <p:ext uri="{BB962C8B-B14F-4D97-AF65-F5344CB8AC3E}">
        <p14:creationId xmlns:p14="http://schemas.microsoft.com/office/powerpoint/2010/main" val="838935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Espace réservé de l'image des diapositives 1"/>
          <p:cNvSpPr>
            <a:spLocks noGrp="1" noRot="1" noChangeAspect="1" noTextEdit="1"/>
          </p:cNvSpPr>
          <p:nvPr>
            <p:ph type="sldImg"/>
          </p:nvPr>
        </p:nvSpPr>
        <p:spPr>
          <a:ln/>
        </p:spPr>
      </p:sp>
      <p:sp>
        <p:nvSpPr>
          <p:cNvPr id="49155" name="Espace réservé des commentaires 2"/>
          <p:cNvSpPr>
            <a:spLocks noGrp="1"/>
          </p:cNvSpPr>
          <p:nvPr>
            <p:ph type="body" idx="1"/>
          </p:nvPr>
        </p:nvSpPr>
        <p:spPr>
          <a:noFill/>
          <a:ln/>
        </p:spPr>
        <p:txBody>
          <a:bodyPr/>
          <a:lstStyle/>
          <a:p>
            <a:r>
              <a:rPr lang="fr-FR" dirty="0" smtClean="0"/>
              <a:t>L’automatisation de bout en bout</a:t>
            </a:r>
            <a:r>
              <a:rPr lang="fr-FR" baseline="0" dirty="0" smtClean="0"/>
              <a:t> doit inclure les tests ! Automatiser sans tester est criminel !</a:t>
            </a:r>
            <a:endParaRPr lang="fr-FR" dirty="0" smtClean="0"/>
          </a:p>
        </p:txBody>
      </p:sp>
      <p:sp>
        <p:nvSpPr>
          <p:cNvPr id="49156" name="Espace réservé du numéro de diapositive 3"/>
          <p:cNvSpPr>
            <a:spLocks noGrp="1"/>
          </p:cNvSpPr>
          <p:nvPr>
            <p:ph type="sldNum" sz="quarter" idx="5"/>
          </p:nvPr>
        </p:nvSpPr>
        <p:spPr>
          <a:noFill/>
        </p:spPr>
        <p:txBody>
          <a:bodyPr/>
          <a:lstStyle/>
          <a:p>
            <a:fld id="{A44ECF98-838E-442E-A15D-23336B2E16F7}" type="slidenum">
              <a:rPr lang="fr-FR" smtClean="0"/>
              <a:pPr/>
              <a:t>5</a:t>
            </a:fld>
            <a:endParaRPr lang="fr-FR" smtClean="0"/>
          </a:p>
        </p:txBody>
      </p:sp>
      <p:sp>
        <p:nvSpPr>
          <p:cNvPr id="49157" name="Espace réservé de la date 4"/>
          <p:cNvSpPr>
            <a:spLocks noGrp="1"/>
          </p:cNvSpPr>
          <p:nvPr>
            <p:ph type="dt" sz="quarter" idx="1"/>
          </p:nvPr>
        </p:nvSpPr>
        <p:spPr>
          <a:noFill/>
        </p:spPr>
        <p:txBody>
          <a:bodyPr/>
          <a:lstStyle/>
          <a:p>
            <a:fld id="{85E5C7F6-C05C-411E-A1DC-F260C4CF1E28}" type="datetime1">
              <a:rPr lang="fr-FR" smtClean="0"/>
              <a:pPr/>
              <a:t>17/08/2017</a:t>
            </a:fld>
            <a:endParaRPr lang="fr-FR" smtClean="0"/>
          </a:p>
        </p:txBody>
      </p:sp>
      <p:sp>
        <p:nvSpPr>
          <p:cNvPr id="49158" name="Espace réservé du pied de page 5"/>
          <p:cNvSpPr>
            <a:spLocks noGrp="1"/>
          </p:cNvSpPr>
          <p:nvPr>
            <p:ph type="ftr" sz="quarter" idx="4"/>
          </p:nvPr>
        </p:nvSpPr>
        <p:spPr>
          <a:noFill/>
        </p:spPr>
        <p:txBody>
          <a:bodyPr/>
          <a:lstStyle/>
          <a:p>
            <a:endParaRPr lang="fr-FR" smtClean="0"/>
          </a:p>
        </p:txBody>
      </p:sp>
    </p:spTree>
    <p:extLst>
      <p:ext uri="{BB962C8B-B14F-4D97-AF65-F5344CB8AC3E}">
        <p14:creationId xmlns:p14="http://schemas.microsoft.com/office/powerpoint/2010/main" val="28998383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Espace réservé de l'image des diapositives 1"/>
          <p:cNvSpPr>
            <a:spLocks noGrp="1" noRot="1" noChangeAspect="1" noTextEdit="1"/>
          </p:cNvSpPr>
          <p:nvPr>
            <p:ph type="sldImg"/>
          </p:nvPr>
        </p:nvSpPr>
        <p:spPr>
          <a:ln/>
        </p:spPr>
      </p:sp>
      <p:sp>
        <p:nvSpPr>
          <p:cNvPr id="51203" name="Espace réservé des commentaires 2"/>
          <p:cNvSpPr>
            <a:spLocks noGrp="1"/>
          </p:cNvSpPr>
          <p:nvPr>
            <p:ph type="body" idx="1"/>
          </p:nvPr>
        </p:nvSpPr>
        <p:spPr>
          <a:noFill/>
          <a:ln/>
        </p:spPr>
        <p:txBody>
          <a:bodyPr/>
          <a:lstStyle/>
          <a:p>
            <a:endParaRPr lang="fr-FR" smtClean="0"/>
          </a:p>
        </p:txBody>
      </p:sp>
      <p:sp>
        <p:nvSpPr>
          <p:cNvPr id="51204" name="Espace réservé du numéro de diapositive 3"/>
          <p:cNvSpPr>
            <a:spLocks noGrp="1"/>
          </p:cNvSpPr>
          <p:nvPr>
            <p:ph type="sldNum" sz="quarter" idx="5"/>
          </p:nvPr>
        </p:nvSpPr>
        <p:spPr>
          <a:noFill/>
        </p:spPr>
        <p:txBody>
          <a:bodyPr/>
          <a:lstStyle/>
          <a:p>
            <a:fld id="{69C30163-C341-4489-B0E5-0A91AD531F46}" type="slidenum">
              <a:rPr lang="fr-FR" smtClean="0"/>
              <a:pPr/>
              <a:t>50</a:t>
            </a:fld>
            <a:endParaRPr lang="fr-FR" smtClean="0"/>
          </a:p>
        </p:txBody>
      </p:sp>
      <p:sp>
        <p:nvSpPr>
          <p:cNvPr id="51205" name="Espace réservé de la date 4"/>
          <p:cNvSpPr>
            <a:spLocks noGrp="1"/>
          </p:cNvSpPr>
          <p:nvPr>
            <p:ph type="dt" sz="quarter" idx="1"/>
          </p:nvPr>
        </p:nvSpPr>
        <p:spPr>
          <a:noFill/>
        </p:spPr>
        <p:txBody>
          <a:bodyPr/>
          <a:lstStyle/>
          <a:p>
            <a:fld id="{AC819C41-14C6-4B2C-A678-9260CA9A5285}" type="datetime1">
              <a:rPr lang="fr-FR" smtClean="0"/>
              <a:pPr/>
              <a:t>17/08/2017</a:t>
            </a:fld>
            <a:endParaRPr lang="fr-FR" smtClean="0"/>
          </a:p>
        </p:txBody>
      </p:sp>
      <p:sp>
        <p:nvSpPr>
          <p:cNvPr id="51206" name="Espace réservé du pied de page 5"/>
          <p:cNvSpPr>
            <a:spLocks noGrp="1"/>
          </p:cNvSpPr>
          <p:nvPr>
            <p:ph type="ftr" sz="quarter" idx="4"/>
          </p:nvPr>
        </p:nvSpPr>
        <p:spPr>
          <a:noFill/>
        </p:spPr>
        <p:txBody>
          <a:bodyPr/>
          <a:lstStyle/>
          <a:p>
            <a:endParaRPr lang="fr-FR" smtClean="0"/>
          </a:p>
        </p:txBody>
      </p:sp>
    </p:spTree>
    <p:extLst>
      <p:ext uri="{BB962C8B-B14F-4D97-AF65-F5344CB8AC3E}">
        <p14:creationId xmlns:p14="http://schemas.microsoft.com/office/powerpoint/2010/main" val="35049461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Espace réservé de l'image des diapositives 1"/>
          <p:cNvSpPr>
            <a:spLocks noGrp="1" noRot="1" noChangeAspect="1" noTextEdit="1"/>
          </p:cNvSpPr>
          <p:nvPr>
            <p:ph type="sldImg"/>
          </p:nvPr>
        </p:nvSpPr>
        <p:spPr>
          <a:ln/>
        </p:spPr>
      </p:sp>
      <p:sp>
        <p:nvSpPr>
          <p:cNvPr id="51203" name="Espace réservé des commentaires 2"/>
          <p:cNvSpPr>
            <a:spLocks noGrp="1"/>
          </p:cNvSpPr>
          <p:nvPr>
            <p:ph type="body" idx="1"/>
          </p:nvPr>
        </p:nvSpPr>
        <p:spPr>
          <a:noFill/>
          <a:ln/>
        </p:spPr>
        <p:txBody>
          <a:bodyPr/>
          <a:lstStyle/>
          <a:p>
            <a:endParaRPr lang="fr-FR" smtClean="0"/>
          </a:p>
        </p:txBody>
      </p:sp>
      <p:sp>
        <p:nvSpPr>
          <p:cNvPr id="51204" name="Espace réservé du numéro de diapositive 3"/>
          <p:cNvSpPr>
            <a:spLocks noGrp="1"/>
          </p:cNvSpPr>
          <p:nvPr>
            <p:ph type="sldNum" sz="quarter" idx="5"/>
          </p:nvPr>
        </p:nvSpPr>
        <p:spPr>
          <a:noFill/>
        </p:spPr>
        <p:txBody>
          <a:bodyPr/>
          <a:lstStyle/>
          <a:p>
            <a:fld id="{69C30163-C341-4489-B0E5-0A91AD531F46}" type="slidenum">
              <a:rPr lang="fr-FR" smtClean="0"/>
              <a:pPr/>
              <a:t>51</a:t>
            </a:fld>
            <a:endParaRPr lang="fr-FR" smtClean="0"/>
          </a:p>
        </p:txBody>
      </p:sp>
      <p:sp>
        <p:nvSpPr>
          <p:cNvPr id="51205" name="Espace réservé de la date 4"/>
          <p:cNvSpPr>
            <a:spLocks noGrp="1"/>
          </p:cNvSpPr>
          <p:nvPr>
            <p:ph type="dt" sz="quarter" idx="1"/>
          </p:nvPr>
        </p:nvSpPr>
        <p:spPr>
          <a:noFill/>
        </p:spPr>
        <p:txBody>
          <a:bodyPr/>
          <a:lstStyle/>
          <a:p>
            <a:fld id="{AC819C41-14C6-4B2C-A678-9260CA9A5285}" type="datetime1">
              <a:rPr lang="fr-FR" smtClean="0"/>
              <a:pPr/>
              <a:t>17/08/2017</a:t>
            </a:fld>
            <a:endParaRPr lang="fr-FR" smtClean="0"/>
          </a:p>
        </p:txBody>
      </p:sp>
      <p:sp>
        <p:nvSpPr>
          <p:cNvPr id="51206" name="Espace réservé du pied de page 5"/>
          <p:cNvSpPr>
            <a:spLocks noGrp="1"/>
          </p:cNvSpPr>
          <p:nvPr>
            <p:ph type="ftr" sz="quarter" idx="4"/>
          </p:nvPr>
        </p:nvSpPr>
        <p:spPr>
          <a:noFill/>
        </p:spPr>
        <p:txBody>
          <a:bodyPr/>
          <a:lstStyle/>
          <a:p>
            <a:endParaRPr lang="fr-FR" smtClean="0"/>
          </a:p>
        </p:txBody>
      </p:sp>
    </p:spTree>
    <p:extLst>
      <p:ext uri="{BB962C8B-B14F-4D97-AF65-F5344CB8AC3E}">
        <p14:creationId xmlns:p14="http://schemas.microsoft.com/office/powerpoint/2010/main" val="9055168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r>
              <a:rPr lang="fr-FR" b="1" u="sng" dirty="0" smtClean="0"/>
              <a:t>Changements Organisationnels </a:t>
            </a:r>
            <a:r>
              <a:rPr lang="fr-FR" dirty="0" smtClean="0"/>
              <a:t>: </a:t>
            </a:r>
          </a:p>
          <a:p>
            <a:r>
              <a:rPr lang="fr-FR" dirty="0" smtClean="0"/>
              <a:t>rendre agile toute l’IT et non uniquement le projet </a:t>
            </a:r>
          </a:p>
          <a:p>
            <a:r>
              <a:rPr lang="fr-FR" sz="1200" dirty="0" smtClean="0">
                <a:latin typeface="Calibri" panose="020F0502020204030204" pitchFamily="34" charset="0"/>
              </a:rPr>
              <a:t>Les équipes, structurées par fonction, ne le sont plus. </a:t>
            </a:r>
          </a:p>
          <a:p>
            <a:r>
              <a:rPr lang="fr-FR" sz="1200" dirty="0" smtClean="0">
                <a:latin typeface="Calibri" panose="020F0502020204030204" pitchFamily="34" charset="0"/>
              </a:rPr>
              <a:t>Chaque membre du département Opération fait partie d’une ou plusieurs équipes </a:t>
            </a:r>
          </a:p>
          <a:p>
            <a:r>
              <a:rPr lang="fr-FR" sz="1200" dirty="0" smtClean="0">
                <a:latin typeface="Calibri" panose="020F0502020204030204" pitchFamily="34" charset="0"/>
              </a:rPr>
              <a:t>fonctionnelles (</a:t>
            </a:r>
            <a:r>
              <a:rPr lang="fr-FR" sz="1200" dirty="0" err="1" smtClean="0">
                <a:latin typeface="Calibri" panose="020F0502020204030204" pitchFamily="34" charset="0"/>
              </a:rPr>
              <a:t>Features</a:t>
            </a:r>
            <a:r>
              <a:rPr lang="fr-FR" sz="1200" dirty="0" smtClean="0">
                <a:latin typeface="Calibri" panose="020F0502020204030204" pitchFamily="34" charset="0"/>
              </a:rPr>
              <a:t> Team) dans l’organisation cible.</a:t>
            </a:r>
          </a:p>
          <a:p>
            <a:endParaRPr lang="fr-FR" sz="1200" dirty="0" smtClean="0">
              <a:latin typeface="Calibri" panose="020F050202020403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fr-FR" b="1" u="sng" dirty="0" smtClean="0">
                <a:solidFill>
                  <a:schemeClr val="bg1"/>
                </a:solidFill>
                <a:latin typeface="Calibri" panose="020F0502020204030204" pitchFamily="34" charset="0"/>
              </a:rPr>
              <a:t>Changement dans le périmètre des activités</a:t>
            </a:r>
          </a:p>
          <a:p>
            <a:r>
              <a:rPr lang="fr-FR" sz="1200" dirty="0" smtClean="0">
                <a:latin typeface="Calibri" panose="020F0502020204030204" pitchFamily="34" charset="0"/>
              </a:rPr>
              <a:t>Auparavant en charge (entre autres) de réaliser des actions manuelles ou semi-automatisées d’installation afin d’amener le produit vers le client, les opérations sont maintenant plus actives sur l’automatisation du processus de test et de livraison ainsi que sur le </a:t>
            </a:r>
            <a:r>
              <a:rPr lang="fr-FR" sz="1200" dirty="0" err="1" smtClean="0">
                <a:latin typeface="Calibri" panose="020F0502020204030204" pitchFamily="34" charset="0"/>
              </a:rPr>
              <a:t>provisioning</a:t>
            </a:r>
            <a:r>
              <a:rPr lang="fr-FR" sz="1200" dirty="0" smtClean="0">
                <a:latin typeface="Calibri" panose="020F0502020204030204" pitchFamily="34" charset="0"/>
              </a:rPr>
              <a:t> de L’infrastructure. Le service est opéré par les équipes qui ont opéré à sa construction. </a:t>
            </a:r>
          </a:p>
          <a:p>
            <a:r>
              <a:rPr lang="fr-FR" sz="1200" dirty="0" smtClean="0">
                <a:latin typeface="Calibri" panose="020F0502020204030204" pitchFamily="34" charset="0"/>
              </a:rPr>
              <a:t>Passage du</a:t>
            </a:r>
            <a:r>
              <a:rPr lang="fr-FR" sz="1200" baseline="0" dirty="0" smtClean="0">
                <a:latin typeface="Calibri" panose="020F0502020204030204" pitchFamily="34" charset="0"/>
              </a:rPr>
              <a:t> schéma-modèle « d’Intégrateur » à « DEVOPS »</a:t>
            </a:r>
            <a:endParaRPr lang="fr-FR" sz="1200" dirty="0" smtClean="0">
              <a:latin typeface="Calibri" panose="020F0502020204030204" pitchFamily="34" charset="0"/>
            </a:endParaRPr>
          </a:p>
          <a:p>
            <a:endParaRPr lang="fr-FR" sz="1200" dirty="0" smtClean="0">
              <a:latin typeface="Calibri" panose="020F050202020403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fr-FR" b="1" u="sng" dirty="0" smtClean="0">
                <a:solidFill>
                  <a:schemeClr val="bg1"/>
                </a:solidFill>
                <a:latin typeface="Calibri" panose="020F0502020204030204" pitchFamily="34" charset="0"/>
              </a:rPr>
              <a:t>Automatisation de bout en bout</a:t>
            </a:r>
          </a:p>
          <a:p>
            <a:pPr marL="0" marR="0" indent="0" algn="l" defTabSz="914400" rtl="0" eaLnBrk="0" fontAlgn="base" latinLnBrk="0" hangingPunct="0">
              <a:lnSpc>
                <a:spcPct val="100000"/>
              </a:lnSpc>
              <a:spcBef>
                <a:spcPct val="30000"/>
              </a:spcBef>
              <a:spcAft>
                <a:spcPct val="0"/>
              </a:spcAft>
              <a:buClrTx/>
              <a:buSzTx/>
              <a:buFontTx/>
              <a:buNone/>
              <a:tabLst/>
              <a:defRPr/>
            </a:pPr>
            <a:r>
              <a:rPr lang="fr-FR" sz="1200" dirty="0" smtClean="0">
                <a:latin typeface="Calibri" panose="020F0502020204030204" pitchFamily="34" charset="0"/>
              </a:rPr>
              <a:t>Le déploiement est désormais entièrement automatisé. Des validations manuelles demeurent afin de permettre une batterie de test définie (</a:t>
            </a:r>
            <a:r>
              <a:rPr lang="fr-FR" sz="1200" dirty="0" err="1" smtClean="0">
                <a:latin typeface="Calibri" panose="020F0502020204030204" pitchFamily="34" charset="0"/>
              </a:rPr>
              <a:t>cf</a:t>
            </a:r>
            <a:r>
              <a:rPr lang="fr-FR" sz="1200" dirty="0" smtClean="0">
                <a:latin typeface="Calibri" panose="020F0502020204030204" pitchFamily="34" charset="0"/>
              </a:rPr>
              <a:t> </a:t>
            </a:r>
            <a:r>
              <a:rPr lang="fr-FR" sz="1200" dirty="0" err="1" smtClean="0">
                <a:latin typeface="Calibri" panose="020F0502020204030204" pitchFamily="34" charset="0"/>
              </a:rPr>
              <a:t>Quality</a:t>
            </a:r>
            <a:r>
              <a:rPr lang="fr-FR" sz="1200" dirty="0" smtClean="0">
                <a:latin typeface="Calibri" panose="020F0502020204030204" pitchFamily="34" charset="0"/>
              </a:rPr>
              <a:t> Gates), les opérations de packaging des binaires, de configuration des serveurs et de déploiement des binaires font partie d’un processus automatisé.</a:t>
            </a:r>
          </a:p>
          <a:p>
            <a:pPr marL="0" marR="0" indent="0" algn="l" defTabSz="914400" rtl="0" eaLnBrk="0" fontAlgn="base" latinLnBrk="0" hangingPunct="0">
              <a:lnSpc>
                <a:spcPct val="100000"/>
              </a:lnSpc>
              <a:spcBef>
                <a:spcPct val="30000"/>
              </a:spcBef>
              <a:spcAft>
                <a:spcPct val="0"/>
              </a:spcAft>
              <a:buClrTx/>
              <a:buSzTx/>
              <a:buFontTx/>
              <a:buNone/>
              <a:tabLst/>
              <a:defRPr/>
            </a:pPr>
            <a:endParaRPr lang="fr-FR" b="1" u="sng" dirty="0" smtClean="0">
              <a:solidFill>
                <a:schemeClr val="bg1"/>
              </a:solidFill>
              <a:latin typeface="Calibri" panose="020F0502020204030204" pitchFamily="34" charset="0"/>
            </a:endParaRPr>
          </a:p>
          <a:p>
            <a:endParaRPr lang="fr-FR" sz="1200" dirty="0" smtClean="0">
              <a:latin typeface="Calibri" panose="020F050202020403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fr-FR" b="1" u="sng" dirty="0" smtClean="0">
              <a:solidFill>
                <a:schemeClr val="bg1"/>
              </a:solidFill>
              <a:latin typeface="Calibri" panose="020F0502020204030204" pitchFamily="34" charset="0"/>
            </a:endParaRPr>
          </a:p>
          <a:p>
            <a:endParaRPr lang="fr-FR" sz="1200" dirty="0" smtClean="0">
              <a:latin typeface="Calibri" panose="020F0502020204030204" pitchFamily="34" charset="0"/>
            </a:endParaRPr>
          </a:p>
          <a:p>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52</a:t>
            </a:fld>
            <a:endParaRPr lang="fr-FR" smtClean="0"/>
          </a:p>
        </p:txBody>
      </p:sp>
    </p:spTree>
    <p:extLst>
      <p:ext uri="{BB962C8B-B14F-4D97-AF65-F5344CB8AC3E}">
        <p14:creationId xmlns:p14="http://schemas.microsoft.com/office/powerpoint/2010/main" val="34746691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r>
              <a:rPr lang="fr-FR" b="1" u="sng" dirty="0" smtClean="0"/>
              <a:t>Changements Organisationnels </a:t>
            </a:r>
            <a:r>
              <a:rPr lang="fr-FR" dirty="0" smtClean="0"/>
              <a:t>: </a:t>
            </a:r>
          </a:p>
          <a:p>
            <a:r>
              <a:rPr lang="fr-FR" sz="1200" dirty="0" smtClean="0">
                <a:latin typeface="Calibri" panose="020F0502020204030204" pitchFamily="34" charset="0"/>
              </a:rPr>
              <a:t>Les équipes, structurées par fonction, ne le sont plus. </a:t>
            </a:r>
          </a:p>
          <a:p>
            <a:r>
              <a:rPr lang="fr-FR" sz="1200" dirty="0" smtClean="0">
                <a:latin typeface="Calibri" panose="020F0502020204030204" pitchFamily="34" charset="0"/>
              </a:rPr>
              <a:t>Chaque membre du département Opération fait partie d’une ou plusieurs équipes </a:t>
            </a:r>
          </a:p>
          <a:p>
            <a:r>
              <a:rPr lang="fr-FR" sz="1200" dirty="0" smtClean="0">
                <a:latin typeface="Calibri" panose="020F0502020204030204" pitchFamily="34" charset="0"/>
              </a:rPr>
              <a:t>fonctionnelles (</a:t>
            </a:r>
            <a:r>
              <a:rPr lang="fr-FR" sz="1200" dirty="0" err="1" smtClean="0">
                <a:latin typeface="Calibri" panose="020F0502020204030204" pitchFamily="34" charset="0"/>
              </a:rPr>
              <a:t>Features</a:t>
            </a:r>
            <a:r>
              <a:rPr lang="fr-FR" sz="1200" dirty="0" smtClean="0">
                <a:latin typeface="Calibri" panose="020F0502020204030204" pitchFamily="34" charset="0"/>
              </a:rPr>
              <a:t> Team) dans l’organisation cible.</a:t>
            </a:r>
          </a:p>
          <a:p>
            <a:endParaRPr lang="fr-FR" sz="1200" dirty="0" smtClean="0">
              <a:latin typeface="Calibri" panose="020F050202020403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fr-FR" b="1" u="sng" dirty="0" smtClean="0">
                <a:solidFill>
                  <a:schemeClr val="bg1"/>
                </a:solidFill>
                <a:latin typeface="Calibri" panose="020F0502020204030204" pitchFamily="34" charset="0"/>
              </a:rPr>
              <a:t>Changement dans le périmètre des activités</a:t>
            </a:r>
          </a:p>
          <a:p>
            <a:r>
              <a:rPr lang="fr-FR" sz="1200" dirty="0" smtClean="0">
                <a:latin typeface="Calibri" panose="020F0502020204030204" pitchFamily="34" charset="0"/>
              </a:rPr>
              <a:t>Auparavant en charge (entre autres) de réaliser des actions manuelles ou semi-automatisées d’installation afin d’amener le produit vers le client, les opérations sont maintenant plus actives sur l’automatisation du processus de test et de livraison ainsi que sur le </a:t>
            </a:r>
            <a:r>
              <a:rPr lang="fr-FR" sz="1200" dirty="0" err="1" smtClean="0">
                <a:latin typeface="Calibri" panose="020F0502020204030204" pitchFamily="34" charset="0"/>
              </a:rPr>
              <a:t>provisioning</a:t>
            </a:r>
            <a:r>
              <a:rPr lang="fr-FR" sz="1200" dirty="0" smtClean="0">
                <a:latin typeface="Calibri" panose="020F0502020204030204" pitchFamily="34" charset="0"/>
              </a:rPr>
              <a:t> de L’infrastructure. Le service est opéré par les équipes qui ont opéré à sa construction. </a:t>
            </a:r>
          </a:p>
          <a:p>
            <a:r>
              <a:rPr lang="fr-FR" sz="1200" dirty="0" smtClean="0">
                <a:latin typeface="Calibri" panose="020F0502020204030204" pitchFamily="34" charset="0"/>
              </a:rPr>
              <a:t>Passage du</a:t>
            </a:r>
            <a:r>
              <a:rPr lang="fr-FR" sz="1200" baseline="0" dirty="0" smtClean="0">
                <a:latin typeface="Calibri" panose="020F0502020204030204" pitchFamily="34" charset="0"/>
              </a:rPr>
              <a:t> schéma-modèle « d’Intégrateur » à « DEVOPS »</a:t>
            </a:r>
            <a:endParaRPr lang="fr-FR" sz="1200" dirty="0" smtClean="0">
              <a:latin typeface="Calibri" panose="020F0502020204030204" pitchFamily="34" charset="0"/>
            </a:endParaRPr>
          </a:p>
          <a:p>
            <a:endParaRPr lang="fr-FR" sz="1200" dirty="0" smtClean="0">
              <a:latin typeface="Calibri" panose="020F050202020403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fr-FR" b="1" u="sng" dirty="0" smtClean="0">
                <a:solidFill>
                  <a:schemeClr val="bg1"/>
                </a:solidFill>
                <a:latin typeface="Calibri" panose="020F0502020204030204" pitchFamily="34" charset="0"/>
              </a:rPr>
              <a:t>Automatisation de bout en bout</a:t>
            </a:r>
          </a:p>
          <a:p>
            <a:pPr marL="0" marR="0" indent="0" algn="l" defTabSz="914400" rtl="0" eaLnBrk="0" fontAlgn="base" latinLnBrk="0" hangingPunct="0">
              <a:lnSpc>
                <a:spcPct val="100000"/>
              </a:lnSpc>
              <a:spcBef>
                <a:spcPct val="30000"/>
              </a:spcBef>
              <a:spcAft>
                <a:spcPct val="0"/>
              </a:spcAft>
              <a:buClrTx/>
              <a:buSzTx/>
              <a:buFontTx/>
              <a:buNone/>
              <a:tabLst/>
              <a:defRPr/>
            </a:pPr>
            <a:r>
              <a:rPr lang="fr-FR" sz="1200" dirty="0" smtClean="0">
                <a:latin typeface="Calibri" panose="020F0502020204030204" pitchFamily="34" charset="0"/>
              </a:rPr>
              <a:t>Le déploiement est désormais entièrement automatisé. Des validations manuelles demeurent afin de permettre une batterie de test définie (</a:t>
            </a:r>
            <a:r>
              <a:rPr lang="fr-FR" sz="1200" dirty="0" err="1" smtClean="0">
                <a:latin typeface="Calibri" panose="020F0502020204030204" pitchFamily="34" charset="0"/>
              </a:rPr>
              <a:t>cf</a:t>
            </a:r>
            <a:r>
              <a:rPr lang="fr-FR" sz="1200" dirty="0" smtClean="0">
                <a:latin typeface="Calibri" panose="020F0502020204030204" pitchFamily="34" charset="0"/>
              </a:rPr>
              <a:t> </a:t>
            </a:r>
            <a:r>
              <a:rPr lang="fr-FR" sz="1200" dirty="0" err="1" smtClean="0">
                <a:latin typeface="Calibri" panose="020F0502020204030204" pitchFamily="34" charset="0"/>
              </a:rPr>
              <a:t>Quality</a:t>
            </a:r>
            <a:r>
              <a:rPr lang="fr-FR" sz="1200" dirty="0" smtClean="0">
                <a:latin typeface="Calibri" panose="020F0502020204030204" pitchFamily="34" charset="0"/>
              </a:rPr>
              <a:t> Gates), les opérations de packaging des binaires, de configuration des serveurs et de déploiement des binaires font partie d’un processus automatisé.</a:t>
            </a:r>
          </a:p>
          <a:p>
            <a:pPr marL="0" marR="0" indent="0" algn="l" defTabSz="914400" rtl="0" eaLnBrk="0" fontAlgn="base" latinLnBrk="0" hangingPunct="0">
              <a:lnSpc>
                <a:spcPct val="100000"/>
              </a:lnSpc>
              <a:spcBef>
                <a:spcPct val="30000"/>
              </a:spcBef>
              <a:spcAft>
                <a:spcPct val="0"/>
              </a:spcAft>
              <a:buClrTx/>
              <a:buSzTx/>
              <a:buFontTx/>
              <a:buNone/>
              <a:tabLst/>
              <a:defRPr/>
            </a:pPr>
            <a:endParaRPr lang="fr-FR" b="1" u="sng" dirty="0" smtClean="0">
              <a:solidFill>
                <a:schemeClr val="bg1"/>
              </a:solidFill>
              <a:latin typeface="Calibri" panose="020F0502020204030204" pitchFamily="34" charset="0"/>
            </a:endParaRPr>
          </a:p>
          <a:p>
            <a:endParaRPr lang="fr-FR" sz="1200" dirty="0" smtClean="0">
              <a:latin typeface="Calibri" panose="020F050202020403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fr-FR" b="1" u="sng" dirty="0" smtClean="0">
              <a:solidFill>
                <a:schemeClr val="bg1"/>
              </a:solidFill>
              <a:latin typeface="Calibri" panose="020F0502020204030204" pitchFamily="34" charset="0"/>
            </a:endParaRPr>
          </a:p>
          <a:p>
            <a:endParaRPr lang="fr-FR" sz="1200" dirty="0" smtClean="0">
              <a:latin typeface="Calibri" panose="020F0502020204030204" pitchFamily="34" charset="0"/>
            </a:endParaRPr>
          </a:p>
          <a:p>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53</a:t>
            </a:fld>
            <a:endParaRPr lang="fr-FR" smtClean="0"/>
          </a:p>
        </p:txBody>
      </p:sp>
    </p:spTree>
    <p:extLst>
      <p:ext uri="{BB962C8B-B14F-4D97-AF65-F5344CB8AC3E}">
        <p14:creationId xmlns:p14="http://schemas.microsoft.com/office/powerpoint/2010/main" val="35129208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Espace réservé de l'image des diapositives 1"/>
          <p:cNvSpPr>
            <a:spLocks noGrp="1" noRot="1" noChangeAspect="1" noTextEdit="1"/>
          </p:cNvSpPr>
          <p:nvPr>
            <p:ph type="sldImg"/>
          </p:nvPr>
        </p:nvSpPr>
        <p:spPr>
          <a:ln/>
        </p:spPr>
      </p:sp>
      <p:sp>
        <p:nvSpPr>
          <p:cNvPr id="53251" name="Espace réservé des commentaires 2"/>
          <p:cNvSpPr>
            <a:spLocks noGrp="1"/>
          </p:cNvSpPr>
          <p:nvPr>
            <p:ph type="body" idx="1"/>
          </p:nvPr>
        </p:nvSpPr>
        <p:spPr>
          <a:noFill/>
          <a:ln/>
        </p:spPr>
        <p:txBody>
          <a:bodyPr/>
          <a:lstStyle/>
          <a:p>
            <a:endParaRPr lang="fr-FR" smtClean="0"/>
          </a:p>
        </p:txBody>
      </p:sp>
      <p:sp>
        <p:nvSpPr>
          <p:cNvPr id="53252" name="Espace réservé du numéro de diapositive 3"/>
          <p:cNvSpPr>
            <a:spLocks noGrp="1"/>
          </p:cNvSpPr>
          <p:nvPr>
            <p:ph type="sldNum" sz="quarter" idx="5"/>
          </p:nvPr>
        </p:nvSpPr>
        <p:spPr>
          <a:noFill/>
        </p:spPr>
        <p:txBody>
          <a:bodyPr/>
          <a:lstStyle/>
          <a:p>
            <a:fld id="{5798527F-6FA9-48A5-9A3A-25150D9E3C97}" type="slidenum">
              <a:rPr lang="fr-FR" smtClean="0"/>
              <a:pPr/>
              <a:t>54</a:t>
            </a:fld>
            <a:endParaRPr lang="fr-FR" smtClean="0"/>
          </a:p>
        </p:txBody>
      </p:sp>
      <p:sp>
        <p:nvSpPr>
          <p:cNvPr id="53253" name="Espace réservé de la date 4"/>
          <p:cNvSpPr>
            <a:spLocks noGrp="1"/>
          </p:cNvSpPr>
          <p:nvPr>
            <p:ph type="dt" sz="quarter" idx="1"/>
          </p:nvPr>
        </p:nvSpPr>
        <p:spPr>
          <a:noFill/>
        </p:spPr>
        <p:txBody>
          <a:bodyPr/>
          <a:lstStyle/>
          <a:p>
            <a:fld id="{198F49EA-7F4F-4527-92CA-CB860D36BB10}" type="datetime1">
              <a:rPr lang="fr-FR" smtClean="0"/>
              <a:pPr/>
              <a:t>17/08/2017</a:t>
            </a:fld>
            <a:endParaRPr lang="fr-FR" smtClean="0"/>
          </a:p>
        </p:txBody>
      </p:sp>
      <p:sp>
        <p:nvSpPr>
          <p:cNvPr id="53254" name="Espace réservé du pied de page 5"/>
          <p:cNvSpPr>
            <a:spLocks noGrp="1"/>
          </p:cNvSpPr>
          <p:nvPr>
            <p:ph type="ftr" sz="quarter" idx="4"/>
          </p:nvPr>
        </p:nvSpPr>
        <p:spPr>
          <a:noFill/>
        </p:spPr>
        <p:txBody>
          <a:bodyPr/>
          <a:lstStyle/>
          <a:p>
            <a:endParaRPr lang="fr-FR" smtClean="0"/>
          </a:p>
        </p:txBody>
      </p:sp>
    </p:spTree>
    <p:extLst>
      <p:ext uri="{BB962C8B-B14F-4D97-AF65-F5344CB8AC3E}">
        <p14:creationId xmlns:p14="http://schemas.microsoft.com/office/powerpoint/2010/main" val="13787822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55</a:t>
            </a:fld>
            <a:endParaRPr lang="fr-FR" smtClean="0"/>
          </a:p>
        </p:txBody>
      </p:sp>
    </p:spTree>
    <p:extLst>
      <p:ext uri="{BB962C8B-B14F-4D97-AF65-F5344CB8AC3E}">
        <p14:creationId xmlns:p14="http://schemas.microsoft.com/office/powerpoint/2010/main" val="15354715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56</a:t>
            </a:fld>
            <a:endParaRPr lang="fr-FR" smtClean="0"/>
          </a:p>
        </p:txBody>
      </p:sp>
    </p:spTree>
    <p:extLst>
      <p:ext uri="{BB962C8B-B14F-4D97-AF65-F5344CB8AC3E}">
        <p14:creationId xmlns:p14="http://schemas.microsoft.com/office/powerpoint/2010/main" val="37257264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57</a:t>
            </a:fld>
            <a:endParaRPr lang="fr-FR" smtClean="0"/>
          </a:p>
        </p:txBody>
      </p:sp>
    </p:spTree>
    <p:extLst>
      <p:ext uri="{BB962C8B-B14F-4D97-AF65-F5344CB8AC3E}">
        <p14:creationId xmlns:p14="http://schemas.microsoft.com/office/powerpoint/2010/main" val="41866787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58</a:t>
            </a:fld>
            <a:endParaRPr lang="fr-FR" smtClean="0"/>
          </a:p>
        </p:txBody>
      </p:sp>
    </p:spTree>
    <p:extLst>
      <p:ext uri="{BB962C8B-B14F-4D97-AF65-F5344CB8AC3E}">
        <p14:creationId xmlns:p14="http://schemas.microsoft.com/office/powerpoint/2010/main" val="39959294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r>
              <a:rPr lang="fr-FR" dirty="0" smtClean="0"/>
              <a:t>Ne pas tirer tous les WF de l’entreprise pour commencer, penser à faire des Quick </a:t>
            </a:r>
            <a:r>
              <a:rPr lang="fr-FR" dirty="0" err="1" smtClean="0"/>
              <a:t>Wins</a:t>
            </a:r>
            <a:r>
              <a:rPr lang="fr-FR" dirty="0" smtClean="0"/>
              <a:t> !</a:t>
            </a:r>
          </a:p>
          <a:p>
            <a:r>
              <a:rPr lang="fr-FR" dirty="0" smtClean="0"/>
              <a:t>Définir des normes et standards vraiment partagés</a:t>
            </a:r>
          </a:p>
          <a:p>
            <a:r>
              <a:rPr lang="fr-FR" dirty="0" smtClean="0"/>
              <a:t>Passer enfin du temps à faire de l’important au lieu de l’urgent </a:t>
            </a:r>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60</a:t>
            </a:fld>
            <a:endParaRPr lang="fr-FR" smtClean="0"/>
          </a:p>
        </p:txBody>
      </p:sp>
    </p:spTree>
    <p:extLst>
      <p:ext uri="{BB962C8B-B14F-4D97-AF65-F5344CB8AC3E}">
        <p14:creationId xmlns:p14="http://schemas.microsoft.com/office/powerpoint/2010/main" val="1828755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Espace réservé de l'image des diapositives 1"/>
          <p:cNvSpPr>
            <a:spLocks noGrp="1" noRot="1" noChangeAspect="1" noTextEdit="1"/>
          </p:cNvSpPr>
          <p:nvPr>
            <p:ph type="sldImg"/>
          </p:nvPr>
        </p:nvSpPr>
        <p:spPr>
          <a:ln/>
        </p:spPr>
      </p:sp>
      <p:sp>
        <p:nvSpPr>
          <p:cNvPr id="49155" name="Espace réservé des commentaires 2"/>
          <p:cNvSpPr>
            <a:spLocks noGrp="1"/>
          </p:cNvSpPr>
          <p:nvPr>
            <p:ph type="body" idx="1"/>
          </p:nvPr>
        </p:nvSpPr>
        <p:spPr>
          <a:noFill/>
          <a:ln/>
        </p:spPr>
        <p:txBody>
          <a:bodyPr/>
          <a:lstStyle/>
          <a:p>
            <a:r>
              <a:rPr lang="fr-FR" dirty="0" smtClean="0"/>
              <a:t>Agile : 	Feedback pendant la phase de DEV</a:t>
            </a:r>
          </a:p>
          <a:p>
            <a:r>
              <a:rPr lang="fr-FR" dirty="0" smtClean="0"/>
              <a:t>ITIL : 	Feedback</a:t>
            </a:r>
            <a:r>
              <a:rPr lang="fr-FR" baseline="0" dirty="0" smtClean="0"/>
              <a:t> pendant la phase </a:t>
            </a:r>
            <a:r>
              <a:rPr lang="fr-FR" baseline="0" dirty="0" err="1" smtClean="0"/>
              <a:t>Ops</a:t>
            </a:r>
            <a:r>
              <a:rPr lang="fr-FR" baseline="0" dirty="0" smtClean="0"/>
              <a:t> ( amélioration itérative et continue : cycle de </a:t>
            </a:r>
            <a:r>
              <a:rPr lang="fr-FR" baseline="0" dirty="0" err="1" smtClean="0"/>
              <a:t>Demming</a:t>
            </a:r>
            <a:r>
              <a:rPr lang="fr-FR" baseline="0" dirty="0" smtClean="0"/>
              <a:t> PDCA )</a:t>
            </a:r>
          </a:p>
          <a:p>
            <a:r>
              <a:rPr lang="fr-FR" baseline="0" dirty="0" err="1" smtClean="0"/>
              <a:t>DevOps</a:t>
            </a:r>
            <a:r>
              <a:rPr lang="fr-FR" baseline="0" dirty="0" smtClean="0"/>
              <a:t> : 	Feedback pendant les phases DEV et OPS</a:t>
            </a:r>
          </a:p>
          <a:p>
            <a:endParaRPr lang="fr-FR" baseline="0" dirty="0" smtClean="0"/>
          </a:p>
          <a:p>
            <a:r>
              <a:rPr lang="fr-FR" baseline="0" dirty="0" smtClean="0"/>
              <a:t>Exemple de Collaboration / Synergie : </a:t>
            </a:r>
          </a:p>
          <a:p>
            <a:r>
              <a:rPr lang="fr-FR" baseline="0" dirty="0" smtClean="0"/>
              <a:t>Le </a:t>
            </a:r>
            <a:r>
              <a:rPr lang="fr-FR" baseline="0" dirty="0" err="1" smtClean="0"/>
              <a:t>runbook</a:t>
            </a:r>
            <a:r>
              <a:rPr lang="fr-FR" baseline="0" dirty="0" smtClean="0"/>
              <a:t> d’Opération , la </a:t>
            </a:r>
            <a:r>
              <a:rPr lang="fr-FR" baseline="0" dirty="0" err="1" smtClean="0"/>
              <a:t>backlog</a:t>
            </a:r>
            <a:r>
              <a:rPr lang="fr-FR" baseline="0" dirty="0" smtClean="0"/>
              <a:t> unique et partagée (intégrant des SF, et des OF </a:t>
            </a:r>
            <a:r>
              <a:rPr lang="fr-FR" baseline="0" dirty="0" err="1" smtClean="0"/>
              <a:t>opérational</a:t>
            </a:r>
            <a:r>
              <a:rPr lang="fr-FR" baseline="0" dirty="0" smtClean="0"/>
              <a:t> </a:t>
            </a:r>
            <a:r>
              <a:rPr lang="fr-FR" baseline="0" dirty="0" err="1" smtClean="0"/>
              <a:t>Features</a:t>
            </a:r>
            <a:r>
              <a:rPr lang="fr-FR" baseline="0" dirty="0" smtClean="0"/>
              <a:t>), des outils/processus partagés, des plateaux communs</a:t>
            </a:r>
          </a:p>
        </p:txBody>
      </p:sp>
      <p:sp>
        <p:nvSpPr>
          <p:cNvPr id="49156" name="Espace réservé du numéro de diapositive 3"/>
          <p:cNvSpPr>
            <a:spLocks noGrp="1"/>
          </p:cNvSpPr>
          <p:nvPr>
            <p:ph type="sldNum" sz="quarter" idx="5"/>
          </p:nvPr>
        </p:nvSpPr>
        <p:spPr>
          <a:noFill/>
        </p:spPr>
        <p:txBody>
          <a:bodyPr/>
          <a:lstStyle/>
          <a:p>
            <a:fld id="{A44ECF98-838E-442E-A15D-23336B2E16F7}" type="slidenum">
              <a:rPr lang="fr-FR" smtClean="0"/>
              <a:pPr/>
              <a:t>6</a:t>
            </a:fld>
            <a:endParaRPr lang="fr-FR" smtClean="0"/>
          </a:p>
        </p:txBody>
      </p:sp>
      <p:sp>
        <p:nvSpPr>
          <p:cNvPr id="49157" name="Espace réservé de la date 4"/>
          <p:cNvSpPr>
            <a:spLocks noGrp="1"/>
          </p:cNvSpPr>
          <p:nvPr>
            <p:ph type="dt" sz="quarter" idx="1"/>
          </p:nvPr>
        </p:nvSpPr>
        <p:spPr>
          <a:noFill/>
        </p:spPr>
        <p:txBody>
          <a:bodyPr/>
          <a:lstStyle/>
          <a:p>
            <a:fld id="{85E5C7F6-C05C-411E-A1DC-F260C4CF1E28}" type="datetime1">
              <a:rPr lang="fr-FR" smtClean="0"/>
              <a:pPr/>
              <a:t>17/08/2017</a:t>
            </a:fld>
            <a:endParaRPr lang="fr-FR" smtClean="0"/>
          </a:p>
        </p:txBody>
      </p:sp>
      <p:sp>
        <p:nvSpPr>
          <p:cNvPr id="49158" name="Espace réservé du pied de page 5"/>
          <p:cNvSpPr>
            <a:spLocks noGrp="1"/>
          </p:cNvSpPr>
          <p:nvPr>
            <p:ph type="ftr" sz="quarter" idx="4"/>
          </p:nvPr>
        </p:nvSpPr>
        <p:spPr>
          <a:noFill/>
        </p:spPr>
        <p:txBody>
          <a:bodyPr/>
          <a:lstStyle/>
          <a:p>
            <a:endParaRPr lang="fr-FR" smtClean="0"/>
          </a:p>
        </p:txBody>
      </p:sp>
    </p:spTree>
    <p:extLst>
      <p:ext uri="{BB962C8B-B14F-4D97-AF65-F5344CB8AC3E}">
        <p14:creationId xmlns:p14="http://schemas.microsoft.com/office/powerpoint/2010/main" val="41921295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61</a:t>
            </a:fld>
            <a:endParaRPr lang="fr-FR" smtClean="0"/>
          </a:p>
        </p:txBody>
      </p:sp>
    </p:spTree>
    <p:extLst>
      <p:ext uri="{BB962C8B-B14F-4D97-AF65-F5344CB8AC3E}">
        <p14:creationId xmlns:p14="http://schemas.microsoft.com/office/powerpoint/2010/main" val="6436282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62</a:t>
            </a:fld>
            <a:endParaRPr lang="fr-FR" smtClean="0"/>
          </a:p>
        </p:txBody>
      </p:sp>
    </p:spTree>
    <p:extLst>
      <p:ext uri="{BB962C8B-B14F-4D97-AF65-F5344CB8AC3E}">
        <p14:creationId xmlns:p14="http://schemas.microsoft.com/office/powerpoint/2010/main" val="29400710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63</a:t>
            </a:fld>
            <a:endParaRPr lang="fr-FR" smtClean="0"/>
          </a:p>
        </p:txBody>
      </p:sp>
    </p:spTree>
    <p:extLst>
      <p:ext uri="{BB962C8B-B14F-4D97-AF65-F5344CB8AC3E}">
        <p14:creationId xmlns:p14="http://schemas.microsoft.com/office/powerpoint/2010/main" val="38289904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64</a:t>
            </a:fld>
            <a:endParaRPr lang="fr-FR" smtClean="0"/>
          </a:p>
        </p:txBody>
      </p:sp>
    </p:spTree>
    <p:extLst>
      <p:ext uri="{BB962C8B-B14F-4D97-AF65-F5344CB8AC3E}">
        <p14:creationId xmlns:p14="http://schemas.microsoft.com/office/powerpoint/2010/main" val="41035083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65</a:t>
            </a:fld>
            <a:endParaRPr lang="fr-FR" smtClean="0"/>
          </a:p>
        </p:txBody>
      </p:sp>
    </p:spTree>
    <p:extLst>
      <p:ext uri="{BB962C8B-B14F-4D97-AF65-F5344CB8AC3E}">
        <p14:creationId xmlns:p14="http://schemas.microsoft.com/office/powerpoint/2010/main" val="33573740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66</a:t>
            </a:fld>
            <a:endParaRPr lang="fr-FR" smtClean="0"/>
          </a:p>
        </p:txBody>
      </p:sp>
    </p:spTree>
    <p:extLst>
      <p:ext uri="{BB962C8B-B14F-4D97-AF65-F5344CB8AC3E}">
        <p14:creationId xmlns:p14="http://schemas.microsoft.com/office/powerpoint/2010/main" val="30266714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67</a:t>
            </a:fld>
            <a:endParaRPr lang="fr-FR" smtClean="0"/>
          </a:p>
        </p:txBody>
      </p:sp>
    </p:spTree>
    <p:extLst>
      <p:ext uri="{BB962C8B-B14F-4D97-AF65-F5344CB8AC3E}">
        <p14:creationId xmlns:p14="http://schemas.microsoft.com/office/powerpoint/2010/main" val="32706562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68</a:t>
            </a:fld>
            <a:endParaRPr lang="fr-FR" smtClean="0"/>
          </a:p>
        </p:txBody>
      </p:sp>
    </p:spTree>
    <p:extLst>
      <p:ext uri="{BB962C8B-B14F-4D97-AF65-F5344CB8AC3E}">
        <p14:creationId xmlns:p14="http://schemas.microsoft.com/office/powerpoint/2010/main" val="17876508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69</a:t>
            </a:fld>
            <a:endParaRPr lang="fr-FR" smtClean="0"/>
          </a:p>
        </p:txBody>
      </p:sp>
    </p:spTree>
    <p:extLst>
      <p:ext uri="{BB962C8B-B14F-4D97-AF65-F5344CB8AC3E}">
        <p14:creationId xmlns:p14="http://schemas.microsoft.com/office/powerpoint/2010/main" val="5515653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70</a:t>
            </a:fld>
            <a:endParaRPr lang="fr-FR" smtClean="0"/>
          </a:p>
        </p:txBody>
      </p:sp>
    </p:spTree>
    <p:extLst>
      <p:ext uri="{BB962C8B-B14F-4D97-AF65-F5344CB8AC3E}">
        <p14:creationId xmlns:p14="http://schemas.microsoft.com/office/powerpoint/2010/main" val="2812044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7</a:t>
            </a:fld>
            <a:endParaRPr lang="fr-FR" smtClean="0"/>
          </a:p>
        </p:txBody>
      </p:sp>
    </p:spTree>
    <p:extLst>
      <p:ext uri="{BB962C8B-B14F-4D97-AF65-F5344CB8AC3E}">
        <p14:creationId xmlns:p14="http://schemas.microsoft.com/office/powerpoint/2010/main" val="41260303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71</a:t>
            </a:fld>
            <a:endParaRPr lang="fr-FR" smtClean="0"/>
          </a:p>
        </p:txBody>
      </p:sp>
    </p:spTree>
    <p:extLst>
      <p:ext uri="{BB962C8B-B14F-4D97-AF65-F5344CB8AC3E}">
        <p14:creationId xmlns:p14="http://schemas.microsoft.com/office/powerpoint/2010/main" val="11207332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72</a:t>
            </a:fld>
            <a:endParaRPr lang="fr-FR" smtClean="0"/>
          </a:p>
        </p:txBody>
      </p:sp>
    </p:spTree>
    <p:extLst>
      <p:ext uri="{BB962C8B-B14F-4D97-AF65-F5344CB8AC3E}">
        <p14:creationId xmlns:p14="http://schemas.microsoft.com/office/powerpoint/2010/main" val="32485043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73</a:t>
            </a:fld>
            <a:endParaRPr lang="fr-FR" smtClean="0"/>
          </a:p>
        </p:txBody>
      </p:sp>
    </p:spTree>
    <p:extLst>
      <p:ext uri="{BB962C8B-B14F-4D97-AF65-F5344CB8AC3E}">
        <p14:creationId xmlns:p14="http://schemas.microsoft.com/office/powerpoint/2010/main" val="31368939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74</a:t>
            </a:fld>
            <a:endParaRPr lang="fr-FR" smtClean="0"/>
          </a:p>
        </p:txBody>
      </p:sp>
    </p:spTree>
    <p:extLst>
      <p:ext uri="{BB962C8B-B14F-4D97-AF65-F5344CB8AC3E}">
        <p14:creationId xmlns:p14="http://schemas.microsoft.com/office/powerpoint/2010/main" val="29668585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75</a:t>
            </a:fld>
            <a:endParaRPr lang="fr-FR" smtClean="0"/>
          </a:p>
        </p:txBody>
      </p:sp>
    </p:spTree>
    <p:extLst>
      <p:ext uri="{BB962C8B-B14F-4D97-AF65-F5344CB8AC3E}">
        <p14:creationId xmlns:p14="http://schemas.microsoft.com/office/powerpoint/2010/main" val="8005784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Espace réservé de l'image des diapositives 1"/>
          <p:cNvSpPr>
            <a:spLocks noGrp="1" noRot="1" noChangeAspect="1" noTextEdit="1"/>
          </p:cNvSpPr>
          <p:nvPr>
            <p:ph type="sldImg"/>
          </p:nvPr>
        </p:nvSpPr>
        <p:spPr>
          <a:ln/>
        </p:spPr>
      </p:sp>
      <p:sp>
        <p:nvSpPr>
          <p:cNvPr id="49155" name="Espace réservé des commentaires 2"/>
          <p:cNvSpPr>
            <a:spLocks noGrp="1"/>
          </p:cNvSpPr>
          <p:nvPr>
            <p:ph type="body" idx="1"/>
          </p:nvPr>
        </p:nvSpPr>
        <p:spPr>
          <a:noFill/>
          <a:ln/>
        </p:spPr>
        <p:txBody>
          <a:bodyPr/>
          <a:lstStyle/>
          <a:p>
            <a:endParaRPr lang="fr-FR" smtClean="0"/>
          </a:p>
        </p:txBody>
      </p:sp>
      <p:sp>
        <p:nvSpPr>
          <p:cNvPr id="49156" name="Espace réservé du numéro de diapositive 3"/>
          <p:cNvSpPr>
            <a:spLocks noGrp="1"/>
          </p:cNvSpPr>
          <p:nvPr>
            <p:ph type="sldNum" sz="quarter" idx="5"/>
          </p:nvPr>
        </p:nvSpPr>
        <p:spPr>
          <a:noFill/>
        </p:spPr>
        <p:txBody>
          <a:bodyPr/>
          <a:lstStyle/>
          <a:p>
            <a:fld id="{A44ECF98-838E-442E-A15D-23336B2E16F7}" type="slidenum">
              <a:rPr lang="fr-FR" smtClean="0"/>
              <a:pPr/>
              <a:t>76</a:t>
            </a:fld>
            <a:endParaRPr lang="fr-FR" smtClean="0"/>
          </a:p>
        </p:txBody>
      </p:sp>
      <p:sp>
        <p:nvSpPr>
          <p:cNvPr id="49157" name="Espace réservé de la date 4"/>
          <p:cNvSpPr>
            <a:spLocks noGrp="1"/>
          </p:cNvSpPr>
          <p:nvPr>
            <p:ph type="dt" sz="quarter" idx="1"/>
          </p:nvPr>
        </p:nvSpPr>
        <p:spPr>
          <a:noFill/>
        </p:spPr>
        <p:txBody>
          <a:bodyPr/>
          <a:lstStyle/>
          <a:p>
            <a:fld id="{85E5C7F6-C05C-411E-A1DC-F260C4CF1E28}" type="datetime1">
              <a:rPr lang="fr-FR" smtClean="0"/>
              <a:pPr/>
              <a:t>17/08/2017</a:t>
            </a:fld>
            <a:endParaRPr lang="fr-FR" smtClean="0"/>
          </a:p>
        </p:txBody>
      </p:sp>
      <p:sp>
        <p:nvSpPr>
          <p:cNvPr id="49158" name="Espace réservé du pied de page 5"/>
          <p:cNvSpPr>
            <a:spLocks noGrp="1"/>
          </p:cNvSpPr>
          <p:nvPr>
            <p:ph type="ftr" sz="quarter" idx="4"/>
          </p:nvPr>
        </p:nvSpPr>
        <p:spPr>
          <a:noFill/>
        </p:spPr>
        <p:txBody>
          <a:bodyPr/>
          <a:lstStyle/>
          <a:p>
            <a:endParaRPr lang="fr-FR" smtClean="0"/>
          </a:p>
        </p:txBody>
      </p:sp>
    </p:spTree>
    <p:extLst>
      <p:ext uri="{BB962C8B-B14F-4D97-AF65-F5344CB8AC3E}">
        <p14:creationId xmlns:p14="http://schemas.microsoft.com/office/powerpoint/2010/main" val="10959823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77</a:t>
            </a:fld>
            <a:endParaRPr lang="fr-FR" smtClean="0"/>
          </a:p>
        </p:txBody>
      </p:sp>
    </p:spTree>
    <p:extLst>
      <p:ext uri="{BB962C8B-B14F-4D97-AF65-F5344CB8AC3E}">
        <p14:creationId xmlns:p14="http://schemas.microsoft.com/office/powerpoint/2010/main" val="33621732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dirty="0"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78</a:t>
            </a:fld>
            <a:endParaRPr lang="fr-FR" smtClean="0"/>
          </a:p>
        </p:txBody>
      </p:sp>
    </p:spTree>
    <p:extLst>
      <p:ext uri="{BB962C8B-B14F-4D97-AF65-F5344CB8AC3E}">
        <p14:creationId xmlns:p14="http://schemas.microsoft.com/office/powerpoint/2010/main" val="2311031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image des diapositives 1"/>
          <p:cNvSpPr>
            <a:spLocks noGrp="1" noRot="1" noChangeAspect="1" noTextEdit="1"/>
          </p:cNvSpPr>
          <p:nvPr>
            <p:ph type="sldImg"/>
          </p:nvPr>
        </p:nvSpPr>
        <p:spPr>
          <a:ln/>
        </p:spPr>
      </p:sp>
      <p:sp>
        <p:nvSpPr>
          <p:cNvPr id="54275" name="Espace réservé des commentaires 2"/>
          <p:cNvSpPr>
            <a:spLocks noGrp="1"/>
          </p:cNvSpPr>
          <p:nvPr>
            <p:ph type="body" idx="1"/>
          </p:nvPr>
        </p:nvSpPr>
        <p:spPr>
          <a:noFill/>
          <a:ln/>
        </p:spPr>
        <p:txBody>
          <a:bodyPr/>
          <a:lstStyle/>
          <a:p>
            <a:endParaRPr lang="fr-FR" smtClean="0"/>
          </a:p>
        </p:txBody>
      </p:sp>
      <p:sp>
        <p:nvSpPr>
          <p:cNvPr id="54276" name="Espace réservé de la date 3"/>
          <p:cNvSpPr>
            <a:spLocks noGrp="1"/>
          </p:cNvSpPr>
          <p:nvPr>
            <p:ph type="dt" sz="quarter" idx="1"/>
          </p:nvPr>
        </p:nvSpPr>
        <p:spPr>
          <a:noFill/>
        </p:spPr>
        <p:txBody>
          <a:bodyPr/>
          <a:lstStyle/>
          <a:p>
            <a:fld id="{A317197F-02C9-4027-9752-A11A18915B13}" type="datetime1">
              <a:rPr lang="fr-FR" smtClean="0"/>
              <a:pPr/>
              <a:t>17/08/2017</a:t>
            </a:fld>
            <a:endParaRPr lang="fr-FR" smtClean="0"/>
          </a:p>
        </p:txBody>
      </p:sp>
      <p:sp>
        <p:nvSpPr>
          <p:cNvPr id="54277" name="Espace réservé du pied de page 4"/>
          <p:cNvSpPr>
            <a:spLocks noGrp="1"/>
          </p:cNvSpPr>
          <p:nvPr>
            <p:ph type="ftr" sz="quarter" idx="4"/>
          </p:nvPr>
        </p:nvSpPr>
        <p:spPr>
          <a:noFill/>
        </p:spPr>
        <p:txBody>
          <a:bodyPr/>
          <a:lstStyle/>
          <a:p>
            <a:endParaRPr lang="fr-FR" smtClean="0"/>
          </a:p>
        </p:txBody>
      </p:sp>
      <p:sp>
        <p:nvSpPr>
          <p:cNvPr id="54278" name="Espace réservé du numéro de diapositive 5"/>
          <p:cNvSpPr>
            <a:spLocks noGrp="1"/>
          </p:cNvSpPr>
          <p:nvPr>
            <p:ph type="sldNum" sz="quarter" idx="5"/>
          </p:nvPr>
        </p:nvSpPr>
        <p:spPr>
          <a:noFill/>
        </p:spPr>
        <p:txBody>
          <a:bodyPr/>
          <a:lstStyle/>
          <a:p>
            <a:fld id="{CABDE56B-D284-490E-A870-628CE287E336}" type="slidenum">
              <a:rPr lang="fr-FR" smtClean="0"/>
              <a:pPr/>
              <a:t>8</a:t>
            </a:fld>
            <a:endParaRPr lang="fr-FR" smtClean="0"/>
          </a:p>
        </p:txBody>
      </p:sp>
    </p:spTree>
    <p:extLst>
      <p:ext uri="{BB962C8B-B14F-4D97-AF65-F5344CB8AC3E}">
        <p14:creationId xmlns:p14="http://schemas.microsoft.com/office/powerpoint/2010/main" val="1042701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Espace réservé de l'image des diapositives 1"/>
          <p:cNvSpPr>
            <a:spLocks noGrp="1" noRot="1" noChangeAspect="1" noTextEdit="1"/>
          </p:cNvSpPr>
          <p:nvPr>
            <p:ph type="sldImg"/>
          </p:nvPr>
        </p:nvSpPr>
        <p:spPr>
          <a:ln/>
        </p:spPr>
      </p:sp>
      <p:sp>
        <p:nvSpPr>
          <p:cNvPr id="53251" name="Espace réservé des commentaires 2"/>
          <p:cNvSpPr>
            <a:spLocks noGrp="1"/>
          </p:cNvSpPr>
          <p:nvPr>
            <p:ph type="body" idx="1"/>
          </p:nvPr>
        </p:nvSpPr>
        <p:spPr>
          <a:noFill/>
          <a:ln/>
        </p:spPr>
        <p:txBody>
          <a:bodyPr/>
          <a:lstStyle/>
          <a:p>
            <a:r>
              <a:rPr lang="fr-FR" sz="1200" b="0" i="0" kern="1200" dirty="0" smtClean="0">
                <a:solidFill>
                  <a:schemeClr val="tx1"/>
                </a:solidFill>
                <a:effectLst/>
                <a:latin typeface="Arial" charset="0"/>
                <a:ea typeface="+mn-ea"/>
                <a:cs typeface="+mn-cs"/>
              </a:rPr>
              <a:t>Bénéfices attendus (1/2) ● Les principaux bénéfices du déploiement continu sont la réduction du temps de cycle et l'optimisation des passages entre les différents environnements qui sont très coûteux d'une manière générale. ● Le passage du développement/intégration à la production est l’activité qui se montre être la plus consommatrice en ressources : la moitié du temps de la production est ainsi consommée par le déploiement ou des problèmes liés au déploiement.</a:t>
            </a:r>
            <a:endParaRPr lang="fr-FR" dirty="0" smtClean="0"/>
          </a:p>
        </p:txBody>
      </p:sp>
      <p:sp>
        <p:nvSpPr>
          <p:cNvPr id="53252" name="Espace réservé du numéro de diapositive 3"/>
          <p:cNvSpPr>
            <a:spLocks noGrp="1"/>
          </p:cNvSpPr>
          <p:nvPr>
            <p:ph type="sldNum" sz="quarter" idx="5"/>
          </p:nvPr>
        </p:nvSpPr>
        <p:spPr>
          <a:noFill/>
        </p:spPr>
        <p:txBody>
          <a:bodyPr/>
          <a:lstStyle/>
          <a:p>
            <a:fld id="{5798527F-6FA9-48A5-9A3A-25150D9E3C97}" type="slidenum">
              <a:rPr lang="fr-FR" smtClean="0"/>
              <a:pPr/>
              <a:t>9</a:t>
            </a:fld>
            <a:endParaRPr lang="fr-FR" smtClean="0"/>
          </a:p>
        </p:txBody>
      </p:sp>
      <p:sp>
        <p:nvSpPr>
          <p:cNvPr id="53253" name="Espace réservé de la date 4"/>
          <p:cNvSpPr>
            <a:spLocks noGrp="1"/>
          </p:cNvSpPr>
          <p:nvPr>
            <p:ph type="dt" sz="quarter" idx="1"/>
          </p:nvPr>
        </p:nvSpPr>
        <p:spPr>
          <a:noFill/>
        </p:spPr>
        <p:txBody>
          <a:bodyPr/>
          <a:lstStyle/>
          <a:p>
            <a:fld id="{198F49EA-7F4F-4527-92CA-CB860D36BB10}" type="datetime1">
              <a:rPr lang="fr-FR" smtClean="0"/>
              <a:pPr/>
              <a:t>17/08/2017</a:t>
            </a:fld>
            <a:endParaRPr lang="fr-FR" smtClean="0"/>
          </a:p>
        </p:txBody>
      </p:sp>
      <p:sp>
        <p:nvSpPr>
          <p:cNvPr id="53254" name="Espace réservé du pied de page 5"/>
          <p:cNvSpPr>
            <a:spLocks noGrp="1"/>
          </p:cNvSpPr>
          <p:nvPr>
            <p:ph type="ftr" sz="quarter" idx="4"/>
          </p:nvPr>
        </p:nvSpPr>
        <p:spPr>
          <a:noFill/>
        </p:spPr>
        <p:txBody>
          <a:bodyPr/>
          <a:lstStyle/>
          <a:p>
            <a:endParaRPr lang="fr-FR" smtClean="0"/>
          </a:p>
        </p:txBody>
      </p:sp>
    </p:spTree>
    <p:extLst>
      <p:ext uri="{BB962C8B-B14F-4D97-AF65-F5344CB8AC3E}">
        <p14:creationId xmlns:p14="http://schemas.microsoft.com/office/powerpoint/2010/main" val="66033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
        <p:nvSpPr>
          <p:cNvPr id="4" name="Rectangle 4"/>
          <p:cNvSpPr>
            <a:spLocks noGrp="1" noChangeArrowheads="1"/>
          </p:cNvSpPr>
          <p:nvPr>
            <p:ph type="dt" sz="half" idx="10"/>
          </p:nvPr>
        </p:nvSpPr>
        <p:spPr>
          <a:ln/>
        </p:spPr>
        <p:txBody>
          <a:bodyPr/>
          <a:lstStyle>
            <a:lvl1pPr>
              <a:defRPr/>
            </a:lvl1pPr>
          </a:lstStyle>
          <a:p>
            <a:pPr>
              <a:defRPr/>
            </a:pPr>
            <a:fld id="{AF570055-40CA-4966-AF84-F9073D2999B9}" type="datetime1">
              <a:rPr lang="fr-FR"/>
              <a:pPr>
                <a:defRPr/>
              </a:pPr>
              <a:t>17/08/2017</a:t>
            </a:fld>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fr-FR"/>
              <a:t>DSI- IITO- Multicanal Opérations Services - Présentation offre de Service Transition Management </a:t>
            </a:r>
          </a:p>
        </p:txBody>
      </p:sp>
      <p:sp>
        <p:nvSpPr>
          <p:cNvPr id="6" name="Rectangle 6"/>
          <p:cNvSpPr>
            <a:spLocks noGrp="1" noChangeArrowheads="1"/>
          </p:cNvSpPr>
          <p:nvPr>
            <p:ph type="sldNum" sz="quarter" idx="12"/>
          </p:nvPr>
        </p:nvSpPr>
        <p:spPr>
          <a:ln/>
        </p:spPr>
        <p:txBody>
          <a:bodyPr/>
          <a:lstStyle>
            <a:lvl1pPr>
              <a:defRPr/>
            </a:lvl1pPr>
          </a:lstStyle>
          <a:p>
            <a:pPr>
              <a:defRPr/>
            </a:pPr>
            <a:fld id="{D06A4E55-2093-4A8C-8702-6A17319E1E9D}" type="slidenum">
              <a:rPr lang="fr-FR"/>
              <a:pPr>
                <a:defRPr/>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4"/>
          <p:cNvSpPr>
            <a:spLocks noGrp="1" noChangeArrowheads="1"/>
          </p:cNvSpPr>
          <p:nvPr>
            <p:ph type="dt" sz="half" idx="10"/>
          </p:nvPr>
        </p:nvSpPr>
        <p:spPr>
          <a:ln/>
        </p:spPr>
        <p:txBody>
          <a:bodyPr/>
          <a:lstStyle>
            <a:lvl1pPr>
              <a:defRPr/>
            </a:lvl1pPr>
          </a:lstStyle>
          <a:p>
            <a:pPr>
              <a:defRPr/>
            </a:pPr>
            <a:fld id="{E93125BA-11B8-431A-BEB4-B3F1675465EF}" type="datetime1">
              <a:rPr lang="fr-FR"/>
              <a:pPr>
                <a:defRPr/>
              </a:pPr>
              <a:t>17/08/2017</a:t>
            </a:fld>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fr-FR"/>
              <a:t>DSI- IITO- Multicanal Opérations Services - Présentation offre de Service Transition Management </a:t>
            </a:r>
          </a:p>
        </p:txBody>
      </p:sp>
      <p:sp>
        <p:nvSpPr>
          <p:cNvPr id="6" name="Rectangle 6"/>
          <p:cNvSpPr>
            <a:spLocks noGrp="1" noChangeArrowheads="1"/>
          </p:cNvSpPr>
          <p:nvPr>
            <p:ph type="sldNum" sz="quarter" idx="12"/>
          </p:nvPr>
        </p:nvSpPr>
        <p:spPr>
          <a:ln/>
        </p:spPr>
        <p:txBody>
          <a:bodyPr/>
          <a:lstStyle>
            <a:lvl1pPr>
              <a:defRPr/>
            </a:lvl1pPr>
          </a:lstStyle>
          <a:p>
            <a:pPr>
              <a:defRPr/>
            </a:pPr>
            <a:fld id="{8BA39CA1-A627-447A-8F74-C5D3D0CC2FC6}" type="slidenum">
              <a:rPr lang="fr-FR"/>
              <a:pPr>
                <a:defRPr/>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4"/>
          <p:cNvSpPr>
            <a:spLocks noGrp="1" noChangeArrowheads="1"/>
          </p:cNvSpPr>
          <p:nvPr>
            <p:ph type="dt" sz="half" idx="10"/>
          </p:nvPr>
        </p:nvSpPr>
        <p:spPr>
          <a:ln/>
        </p:spPr>
        <p:txBody>
          <a:bodyPr/>
          <a:lstStyle>
            <a:lvl1pPr>
              <a:defRPr/>
            </a:lvl1pPr>
          </a:lstStyle>
          <a:p>
            <a:pPr>
              <a:defRPr/>
            </a:pPr>
            <a:fld id="{3C8B79DE-4ACB-4714-B227-2B8A37A5A4F5}" type="datetime1">
              <a:rPr lang="fr-FR"/>
              <a:pPr>
                <a:defRPr/>
              </a:pPr>
              <a:t>17/08/2017</a:t>
            </a:fld>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fr-FR"/>
              <a:t>DSI- IITO- Multicanal Opérations Services - Présentation offre de Service Transition Management </a:t>
            </a:r>
          </a:p>
        </p:txBody>
      </p:sp>
      <p:sp>
        <p:nvSpPr>
          <p:cNvPr id="6" name="Rectangle 6"/>
          <p:cNvSpPr>
            <a:spLocks noGrp="1" noChangeArrowheads="1"/>
          </p:cNvSpPr>
          <p:nvPr>
            <p:ph type="sldNum" sz="quarter" idx="12"/>
          </p:nvPr>
        </p:nvSpPr>
        <p:spPr>
          <a:ln/>
        </p:spPr>
        <p:txBody>
          <a:bodyPr/>
          <a:lstStyle>
            <a:lvl1pPr>
              <a:defRPr/>
            </a:lvl1pPr>
          </a:lstStyle>
          <a:p>
            <a:pPr>
              <a:defRPr/>
            </a:pPr>
            <a:fld id="{016DBBB6-538A-41D0-96BA-7F11BE36757D}" type="slidenum">
              <a:rPr lang="fr-FR"/>
              <a:pPr>
                <a:defRPr/>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4"/>
          <p:cNvSpPr>
            <a:spLocks noGrp="1" noChangeArrowheads="1"/>
          </p:cNvSpPr>
          <p:nvPr>
            <p:ph type="dt" sz="half" idx="10"/>
          </p:nvPr>
        </p:nvSpPr>
        <p:spPr>
          <a:ln/>
        </p:spPr>
        <p:txBody>
          <a:bodyPr/>
          <a:lstStyle>
            <a:lvl1pPr>
              <a:defRPr/>
            </a:lvl1pPr>
          </a:lstStyle>
          <a:p>
            <a:pPr>
              <a:defRPr/>
            </a:pPr>
            <a:fld id="{C2B72E77-B614-407E-80BF-D594D5AAE4DF}" type="datetime1">
              <a:rPr lang="fr-FR"/>
              <a:pPr>
                <a:defRPr/>
              </a:pPr>
              <a:t>17/08/2017</a:t>
            </a:fld>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fr-FR"/>
              <a:t>DSI- IITO- Multicanal Opérations Services - Présentation offre de Service Transition Management </a:t>
            </a:r>
          </a:p>
        </p:txBody>
      </p:sp>
      <p:sp>
        <p:nvSpPr>
          <p:cNvPr id="6" name="Rectangle 6"/>
          <p:cNvSpPr>
            <a:spLocks noGrp="1" noChangeArrowheads="1"/>
          </p:cNvSpPr>
          <p:nvPr>
            <p:ph type="sldNum" sz="quarter" idx="12"/>
          </p:nvPr>
        </p:nvSpPr>
        <p:spPr>
          <a:ln/>
        </p:spPr>
        <p:txBody>
          <a:bodyPr/>
          <a:lstStyle>
            <a:lvl1pPr>
              <a:defRPr/>
            </a:lvl1pPr>
          </a:lstStyle>
          <a:p>
            <a:pPr>
              <a:defRPr/>
            </a:pPr>
            <a:fld id="{A477D611-C0AD-494B-800F-2422209F4E96}" type="slidenum">
              <a:rPr lang="fr-FR"/>
              <a:pPr>
                <a:defRPr/>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fld id="{389A26DF-A97A-45B3-B292-6ECE473A52BB}" type="datetime1">
              <a:rPr lang="fr-FR"/>
              <a:pPr>
                <a:defRPr/>
              </a:pPr>
              <a:t>17/08/2017</a:t>
            </a:fld>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fr-FR"/>
              <a:t>DSI- IITO- Multicanal Opérations Services - Présentation offre de Service Transition Management </a:t>
            </a:r>
          </a:p>
        </p:txBody>
      </p:sp>
      <p:sp>
        <p:nvSpPr>
          <p:cNvPr id="6" name="Rectangle 6"/>
          <p:cNvSpPr>
            <a:spLocks noGrp="1" noChangeArrowheads="1"/>
          </p:cNvSpPr>
          <p:nvPr>
            <p:ph type="sldNum" sz="quarter" idx="12"/>
          </p:nvPr>
        </p:nvSpPr>
        <p:spPr>
          <a:ln/>
        </p:spPr>
        <p:txBody>
          <a:bodyPr/>
          <a:lstStyle>
            <a:lvl1pPr>
              <a:defRPr/>
            </a:lvl1pPr>
          </a:lstStyle>
          <a:p>
            <a:pPr>
              <a:defRPr/>
            </a:pPr>
            <a:fld id="{91EC1658-4695-46BE-9CF8-03D6621090D6}" type="slidenum">
              <a:rPr lang="fr-FR"/>
              <a:pPr>
                <a:defRPr/>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4"/>
          <p:cNvSpPr>
            <a:spLocks noGrp="1" noChangeArrowheads="1"/>
          </p:cNvSpPr>
          <p:nvPr>
            <p:ph type="dt" sz="half" idx="10"/>
          </p:nvPr>
        </p:nvSpPr>
        <p:spPr>
          <a:ln/>
        </p:spPr>
        <p:txBody>
          <a:bodyPr/>
          <a:lstStyle>
            <a:lvl1pPr>
              <a:defRPr/>
            </a:lvl1pPr>
          </a:lstStyle>
          <a:p>
            <a:pPr>
              <a:defRPr/>
            </a:pPr>
            <a:fld id="{CA2CE45E-F8BC-45F2-8881-D4CE270D1342}" type="datetime1">
              <a:rPr lang="fr-FR"/>
              <a:pPr>
                <a:defRPr/>
              </a:pPr>
              <a:t>17/08/2017</a:t>
            </a:fld>
            <a:endParaRPr lang="fr-FR"/>
          </a:p>
        </p:txBody>
      </p:sp>
      <p:sp>
        <p:nvSpPr>
          <p:cNvPr id="6" name="Rectangle 5"/>
          <p:cNvSpPr>
            <a:spLocks noGrp="1" noChangeArrowheads="1"/>
          </p:cNvSpPr>
          <p:nvPr>
            <p:ph type="ftr" sz="quarter" idx="11"/>
          </p:nvPr>
        </p:nvSpPr>
        <p:spPr>
          <a:ln/>
        </p:spPr>
        <p:txBody>
          <a:bodyPr/>
          <a:lstStyle>
            <a:lvl1pPr>
              <a:defRPr/>
            </a:lvl1pPr>
          </a:lstStyle>
          <a:p>
            <a:pPr>
              <a:defRPr/>
            </a:pPr>
            <a:r>
              <a:rPr lang="fr-FR"/>
              <a:t>DSI- IITO- Multicanal Opérations Services - Présentation offre de Service Transition Management </a:t>
            </a:r>
          </a:p>
        </p:txBody>
      </p:sp>
      <p:sp>
        <p:nvSpPr>
          <p:cNvPr id="7" name="Rectangle 6"/>
          <p:cNvSpPr>
            <a:spLocks noGrp="1" noChangeArrowheads="1"/>
          </p:cNvSpPr>
          <p:nvPr>
            <p:ph type="sldNum" sz="quarter" idx="12"/>
          </p:nvPr>
        </p:nvSpPr>
        <p:spPr>
          <a:ln/>
        </p:spPr>
        <p:txBody>
          <a:bodyPr/>
          <a:lstStyle>
            <a:lvl1pPr>
              <a:defRPr/>
            </a:lvl1pPr>
          </a:lstStyle>
          <a:p>
            <a:pPr>
              <a:defRPr/>
            </a:pPr>
            <a:fld id="{69FBAB83-59B3-41FB-A11A-264D20706474}" type="slidenum">
              <a:rPr lang="fr-FR"/>
              <a:pPr>
                <a:defRPr/>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4"/>
          <p:cNvSpPr>
            <a:spLocks noGrp="1" noChangeArrowheads="1"/>
          </p:cNvSpPr>
          <p:nvPr>
            <p:ph type="dt" sz="half" idx="10"/>
          </p:nvPr>
        </p:nvSpPr>
        <p:spPr>
          <a:ln/>
        </p:spPr>
        <p:txBody>
          <a:bodyPr/>
          <a:lstStyle>
            <a:lvl1pPr>
              <a:defRPr/>
            </a:lvl1pPr>
          </a:lstStyle>
          <a:p>
            <a:pPr>
              <a:defRPr/>
            </a:pPr>
            <a:fld id="{097EDC80-D51D-41BE-87C2-457873C6FB9C}" type="datetime1">
              <a:rPr lang="fr-FR"/>
              <a:pPr>
                <a:defRPr/>
              </a:pPr>
              <a:t>17/08/2017</a:t>
            </a:fld>
            <a:endParaRPr lang="fr-FR"/>
          </a:p>
        </p:txBody>
      </p:sp>
      <p:sp>
        <p:nvSpPr>
          <p:cNvPr id="8" name="Rectangle 5"/>
          <p:cNvSpPr>
            <a:spLocks noGrp="1" noChangeArrowheads="1"/>
          </p:cNvSpPr>
          <p:nvPr>
            <p:ph type="ftr" sz="quarter" idx="11"/>
          </p:nvPr>
        </p:nvSpPr>
        <p:spPr>
          <a:ln/>
        </p:spPr>
        <p:txBody>
          <a:bodyPr/>
          <a:lstStyle>
            <a:lvl1pPr>
              <a:defRPr/>
            </a:lvl1pPr>
          </a:lstStyle>
          <a:p>
            <a:pPr>
              <a:defRPr/>
            </a:pPr>
            <a:r>
              <a:rPr lang="fr-FR"/>
              <a:t>DSI- IITO- Multicanal Opérations Services - Présentation offre de Service Transition Management </a:t>
            </a:r>
          </a:p>
        </p:txBody>
      </p:sp>
      <p:sp>
        <p:nvSpPr>
          <p:cNvPr id="9" name="Rectangle 6"/>
          <p:cNvSpPr>
            <a:spLocks noGrp="1" noChangeArrowheads="1"/>
          </p:cNvSpPr>
          <p:nvPr>
            <p:ph type="sldNum" sz="quarter" idx="12"/>
          </p:nvPr>
        </p:nvSpPr>
        <p:spPr>
          <a:ln/>
        </p:spPr>
        <p:txBody>
          <a:bodyPr/>
          <a:lstStyle>
            <a:lvl1pPr>
              <a:defRPr/>
            </a:lvl1pPr>
          </a:lstStyle>
          <a:p>
            <a:pPr>
              <a:defRPr/>
            </a:pPr>
            <a:fld id="{3DB29828-EAF1-4CDD-9193-191F07746265}" type="slidenum">
              <a:rPr lang="fr-FR"/>
              <a:pPr>
                <a:defRPr/>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fld id="{412F4554-1F27-41AA-8DA6-78CF5A373587}" type="datetime1">
              <a:rPr lang="fr-FR"/>
              <a:pPr>
                <a:defRPr/>
              </a:pPr>
              <a:t>17/08/2017</a:t>
            </a:fld>
            <a:endParaRPr lang="fr-FR"/>
          </a:p>
        </p:txBody>
      </p:sp>
      <p:sp>
        <p:nvSpPr>
          <p:cNvPr id="4" name="Rectangle 5"/>
          <p:cNvSpPr>
            <a:spLocks noGrp="1" noChangeArrowheads="1"/>
          </p:cNvSpPr>
          <p:nvPr>
            <p:ph type="ftr" sz="quarter" idx="11"/>
          </p:nvPr>
        </p:nvSpPr>
        <p:spPr>
          <a:ln/>
        </p:spPr>
        <p:txBody>
          <a:bodyPr/>
          <a:lstStyle>
            <a:lvl1pPr>
              <a:defRPr/>
            </a:lvl1pPr>
          </a:lstStyle>
          <a:p>
            <a:pPr>
              <a:defRPr/>
            </a:pPr>
            <a:r>
              <a:rPr lang="fr-FR"/>
              <a:t>DSI- IITO- Multicanal Opérations Services - Présentation offre de Service Transition Management </a:t>
            </a:r>
          </a:p>
        </p:txBody>
      </p:sp>
      <p:sp>
        <p:nvSpPr>
          <p:cNvPr id="5" name="Rectangle 6"/>
          <p:cNvSpPr>
            <a:spLocks noGrp="1" noChangeArrowheads="1"/>
          </p:cNvSpPr>
          <p:nvPr>
            <p:ph type="sldNum" sz="quarter" idx="12"/>
          </p:nvPr>
        </p:nvSpPr>
        <p:spPr>
          <a:ln/>
        </p:spPr>
        <p:txBody>
          <a:bodyPr/>
          <a:lstStyle>
            <a:lvl1pPr>
              <a:defRPr/>
            </a:lvl1pPr>
          </a:lstStyle>
          <a:p>
            <a:pPr>
              <a:defRPr/>
            </a:pPr>
            <a:fld id="{B2C2B6C8-D0B6-43EF-BA99-DBC9674B47CC}" type="slidenum">
              <a:rPr lang="fr-FR"/>
              <a:pPr>
                <a:defRPr/>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7752A672-5ADC-4412-B390-EAFD36FA3381}" type="datetime1">
              <a:rPr lang="fr-FR"/>
              <a:pPr>
                <a:defRPr/>
              </a:pPr>
              <a:t>17/08/2017</a:t>
            </a:fld>
            <a:endParaRPr lang="fr-FR"/>
          </a:p>
        </p:txBody>
      </p:sp>
      <p:sp>
        <p:nvSpPr>
          <p:cNvPr id="3" name="Rectangle 5"/>
          <p:cNvSpPr>
            <a:spLocks noGrp="1" noChangeArrowheads="1"/>
          </p:cNvSpPr>
          <p:nvPr>
            <p:ph type="ftr" sz="quarter" idx="11"/>
          </p:nvPr>
        </p:nvSpPr>
        <p:spPr>
          <a:ln/>
        </p:spPr>
        <p:txBody>
          <a:bodyPr/>
          <a:lstStyle>
            <a:lvl1pPr>
              <a:defRPr/>
            </a:lvl1pPr>
          </a:lstStyle>
          <a:p>
            <a:pPr>
              <a:defRPr/>
            </a:pPr>
            <a:r>
              <a:rPr lang="fr-FR"/>
              <a:t>DSI- IITO- Multicanal Opérations Services - Présentation offre de Service Transition Management </a:t>
            </a:r>
          </a:p>
        </p:txBody>
      </p:sp>
      <p:sp>
        <p:nvSpPr>
          <p:cNvPr id="4" name="Rectangle 6"/>
          <p:cNvSpPr>
            <a:spLocks noGrp="1" noChangeArrowheads="1"/>
          </p:cNvSpPr>
          <p:nvPr>
            <p:ph type="sldNum" sz="quarter" idx="12"/>
          </p:nvPr>
        </p:nvSpPr>
        <p:spPr>
          <a:ln/>
        </p:spPr>
        <p:txBody>
          <a:bodyPr/>
          <a:lstStyle>
            <a:lvl1pPr>
              <a:defRPr/>
            </a:lvl1pPr>
          </a:lstStyle>
          <a:p>
            <a:pPr>
              <a:defRPr/>
            </a:pPr>
            <a:fld id="{B465C3D7-9F49-4A98-A5A9-A4AF64CFF4A7}" type="slidenum">
              <a:rPr lang="fr-FR"/>
              <a:pPr>
                <a:defRPr/>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fld id="{11E21771-3041-4103-87C6-5E209BA0165A}" type="datetime1">
              <a:rPr lang="fr-FR"/>
              <a:pPr>
                <a:defRPr/>
              </a:pPr>
              <a:t>17/08/2017</a:t>
            </a:fld>
            <a:endParaRPr lang="fr-FR"/>
          </a:p>
        </p:txBody>
      </p:sp>
      <p:sp>
        <p:nvSpPr>
          <p:cNvPr id="6" name="Rectangle 5"/>
          <p:cNvSpPr>
            <a:spLocks noGrp="1" noChangeArrowheads="1"/>
          </p:cNvSpPr>
          <p:nvPr>
            <p:ph type="ftr" sz="quarter" idx="11"/>
          </p:nvPr>
        </p:nvSpPr>
        <p:spPr>
          <a:ln/>
        </p:spPr>
        <p:txBody>
          <a:bodyPr/>
          <a:lstStyle>
            <a:lvl1pPr>
              <a:defRPr/>
            </a:lvl1pPr>
          </a:lstStyle>
          <a:p>
            <a:pPr>
              <a:defRPr/>
            </a:pPr>
            <a:r>
              <a:rPr lang="fr-FR"/>
              <a:t>DSI- IITO- Multicanal Opérations Services - Présentation offre de Service Transition Management </a:t>
            </a:r>
          </a:p>
        </p:txBody>
      </p:sp>
      <p:sp>
        <p:nvSpPr>
          <p:cNvPr id="7" name="Rectangle 6"/>
          <p:cNvSpPr>
            <a:spLocks noGrp="1" noChangeArrowheads="1"/>
          </p:cNvSpPr>
          <p:nvPr>
            <p:ph type="sldNum" sz="quarter" idx="12"/>
          </p:nvPr>
        </p:nvSpPr>
        <p:spPr>
          <a:ln/>
        </p:spPr>
        <p:txBody>
          <a:bodyPr/>
          <a:lstStyle>
            <a:lvl1pPr>
              <a:defRPr/>
            </a:lvl1pPr>
          </a:lstStyle>
          <a:p>
            <a:pPr>
              <a:defRPr/>
            </a:pPr>
            <a:fld id="{63290AF4-FD9E-445D-970F-0C8BAB5C7A68}" type="slidenum">
              <a:rPr lang="fr-FR"/>
              <a:pPr>
                <a:defRPr/>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fld id="{725DDD35-B838-4922-9071-F5EBCAFBC4AA}" type="datetime1">
              <a:rPr lang="fr-FR"/>
              <a:pPr>
                <a:defRPr/>
              </a:pPr>
              <a:t>17/08/2017</a:t>
            </a:fld>
            <a:endParaRPr lang="fr-FR"/>
          </a:p>
        </p:txBody>
      </p:sp>
      <p:sp>
        <p:nvSpPr>
          <p:cNvPr id="6" name="Rectangle 5"/>
          <p:cNvSpPr>
            <a:spLocks noGrp="1" noChangeArrowheads="1"/>
          </p:cNvSpPr>
          <p:nvPr>
            <p:ph type="ftr" sz="quarter" idx="11"/>
          </p:nvPr>
        </p:nvSpPr>
        <p:spPr>
          <a:ln/>
        </p:spPr>
        <p:txBody>
          <a:bodyPr/>
          <a:lstStyle>
            <a:lvl1pPr>
              <a:defRPr/>
            </a:lvl1pPr>
          </a:lstStyle>
          <a:p>
            <a:pPr>
              <a:defRPr/>
            </a:pPr>
            <a:r>
              <a:rPr lang="fr-FR"/>
              <a:t>DSI- IITO- Multicanal Opérations Services - Présentation offre de Service Transition Management </a:t>
            </a:r>
          </a:p>
        </p:txBody>
      </p:sp>
      <p:sp>
        <p:nvSpPr>
          <p:cNvPr id="7" name="Rectangle 6"/>
          <p:cNvSpPr>
            <a:spLocks noGrp="1" noChangeArrowheads="1"/>
          </p:cNvSpPr>
          <p:nvPr>
            <p:ph type="sldNum" sz="quarter" idx="12"/>
          </p:nvPr>
        </p:nvSpPr>
        <p:spPr>
          <a:ln/>
        </p:spPr>
        <p:txBody>
          <a:bodyPr/>
          <a:lstStyle>
            <a:lvl1pPr>
              <a:defRPr/>
            </a:lvl1pPr>
          </a:lstStyle>
          <a:p>
            <a:pPr>
              <a:defRPr/>
            </a:pPr>
            <a:fld id="{7BD526EF-C9F2-40CC-8939-ABB890AFBB55}" type="slidenum">
              <a:rPr lang="fr-FR"/>
              <a:pPr>
                <a:defRPr/>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pour modifier le style du titre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a:defRPr/>
            </a:pPr>
            <a:fld id="{22659DCD-F925-4942-8559-2384F50EBA8E}" type="datetime1">
              <a:rPr lang="fr-FR"/>
              <a:pPr>
                <a:defRPr/>
              </a:pPr>
              <a:t>17/08/2017</a:t>
            </a:fld>
            <a:endParaRPr lang="fr-F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a:defRPr/>
            </a:pPr>
            <a:r>
              <a:rPr lang="fr-FR"/>
              <a:t>DSI- IITO- Multicanal Opérations Services - Présentation offre de Service Transition Management </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04605D42-24DE-4E98-873B-346F05E14E18}" type="slidenum">
              <a:rPr lang="fr-FR"/>
              <a:pPr>
                <a:defRPr/>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martinfowler.com/bliki/FeatureToggle.html"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78.xml.rels><?xml version="1.0" encoding="UTF-8" standalone="yes"?>
<Relationships xmlns="http://schemas.openxmlformats.org/package/2006/relationships"><Relationship Id="rId8" Type="http://schemas.openxmlformats.org/officeDocument/2006/relationships/hyperlink" Target="http://www.arrkgroup.com/thought-leadership/what-is-devops/" TargetMode="External"/><Relationship Id="rId13" Type="http://schemas.openxmlformats.org/officeDocument/2006/relationships/hyperlink" Target="http://fr.slideshare.net/mostefaiamine/cours-gnie-logiciel-cours-2-cycles-de-vie?next_slideshow=3" TargetMode="External"/><Relationship Id="rId18" Type="http://schemas.openxmlformats.org/officeDocument/2006/relationships/hyperlink" Target="http://product.hubspot.com/blog/how-we-deploy-300-times-a-day" TargetMode="External"/><Relationship Id="rId3" Type="http://schemas.openxmlformats.org/officeDocument/2006/relationships/hyperlink" Target="http://www.it-expertise.com/devops-le-changement-necessaire-pour-les-applications-dentreprise/" TargetMode="External"/><Relationship Id="rId21" Type="http://schemas.openxmlformats.org/officeDocument/2006/relationships/hyperlink" Target="http://fr.slideshare.net/rfelden/devops-mission-impossible?qid=31fb86ab-662b-4ffc-a90b-5b52c494645a&amp;v=&amp;b=&amp;from_search=3" TargetMode="External"/><Relationship Id="rId7" Type="http://schemas.openxmlformats.org/officeDocument/2006/relationships/hyperlink" Target="http://culturedevops.com/" TargetMode="External"/><Relationship Id="rId12" Type="http://schemas.openxmlformats.org/officeDocument/2006/relationships/hyperlink" Target="http://fr.slideshare.net/SonatypeCorp/devops-and-continuous-delivery-reference-architectures?qid=ec0f170d-e982-433c-b40d-5e94343db650&amp;v=default&amp;b=&amp;from_search=2" TargetMode="External"/><Relationship Id="rId17" Type="http://schemas.openxmlformats.org/officeDocument/2006/relationships/hyperlink" Target="http://www.lukew.com/ff/entry.asp?1460" TargetMode="External"/><Relationship Id="rId2" Type="http://schemas.openxmlformats.org/officeDocument/2006/relationships/notesSlide" Target="../notesSlides/notesSlide77.xml"/><Relationship Id="rId16" Type="http://schemas.openxmlformats.org/officeDocument/2006/relationships/hyperlink" Target="https://www.ssw.com.au/ssw/Consulting/DevOps.aspx" TargetMode="External"/><Relationship Id="rId20" Type="http://schemas.openxmlformats.org/officeDocument/2006/relationships/hyperlink" Target="http://fr.slideshare.net/ufried/patterns-of-resilience" TargetMode="External"/><Relationship Id="rId1" Type="http://schemas.openxmlformats.org/officeDocument/2006/relationships/slideLayout" Target="../slideLayouts/slideLayout2.xml"/><Relationship Id="rId6" Type="http://schemas.openxmlformats.org/officeDocument/2006/relationships/hyperlink" Target="http://www.marte.fr/livres-blancs/la-revolution-devops/" TargetMode="External"/><Relationship Id="rId11" Type="http://schemas.openxmlformats.org/officeDocument/2006/relationships/hyperlink" Target="http://blog.xebia.fr/wp-content/uploads/2010/12/Livre-blanc-qualit%C3%A9-logicielle.pdf" TargetMode="External"/><Relationship Id="rId5" Type="http://schemas.openxmlformats.org/officeDocument/2006/relationships/hyperlink" Target="http://niek.bartholomeus.be/2013/01/28/introducing-a-devops-culture-in-a-traditional-enterprise/" TargetMode="External"/><Relationship Id="rId15" Type="http://schemas.openxmlformats.org/officeDocument/2006/relationships/hyperlink" Target="http://fr.slideshare.net/CdrickLunven/introduction-to-feature-toggle-and-ff4?qid=69e7b650-9406-4687-872d-d2782acd2d79&amp;v=default&amp;b=&amp;from_search=1" TargetMode="External"/><Relationship Id="rId10" Type="http://schemas.openxmlformats.org/officeDocument/2006/relationships/hyperlink" Target="http://fr.slideshare.net/mostefaiamine/gnie-logiciel-les-tests?next_slideshow=2" TargetMode="External"/><Relationship Id="rId19" Type="http://schemas.openxmlformats.org/officeDocument/2006/relationships/hyperlink" Target="http://fr.slideshare.net/ufried/devops-for-developers-28043923?related=1" TargetMode="External"/><Relationship Id="rId4" Type="http://schemas.openxmlformats.org/officeDocument/2006/relationships/hyperlink" Target="http://poesi.fr/wp-content/uploads/2013/09/Les-10-pratiques-pour-une-d%C3%A9marche-DevOps-efficace.pdf" TargetMode="External"/><Relationship Id="rId9" Type="http://schemas.openxmlformats.org/officeDocument/2006/relationships/hyperlink" Target="http://107.23.68.153/2013/09/12/survey-devops-an-overnight-success-because-it-works/" TargetMode="External"/><Relationship Id="rId14" Type="http://schemas.openxmlformats.org/officeDocument/2006/relationships/hyperlink" Target="http://blog.octo.com/devop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7"/>
          <p:cNvPicPr>
            <a:picLocks noGrp="1" noChangeAspect="1" noChangeArrowheads="1"/>
          </p:cNvPicPr>
          <p:nvPr>
            <p:ph idx="1"/>
          </p:nvPr>
        </p:nvPicPr>
        <p:blipFill>
          <a:blip r:embed="rId3" cstate="print"/>
          <a:srcRect/>
          <a:stretch>
            <a:fillRect/>
          </a:stretch>
        </p:blipFill>
        <p:spPr>
          <a:xfrm>
            <a:off x="0" y="2059016"/>
            <a:ext cx="9144000" cy="2451100"/>
          </a:xfrm>
          <a:noFill/>
        </p:spPr>
      </p:pic>
      <p:sp>
        <p:nvSpPr>
          <p:cNvPr id="4101" name="ZoneTexte 8"/>
          <p:cNvSpPr txBox="1">
            <a:spLocks noChangeArrowheads="1"/>
          </p:cNvSpPr>
          <p:nvPr/>
        </p:nvSpPr>
        <p:spPr bwMode="auto">
          <a:xfrm>
            <a:off x="179512" y="2078336"/>
            <a:ext cx="6120680" cy="1384995"/>
          </a:xfrm>
          <a:prstGeom prst="rect">
            <a:avLst/>
          </a:prstGeom>
          <a:noFill/>
          <a:ln w="9525">
            <a:noFill/>
            <a:miter lim="800000"/>
            <a:headEnd/>
            <a:tailEnd/>
          </a:ln>
        </p:spPr>
        <p:txBody>
          <a:bodyPr wrap="square">
            <a:spAutoFit/>
          </a:bodyPr>
          <a:lstStyle/>
          <a:p>
            <a:r>
              <a:rPr lang="fr-FR" sz="2800" dirty="0" smtClean="0">
                <a:solidFill>
                  <a:schemeClr val="bg1"/>
                </a:solidFill>
                <a:latin typeface="Calibri" pitchFamily="34" charset="0"/>
              </a:rPr>
              <a:t>Introduction </a:t>
            </a:r>
          </a:p>
          <a:p>
            <a:r>
              <a:rPr lang="fr-FR" sz="2800" dirty="0" smtClean="0">
                <a:solidFill>
                  <a:schemeClr val="bg1"/>
                </a:solidFill>
                <a:latin typeface="Calibri" pitchFamily="34" charset="0"/>
              </a:rPr>
              <a:t>Philosophie et Culture de la démarche </a:t>
            </a:r>
            <a:r>
              <a:rPr lang="fr-FR" sz="2800" dirty="0" smtClean="0">
                <a:solidFill>
                  <a:srgbClr val="FFC000"/>
                </a:solidFill>
                <a:latin typeface="Calibri" pitchFamily="34" charset="0"/>
              </a:rPr>
              <a:t>DEVOPS</a:t>
            </a:r>
            <a:endParaRPr lang="fr-FR" sz="2800" dirty="0">
              <a:solidFill>
                <a:srgbClr val="FFC000"/>
              </a:solidFill>
              <a:latin typeface="Calibri" pitchFamily="34" charset="0"/>
            </a:endParaRPr>
          </a:p>
        </p:txBody>
      </p:sp>
      <p:sp>
        <p:nvSpPr>
          <p:cNvPr id="9" name="Titre 11"/>
          <p:cNvSpPr>
            <a:spLocks noGrp="1"/>
          </p:cNvSpPr>
          <p:nvPr>
            <p:ph type="title"/>
          </p:nvPr>
        </p:nvSpPr>
        <p:spPr>
          <a:xfrm>
            <a:off x="3039492" y="3933056"/>
            <a:ext cx="3065016" cy="435324"/>
          </a:xfrm>
        </p:spPr>
        <p:txBody>
          <a:bodyPr/>
          <a:lstStyle/>
          <a:p>
            <a:pPr algn="l"/>
            <a:r>
              <a:rPr lang="fr-FR" sz="2400" dirty="0" smtClean="0">
                <a:solidFill>
                  <a:schemeClr val="bg1"/>
                </a:solidFill>
                <a:latin typeface="Calibri" pitchFamily="34" charset="0"/>
              </a:rPr>
              <a:t>Application </a:t>
            </a:r>
            <a:r>
              <a:rPr lang="fr-FR" sz="2400" dirty="0" smtClean="0">
                <a:solidFill>
                  <a:srgbClr val="E29C23"/>
                </a:solidFill>
                <a:latin typeface="Calibri" pitchFamily="34" charset="0"/>
              </a:rPr>
              <a:t>DIGITALES </a:t>
            </a:r>
            <a:endParaRPr lang="fr-FR" sz="2800" b="1" dirty="0" smtClean="0">
              <a:solidFill>
                <a:srgbClr val="E29C23"/>
              </a:solidFill>
              <a:latin typeface="Calibri" pitchFamily="34" charset="0"/>
            </a:endParaRPr>
          </a:p>
        </p:txBody>
      </p:sp>
    </p:spTree>
    <p:extLst>
      <p:ext uri="{BB962C8B-B14F-4D97-AF65-F5344CB8AC3E}">
        <p14:creationId xmlns:p14="http://schemas.microsoft.com/office/powerpoint/2010/main" val="356298222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withEffect">
                                  <p:stCondLst>
                                    <p:cond delay="0"/>
                                  </p:stCondLst>
                                  <p:iterate type="lt">
                                    <p:tmAbs val="25"/>
                                  </p:iterate>
                                  <p:childTnLst>
                                    <p:set>
                                      <p:cBhvr override="childStyle">
                                        <p:cTn id="6" dur="indefinite"/>
                                        <p:tgtEl>
                                          <p:spTgt spid="4101">
                                            <p:txEl>
                                              <p:pRg st="1" end="1"/>
                                            </p:txEl>
                                          </p:spTgt>
                                        </p:tgtEl>
                                        <p:attrNameLst>
                                          <p:attrName>style.fontWeight</p:attrName>
                                        </p:attrNameLst>
                                      </p:cBhvr>
                                      <p:to>
                                        <p:strVal val="bold"/>
                                      </p:to>
                                    </p:set>
                                  </p:childTnLst>
                                </p:cTn>
                              </p:par>
                              <p:par>
                                <p:cTn id="7" presetID="15" presetClass="emph" presetSubtype="0" nodeType="withEffect">
                                  <p:stCondLst>
                                    <p:cond delay="0"/>
                                  </p:stCondLst>
                                  <p:iterate type="lt">
                                    <p:tmAbs val="25"/>
                                  </p:iterate>
                                  <p:childTnLst>
                                    <p:set>
                                      <p:cBhvr override="childStyle">
                                        <p:cTn id="8" dur="indefinite"/>
                                        <p:tgtEl>
                                          <p:spTgt spid="4101">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sp>
        <p:nvSpPr>
          <p:cNvPr id="11" name="ZoneTexte 10"/>
          <p:cNvSpPr txBox="1"/>
          <p:nvPr/>
        </p:nvSpPr>
        <p:spPr>
          <a:xfrm>
            <a:off x="0" y="850360"/>
            <a:ext cx="3275856"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Quelques Chiffres (2013!)</a:t>
            </a:r>
            <a:endParaRPr lang="fr-FR" dirty="0"/>
          </a:p>
        </p:txBody>
      </p:sp>
      <p:sp>
        <p:nvSpPr>
          <p:cNvPr id="12" name="Rectangle 11"/>
          <p:cNvSpPr/>
          <p:nvPr/>
        </p:nvSpPr>
        <p:spPr>
          <a:xfrm>
            <a:off x="-359271" y="1586504"/>
            <a:ext cx="6803479" cy="2031325"/>
          </a:xfrm>
          <a:prstGeom prst="rect">
            <a:avLst/>
          </a:prstGeom>
        </p:spPr>
        <p:txBody>
          <a:bodyPr wrap="square">
            <a:spAutoFit/>
          </a:bodyPr>
          <a:lstStyle/>
          <a:p>
            <a:r>
              <a:rPr lang="fr-FR" sz="1600" dirty="0" smtClean="0"/>
              <a:t>	</a:t>
            </a:r>
            <a:r>
              <a:rPr lang="fr-FR" dirty="0" smtClean="0">
                <a:latin typeface="Calibri" panose="020F0502020204030204" pitchFamily="34" charset="0"/>
              </a:rPr>
              <a:t>LesFurets.com	1 déploiement par jour</a:t>
            </a:r>
          </a:p>
          <a:p>
            <a:r>
              <a:rPr lang="fr-FR" dirty="0">
                <a:latin typeface="Calibri" panose="020F0502020204030204" pitchFamily="34" charset="0"/>
              </a:rPr>
              <a:t>	</a:t>
            </a:r>
            <a:r>
              <a:rPr lang="fr-FR" dirty="0" smtClean="0">
                <a:latin typeface="Calibri" panose="020F0502020204030204" pitchFamily="34" charset="0"/>
              </a:rPr>
              <a:t>Facebook 	2 </a:t>
            </a:r>
            <a:r>
              <a:rPr lang="fr-FR" dirty="0">
                <a:latin typeface="Calibri" panose="020F0502020204030204" pitchFamily="34" charset="0"/>
              </a:rPr>
              <a:t>déploiements par jour </a:t>
            </a:r>
            <a:endParaRPr lang="fr-FR" dirty="0" smtClean="0">
              <a:latin typeface="Calibri" panose="020F0502020204030204" pitchFamily="34" charset="0"/>
            </a:endParaRPr>
          </a:p>
          <a:p>
            <a:r>
              <a:rPr lang="fr-FR" dirty="0" smtClean="0">
                <a:latin typeface="Calibri" panose="020F0502020204030204" pitchFamily="34" charset="0"/>
              </a:rPr>
              <a:t>	Flickr		10 </a:t>
            </a:r>
            <a:r>
              <a:rPr lang="fr-FR" dirty="0">
                <a:latin typeface="Calibri" panose="020F0502020204030204" pitchFamily="34" charset="0"/>
              </a:rPr>
              <a:t>déploiements par jour </a:t>
            </a:r>
            <a:endParaRPr lang="fr-FR" dirty="0" smtClean="0">
              <a:latin typeface="Calibri" panose="020F0502020204030204" pitchFamily="34" charset="0"/>
            </a:endParaRPr>
          </a:p>
          <a:p>
            <a:r>
              <a:rPr lang="fr-FR" dirty="0">
                <a:latin typeface="Calibri" panose="020F0502020204030204" pitchFamily="34" charset="0"/>
              </a:rPr>
              <a:t>	</a:t>
            </a:r>
            <a:r>
              <a:rPr lang="fr-FR" dirty="0" smtClean="0">
                <a:latin typeface="Calibri" panose="020F0502020204030204" pitchFamily="34" charset="0"/>
              </a:rPr>
              <a:t>Intercom		20 déploiements par jour</a:t>
            </a:r>
          </a:p>
          <a:p>
            <a:r>
              <a:rPr lang="fr-FR" dirty="0">
                <a:latin typeface="Calibri" panose="020F0502020204030204" pitchFamily="34" charset="0"/>
              </a:rPr>
              <a:t>	</a:t>
            </a:r>
            <a:r>
              <a:rPr lang="fr-FR" dirty="0" err="1" smtClean="0">
                <a:latin typeface="Calibri" panose="020F0502020204030204" pitchFamily="34" charset="0"/>
              </a:rPr>
              <a:t>Etsy</a:t>
            </a:r>
            <a:r>
              <a:rPr lang="fr-FR" dirty="0" smtClean="0">
                <a:latin typeface="Calibri" panose="020F0502020204030204" pitchFamily="34" charset="0"/>
              </a:rPr>
              <a:t> 		50 à 60 déploiements </a:t>
            </a:r>
            <a:r>
              <a:rPr lang="fr-FR" dirty="0">
                <a:latin typeface="Calibri" panose="020F0502020204030204" pitchFamily="34" charset="0"/>
              </a:rPr>
              <a:t>par jour </a:t>
            </a:r>
            <a:endParaRPr lang="fr-FR" dirty="0" smtClean="0">
              <a:latin typeface="Calibri" panose="020F0502020204030204" pitchFamily="34" charset="0"/>
            </a:endParaRPr>
          </a:p>
          <a:p>
            <a:r>
              <a:rPr lang="fr-FR" dirty="0">
                <a:latin typeface="Calibri" panose="020F0502020204030204" pitchFamily="34" charset="0"/>
              </a:rPr>
              <a:t>	</a:t>
            </a:r>
            <a:r>
              <a:rPr lang="fr-FR" dirty="0" err="1" smtClean="0">
                <a:latin typeface="Calibri" panose="020F0502020204030204" pitchFamily="34" charset="0"/>
              </a:rPr>
              <a:t>HubSpot</a:t>
            </a:r>
            <a:r>
              <a:rPr lang="fr-FR" dirty="0" smtClean="0">
                <a:latin typeface="Calibri" panose="020F0502020204030204" pitchFamily="34" charset="0"/>
              </a:rPr>
              <a:t>		300 déploiements par jour</a:t>
            </a:r>
          </a:p>
          <a:p>
            <a:r>
              <a:rPr lang="fr-FR" dirty="0">
                <a:latin typeface="Calibri" panose="020F0502020204030204" pitchFamily="34" charset="0"/>
              </a:rPr>
              <a:t>	</a:t>
            </a:r>
            <a:r>
              <a:rPr lang="fr-FR" dirty="0" smtClean="0">
                <a:latin typeface="Calibri" panose="020F0502020204030204" pitchFamily="34" charset="0"/>
              </a:rPr>
              <a:t>Amazon		1 </a:t>
            </a:r>
            <a:r>
              <a:rPr lang="fr-FR" dirty="0">
                <a:latin typeface="Calibri" panose="020F0502020204030204" pitchFamily="34" charset="0"/>
              </a:rPr>
              <a:t>déploiement toutes les </a:t>
            </a:r>
            <a:r>
              <a:rPr lang="fr-FR" dirty="0" smtClean="0">
                <a:latin typeface="Calibri" panose="020F0502020204030204" pitchFamily="34" charset="0"/>
              </a:rPr>
              <a:t>11,6 seconde</a:t>
            </a:r>
            <a:r>
              <a:rPr lang="fr-FR" sz="1600" dirty="0" smtClean="0"/>
              <a:t>s</a:t>
            </a:r>
            <a:endParaRPr lang="fr-FR" sz="1600" i="1" dirty="0">
              <a:solidFill>
                <a:schemeClr val="bg1">
                  <a:lumMod val="65000"/>
                </a:schemeClr>
              </a:solidFill>
              <a:latin typeface="Calibri" panose="020F0502020204030204" pitchFamily="34" charset="0"/>
            </a:endParaRPr>
          </a:p>
        </p:txBody>
      </p:sp>
      <p:sp>
        <p:nvSpPr>
          <p:cNvPr id="9" name="ZoneTexte 8"/>
          <p:cNvSpPr txBox="1"/>
          <p:nvPr/>
        </p:nvSpPr>
        <p:spPr>
          <a:xfrm>
            <a:off x="1201912" y="3878176"/>
            <a:ext cx="5310721" cy="369332"/>
          </a:xfrm>
          <a:prstGeom prst="rect">
            <a:avLst/>
          </a:prstGeom>
          <a:solidFill>
            <a:srgbClr val="00B05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Non atteignable sans les processus et outils adaptés !</a:t>
            </a:r>
            <a:endParaRPr lang="fr-FR" dirty="0"/>
          </a:p>
        </p:txBody>
      </p:sp>
      <p:sp>
        <p:nvSpPr>
          <p:cNvPr id="3" name="ZoneTexte 2"/>
          <p:cNvSpPr txBox="1"/>
          <p:nvPr/>
        </p:nvSpPr>
        <p:spPr>
          <a:xfrm>
            <a:off x="809251" y="5220221"/>
            <a:ext cx="2133341" cy="523220"/>
          </a:xfrm>
          <a:prstGeom prst="rect">
            <a:avLst/>
          </a:prstGeom>
          <a:noFill/>
        </p:spPr>
        <p:txBody>
          <a:bodyPr wrap="none" rtlCol="0">
            <a:spAutoFit/>
          </a:bodyPr>
          <a:lstStyle/>
          <a:p>
            <a:r>
              <a:rPr lang="fr-FR" sz="2800" b="1" dirty="0" smtClean="0">
                <a:solidFill>
                  <a:schemeClr val="accent5">
                    <a:lumMod val="25000"/>
                  </a:schemeClr>
                </a:solidFill>
                <a:latin typeface="Calibri" panose="020F0502020204030204" pitchFamily="34" charset="0"/>
              </a:rPr>
              <a:t>.. Et vous ..  ?</a:t>
            </a:r>
            <a:endParaRPr lang="fr-FR" sz="2800" b="1" dirty="0">
              <a:solidFill>
                <a:schemeClr val="accent5">
                  <a:lumMod val="25000"/>
                </a:schemeClr>
              </a:solidFill>
              <a:latin typeface="Calibri" panose="020F0502020204030204" pitchFamily="34" charset="0"/>
            </a:endParaRPr>
          </a:p>
        </p:txBody>
      </p:sp>
      <p:sp>
        <p:nvSpPr>
          <p:cNvPr id="13" name="Rectangle 12"/>
          <p:cNvSpPr/>
          <p:nvPr/>
        </p:nvSpPr>
        <p:spPr>
          <a:xfrm>
            <a:off x="6775672" y="4506831"/>
            <a:ext cx="2102763" cy="1569660"/>
          </a:xfrm>
          <a:prstGeom prst="rect">
            <a:avLst/>
          </a:prstGeom>
          <a:solidFill>
            <a:schemeClr val="accent1">
              <a:lumMod val="50000"/>
            </a:schemeClr>
          </a:solidFill>
        </p:spPr>
        <p:txBody>
          <a:bodyPr wrap="square">
            <a:spAutoFit/>
          </a:bodyPr>
          <a:lstStyle/>
          <a:p>
            <a:pPr algn="ctr"/>
            <a:r>
              <a:rPr lang="fr-FR" sz="1600" dirty="0">
                <a:solidFill>
                  <a:schemeClr val="bg1"/>
                </a:solidFill>
              </a:rPr>
              <a:t>L</a:t>
            </a:r>
            <a:r>
              <a:rPr lang="fr-FR" sz="1600" dirty="0" smtClean="0">
                <a:solidFill>
                  <a:schemeClr val="bg1"/>
                </a:solidFill>
              </a:rPr>
              <a:t>e nombre de déploiement par jour n’est pas une fin en soi, l’objectif est de pouvoir livrer quand on veut livrer !</a:t>
            </a:r>
            <a:endParaRPr lang="fr-FR" sz="1600" i="1" dirty="0">
              <a:solidFill>
                <a:schemeClr val="bg1"/>
              </a:solidFill>
              <a:latin typeface="Calibri" panose="020F0502020204030204" pitchFamily="34" charset="0"/>
            </a:endParaRPr>
          </a:p>
        </p:txBody>
      </p:sp>
    </p:spTree>
    <p:extLst>
      <p:ext uri="{BB962C8B-B14F-4D97-AF65-F5344CB8AC3E}">
        <p14:creationId xmlns:p14="http://schemas.microsoft.com/office/powerpoint/2010/main" val="3852220230"/>
      </p:ext>
    </p:extLst>
  </p:cSld>
  <p:clrMapOvr>
    <a:masterClrMapping/>
  </p:clrMapOvr>
  <p:transition>
    <p:dissolv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2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par>
                              <p:cTn id="7" fill="hold">
                                <p:stCondLst>
                                  <p:cond delay="801"/>
                                </p:stCondLst>
                                <p:childTnLst>
                                  <p:par>
                                    <p:cTn id="8" presetID="1" presetClass="entr" presetSubtype="0" fill="hold" nodeType="afterEffect">
                                      <p:stCondLst>
                                        <p:cond delay="500"/>
                                      </p:stCondLst>
                                      <p:iterate type="wd">
                                        <p:tmAbs val="200"/>
                                      </p:iterate>
                                      <p:childTnLst>
                                        <p:set>
                                          <p:cBhvr>
                                            <p:cTn id="9" dur="1" fill="hold">
                                              <p:stCondLst>
                                                <p:cond delay="0"/>
                                              </p:stCondLst>
                                            </p:cTn>
                                            <p:tgtEl>
                                              <p:spTgt spid="12">
                                                <p:txEl>
                                                  <p:pRg st="1" end="1"/>
                                                </p:txEl>
                                              </p:spTgt>
                                            </p:tgtEl>
                                            <p:attrNameLst>
                                              <p:attrName>style.visibility</p:attrName>
                                            </p:attrNameLst>
                                          </p:cBhvr>
                                          <p:to>
                                            <p:strVal val="visible"/>
                                          </p:to>
                                        </p:set>
                                      </p:childTnLst>
                                    </p:cTn>
                                  </p:par>
                                </p:childTnLst>
                              </p:cTn>
                            </p:par>
                            <p:par>
                              <p:cTn id="10" fill="hold">
                                <p:stCondLst>
                                  <p:cond delay="2102"/>
                                </p:stCondLst>
                                <p:childTnLst>
                                  <p:par>
                                    <p:cTn id="11" presetID="1" presetClass="entr" presetSubtype="0" fill="hold" nodeType="afterEffect">
                                      <p:stCondLst>
                                        <p:cond delay="500"/>
                                      </p:stCondLst>
                                      <p:iterate type="wd">
                                        <p:tmAbs val="200"/>
                                      </p:iterate>
                                      <p:childTnLst>
                                        <p:set>
                                          <p:cBhvr>
                                            <p:cTn id="12" dur="1" fill="hold">
                                              <p:stCondLst>
                                                <p:cond delay="0"/>
                                              </p:stCondLst>
                                            </p:cTn>
                                            <p:tgtEl>
                                              <p:spTgt spid="12">
                                                <p:txEl>
                                                  <p:pRg st="2" end="2"/>
                                                </p:txEl>
                                              </p:spTgt>
                                            </p:tgtEl>
                                            <p:attrNameLst>
                                              <p:attrName>style.visibility</p:attrName>
                                            </p:attrNameLst>
                                          </p:cBhvr>
                                          <p:to>
                                            <p:strVal val="visible"/>
                                          </p:to>
                                        </p:set>
                                      </p:childTnLst>
                                    </p:cTn>
                                  </p:par>
                                </p:childTnLst>
                              </p:cTn>
                            </p:par>
                            <p:par>
                              <p:cTn id="13" fill="hold">
                                <p:stCondLst>
                                  <p:cond delay="3403"/>
                                </p:stCondLst>
                                <p:childTnLst>
                                  <p:par>
                                    <p:cTn id="14" presetID="1" presetClass="entr" presetSubtype="0" fill="hold" nodeType="afterEffect">
                                      <p:stCondLst>
                                        <p:cond delay="500"/>
                                      </p:stCondLst>
                                      <p:iterate type="wd">
                                        <p:tmAbs val="200"/>
                                      </p:iterate>
                                      <p:childTnLst>
                                        <p:set>
                                          <p:cBhvr>
                                            <p:cTn id="15" dur="1" fill="hold">
                                              <p:stCondLst>
                                                <p:cond delay="0"/>
                                              </p:stCondLst>
                                            </p:cTn>
                                            <p:tgtEl>
                                              <p:spTgt spid="12">
                                                <p:txEl>
                                                  <p:pRg st="3" end="3"/>
                                                </p:txEl>
                                              </p:spTgt>
                                            </p:tgtEl>
                                            <p:attrNameLst>
                                              <p:attrName>style.visibility</p:attrName>
                                            </p:attrNameLst>
                                          </p:cBhvr>
                                          <p:to>
                                            <p:strVal val="visible"/>
                                          </p:to>
                                        </p:set>
                                      </p:childTnLst>
                                    </p:cTn>
                                  </p:par>
                                </p:childTnLst>
                              </p:cTn>
                            </p:par>
                            <p:par>
                              <p:cTn id="16" fill="hold">
                                <p:stCondLst>
                                  <p:cond delay="4704"/>
                                </p:stCondLst>
                                <p:childTnLst>
                                  <p:par>
                                    <p:cTn id="17" presetID="1" presetClass="entr" presetSubtype="0" fill="hold" nodeType="afterEffect">
                                      <p:stCondLst>
                                        <p:cond delay="500"/>
                                      </p:stCondLst>
                                      <p:iterate type="wd">
                                        <p:tmAbs val="200"/>
                                      </p:iterate>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par>
                              <p:cTn id="19" fill="hold">
                                <p:stCondLst>
                                  <p:cond delay="6405"/>
                                </p:stCondLst>
                                <p:childTnLst>
                                  <p:par>
                                    <p:cTn id="20" presetID="1" presetClass="entr" presetSubtype="0" fill="hold" nodeType="afterEffect">
                                      <p:stCondLst>
                                        <p:cond delay="500"/>
                                      </p:stCondLst>
                                      <p:iterate type="wd">
                                        <p:tmAbs val="200"/>
                                      </p:iterate>
                                      <p:childTnLst>
                                        <p:set>
                                          <p:cBhvr>
                                            <p:cTn id="21" dur="1" fill="hold">
                                              <p:stCondLst>
                                                <p:cond delay="0"/>
                                              </p:stCondLst>
                                            </p:cTn>
                                            <p:tgtEl>
                                              <p:spTgt spid="12">
                                                <p:txEl>
                                                  <p:pRg st="5" end="5"/>
                                                </p:txEl>
                                              </p:spTgt>
                                            </p:tgtEl>
                                            <p:attrNameLst>
                                              <p:attrName>style.visibility</p:attrName>
                                            </p:attrNameLst>
                                          </p:cBhvr>
                                          <p:to>
                                            <p:strVal val="visible"/>
                                          </p:to>
                                        </p:set>
                                      </p:childTnLst>
                                    </p:cTn>
                                  </p:par>
                                </p:childTnLst>
                              </p:cTn>
                            </p:par>
                            <p:par>
                              <p:cTn id="22" fill="hold">
                                <p:stCondLst>
                                  <p:cond delay="7706"/>
                                </p:stCondLst>
                                <p:childTnLst>
                                  <p:par>
                                    <p:cTn id="23" presetID="1" presetClass="entr" presetSubtype="0" fill="hold" nodeType="afterEffect">
                                      <p:stCondLst>
                                        <p:cond delay="500"/>
                                      </p:stCondLst>
                                      <p:iterate type="wd">
                                        <p:tmAbs val="200"/>
                                      </p:iterate>
                                      <p:childTnLst>
                                        <p:set>
                                          <p:cBhvr>
                                            <p:cTn id="24" dur="1" fill="hold">
                                              <p:stCondLst>
                                                <p:cond delay="0"/>
                                              </p:stCondLst>
                                            </p:cTn>
                                            <p:tgtEl>
                                              <p:spTgt spid="12">
                                                <p:txEl>
                                                  <p:pRg st="6" end="6"/>
                                                </p:txEl>
                                              </p:spTgt>
                                            </p:tgtEl>
                                            <p:attrNameLst>
                                              <p:attrName>style.visibility</p:attrName>
                                            </p:attrNameLst>
                                          </p:cBhvr>
                                          <p:to>
                                            <p:strVal val="visible"/>
                                          </p:to>
                                        </p:set>
                                      </p:childTnLst>
                                    </p:cTn>
                                  </p:par>
                                </p:childTnLst>
                              </p:cTn>
                            </p:par>
                            <p:par>
                              <p:cTn id="25" fill="hold">
                                <p:stCondLst>
                                  <p:cond delay="9407"/>
                                </p:stCondLst>
                                <p:childTnLst>
                                  <p:par>
                                    <p:cTn id="26" presetID="22" presetClass="entr" presetSubtype="4" fill="hold" grpId="0" nodeType="afterEffect">
                                      <p:stCondLst>
                                        <p:cond delay="100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14:presetBounceEnd="100000">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14:bounceEnd="100000">
                                          <p:cBhvr additive="base">
                                            <p:cTn id="33" dur="500" fill="hold"/>
                                            <p:tgtEl>
                                              <p:spTgt spid="3"/>
                                            </p:tgtEl>
                                            <p:attrNameLst>
                                              <p:attrName>ppt_x</p:attrName>
                                            </p:attrNameLst>
                                          </p:cBhvr>
                                          <p:tavLst>
                                            <p:tav tm="0">
                                              <p:val>
                                                <p:strVal val="0-#ppt_w/2"/>
                                              </p:val>
                                            </p:tav>
                                            <p:tav tm="100000">
                                              <p:val>
                                                <p:strVal val="#ppt_x"/>
                                              </p:val>
                                            </p:tav>
                                          </p:tavLst>
                                        </p:anim>
                                        <p:anim calcmode="lin" valueType="num" p14:bounceEnd="100000">
                                          <p:cBhvr additive="base">
                                            <p:cTn id="34" dur="500" fill="hold"/>
                                            <p:tgtEl>
                                              <p:spTgt spid="3"/>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3" presetClass="entr" presetSubtype="10" fill="hold" grpId="0" nodeType="afterEffect">
                                      <p:stCondLst>
                                        <p:cond delay="1000"/>
                                      </p:stCondLst>
                                      <p:childTnLst>
                                        <p:set>
                                          <p:cBhvr>
                                            <p:cTn id="37" dur="1" fill="hold">
                                              <p:stCondLst>
                                                <p:cond delay="0"/>
                                              </p:stCondLst>
                                            </p:cTn>
                                            <p:tgtEl>
                                              <p:spTgt spid="13"/>
                                            </p:tgtEl>
                                            <p:attrNameLst>
                                              <p:attrName>style.visibility</p:attrName>
                                            </p:attrNameLst>
                                          </p:cBhvr>
                                          <p:to>
                                            <p:strVal val="visible"/>
                                          </p:to>
                                        </p:set>
                                        <p:animEffect transition="in" filter="blinds(horizontal)">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2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par>
                              <p:cTn id="7" fill="hold">
                                <p:stCondLst>
                                  <p:cond delay="801"/>
                                </p:stCondLst>
                                <p:childTnLst>
                                  <p:par>
                                    <p:cTn id="8" presetID="1" presetClass="entr" presetSubtype="0" fill="hold" nodeType="afterEffect">
                                      <p:stCondLst>
                                        <p:cond delay="500"/>
                                      </p:stCondLst>
                                      <p:iterate type="wd">
                                        <p:tmAbs val="200"/>
                                      </p:iterate>
                                      <p:childTnLst>
                                        <p:set>
                                          <p:cBhvr>
                                            <p:cTn id="9" dur="1" fill="hold">
                                              <p:stCondLst>
                                                <p:cond delay="0"/>
                                              </p:stCondLst>
                                            </p:cTn>
                                            <p:tgtEl>
                                              <p:spTgt spid="12">
                                                <p:txEl>
                                                  <p:pRg st="1" end="1"/>
                                                </p:txEl>
                                              </p:spTgt>
                                            </p:tgtEl>
                                            <p:attrNameLst>
                                              <p:attrName>style.visibility</p:attrName>
                                            </p:attrNameLst>
                                          </p:cBhvr>
                                          <p:to>
                                            <p:strVal val="visible"/>
                                          </p:to>
                                        </p:set>
                                      </p:childTnLst>
                                    </p:cTn>
                                  </p:par>
                                </p:childTnLst>
                              </p:cTn>
                            </p:par>
                            <p:par>
                              <p:cTn id="10" fill="hold">
                                <p:stCondLst>
                                  <p:cond delay="2102"/>
                                </p:stCondLst>
                                <p:childTnLst>
                                  <p:par>
                                    <p:cTn id="11" presetID="1" presetClass="entr" presetSubtype="0" fill="hold" nodeType="afterEffect">
                                      <p:stCondLst>
                                        <p:cond delay="500"/>
                                      </p:stCondLst>
                                      <p:iterate type="wd">
                                        <p:tmAbs val="200"/>
                                      </p:iterate>
                                      <p:childTnLst>
                                        <p:set>
                                          <p:cBhvr>
                                            <p:cTn id="12" dur="1" fill="hold">
                                              <p:stCondLst>
                                                <p:cond delay="0"/>
                                              </p:stCondLst>
                                            </p:cTn>
                                            <p:tgtEl>
                                              <p:spTgt spid="12">
                                                <p:txEl>
                                                  <p:pRg st="2" end="2"/>
                                                </p:txEl>
                                              </p:spTgt>
                                            </p:tgtEl>
                                            <p:attrNameLst>
                                              <p:attrName>style.visibility</p:attrName>
                                            </p:attrNameLst>
                                          </p:cBhvr>
                                          <p:to>
                                            <p:strVal val="visible"/>
                                          </p:to>
                                        </p:set>
                                      </p:childTnLst>
                                    </p:cTn>
                                  </p:par>
                                </p:childTnLst>
                              </p:cTn>
                            </p:par>
                            <p:par>
                              <p:cTn id="13" fill="hold">
                                <p:stCondLst>
                                  <p:cond delay="3403"/>
                                </p:stCondLst>
                                <p:childTnLst>
                                  <p:par>
                                    <p:cTn id="14" presetID="1" presetClass="entr" presetSubtype="0" fill="hold" nodeType="afterEffect">
                                      <p:stCondLst>
                                        <p:cond delay="500"/>
                                      </p:stCondLst>
                                      <p:iterate type="wd">
                                        <p:tmAbs val="200"/>
                                      </p:iterate>
                                      <p:childTnLst>
                                        <p:set>
                                          <p:cBhvr>
                                            <p:cTn id="15" dur="1" fill="hold">
                                              <p:stCondLst>
                                                <p:cond delay="0"/>
                                              </p:stCondLst>
                                            </p:cTn>
                                            <p:tgtEl>
                                              <p:spTgt spid="12">
                                                <p:txEl>
                                                  <p:pRg st="3" end="3"/>
                                                </p:txEl>
                                              </p:spTgt>
                                            </p:tgtEl>
                                            <p:attrNameLst>
                                              <p:attrName>style.visibility</p:attrName>
                                            </p:attrNameLst>
                                          </p:cBhvr>
                                          <p:to>
                                            <p:strVal val="visible"/>
                                          </p:to>
                                        </p:set>
                                      </p:childTnLst>
                                    </p:cTn>
                                  </p:par>
                                </p:childTnLst>
                              </p:cTn>
                            </p:par>
                            <p:par>
                              <p:cTn id="16" fill="hold">
                                <p:stCondLst>
                                  <p:cond delay="4704"/>
                                </p:stCondLst>
                                <p:childTnLst>
                                  <p:par>
                                    <p:cTn id="17" presetID="1" presetClass="entr" presetSubtype="0" fill="hold" nodeType="afterEffect">
                                      <p:stCondLst>
                                        <p:cond delay="500"/>
                                      </p:stCondLst>
                                      <p:iterate type="wd">
                                        <p:tmAbs val="200"/>
                                      </p:iterate>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par>
                              <p:cTn id="19" fill="hold">
                                <p:stCondLst>
                                  <p:cond delay="6405"/>
                                </p:stCondLst>
                                <p:childTnLst>
                                  <p:par>
                                    <p:cTn id="20" presetID="1" presetClass="entr" presetSubtype="0" fill="hold" nodeType="afterEffect">
                                      <p:stCondLst>
                                        <p:cond delay="500"/>
                                      </p:stCondLst>
                                      <p:iterate type="wd">
                                        <p:tmAbs val="200"/>
                                      </p:iterate>
                                      <p:childTnLst>
                                        <p:set>
                                          <p:cBhvr>
                                            <p:cTn id="21" dur="1" fill="hold">
                                              <p:stCondLst>
                                                <p:cond delay="0"/>
                                              </p:stCondLst>
                                            </p:cTn>
                                            <p:tgtEl>
                                              <p:spTgt spid="12">
                                                <p:txEl>
                                                  <p:pRg st="5" end="5"/>
                                                </p:txEl>
                                              </p:spTgt>
                                            </p:tgtEl>
                                            <p:attrNameLst>
                                              <p:attrName>style.visibility</p:attrName>
                                            </p:attrNameLst>
                                          </p:cBhvr>
                                          <p:to>
                                            <p:strVal val="visible"/>
                                          </p:to>
                                        </p:set>
                                      </p:childTnLst>
                                    </p:cTn>
                                  </p:par>
                                </p:childTnLst>
                              </p:cTn>
                            </p:par>
                            <p:par>
                              <p:cTn id="22" fill="hold">
                                <p:stCondLst>
                                  <p:cond delay="7706"/>
                                </p:stCondLst>
                                <p:childTnLst>
                                  <p:par>
                                    <p:cTn id="23" presetID="1" presetClass="entr" presetSubtype="0" fill="hold" nodeType="afterEffect">
                                      <p:stCondLst>
                                        <p:cond delay="500"/>
                                      </p:stCondLst>
                                      <p:iterate type="wd">
                                        <p:tmAbs val="200"/>
                                      </p:iterate>
                                      <p:childTnLst>
                                        <p:set>
                                          <p:cBhvr>
                                            <p:cTn id="24" dur="1" fill="hold">
                                              <p:stCondLst>
                                                <p:cond delay="0"/>
                                              </p:stCondLst>
                                            </p:cTn>
                                            <p:tgtEl>
                                              <p:spTgt spid="12">
                                                <p:txEl>
                                                  <p:pRg st="6" end="6"/>
                                                </p:txEl>
                                              </p:spTgt>
                                            </p:tgtEl>
                                            <p:attrNameLst>
                                              <p:attrName>style.visibility</p:attrName>
                                            </p:attrNameLst>
                                          </p:cBhvr>
                                          <p:to>
                                            <p:strVal val="visible"/>
                                          </p:to>
                                        </p:set>
                                      </p:childTnLst>
                                    </p:cTn>
                                  </p:par>
                                </p:childTnLst>
                              </p:cTn>
                            </p:par>
                            <p:par>
                              <p:cTn id="25" fill="hold">
                                <p:stCondLst>
                                  <p:cond delay="9407"/>
                                </p:stCondLst>
                                <p:childTnLst>
                                  <p:par>
                                    <p:cTn id="26" presetID="22" presetClass="entr" presetSubtype="4" fill="hold" grpId="0" nodeType="afterEffect">
                                      <p:stCondLst>
                                        <p:cond delay="100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0-#ppt_w/2"/>
                                              </p:val>
                                            </p:tav>
                                            <p:tav tm="100000">
                                              <p:val>
                                                <p:strVal val="#ppt_x"/>
                                              </p:val>
                                            </p:tav>
                                          </p:tavLst>
                                        </p:anim>
                                        <p:anim calcmode="lin" valueType="num">
                                          <p:cBhvr additive="base">
                                            <p:cTn id="34" dur="500" fill="hold"/>
                                            <p:tgtEl>
                                              <p:spTgt spid="3"/>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3" presetClass="entr" presetSubtype="10" fill="hold" grpId="0" nodeType="afterEffect">
                                      <p:stCondLst>
                                        <p:cond delay="1000"/>
                                      </p:stCondLst>
                                      <p:childTnLst>
                                        <p:set>
                                          <p:cBhvr>
                                            <p:cTn id="37" dur="1" fill="hold">
                                              <p:stCondLst>
                                                <p:cond delay="0"/>
                                              </p:stCondLst>
                                            </p:cTn>
                                            <p:tgtEl>
                                              <p:spTgt spid="13"/>
                                            </p:tgtEl>
                                            <p:attrNameLst>
                                              <p:attrName>style.visibility</p:attrName>
                                            </p:attrNameLst>
                                          </p:cBhvr>
                                          <p:to>
                                            <p:strVal val="visible"/>
                                          </p:to>
                                        </p:set>
                                        <p:animEffect transition="in" filter="blinds(horizontal)">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P spid="13"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3"/>
          <a:stretch>
            <a:fillRect/>
          </a:stretch>
        </p:blipFill>
        <p:spPr>
          <a:xfrm>
            <a:off x="3851920" y="2204864"/>
            <a:ext cx="1171575" cy="1504950"/>
          </a:xfrm>
          <a:prstGeom prst="rect">
            <a:avLst/>
          </a:prstGeom>
        </p:spPr>
      </p:pic>
      <p:pic>
        <p:nvPicPr>
          <p:cNvPr id="7" name="Image 6"/>
          <p:cNvPicPr>
            <a:picLocks noChangeAspect="1"/>
          </p:cNvPicPr>
          <p:nvPr/>
        </p:nvPicPr>
        <p:blipFill>
          <a:blip r:embed="rId4"/>
          <a:stretch>
            <a:fillRect/>
          </a:stretch>
        </p:blipFill>
        <p:spPr>
          <a:xfrm>
            <a:off x="1980456" y="2248406"/>
            <a:ext cx="1295400" cy="1209675"/>
          </a:xfrm>
          <a:prstGeom prst="rect">
            <a:avLst/>
          </a:prstGeom>
        </p:spPr>
      </p:pic>
      <p:pic>
        <p:nvPicPr>
          <p:cNvPr id="10" name="Image 9"/>
          <p:cNvPicPr>
            <a:picLocks noChangeAspect="1"/>
          </p:cNvPicPr>
          <p:nvPr/>
        </p:nvPicPr>
        <p:blipFill>
          <a:blip r:embed="rId5"/>
          <a:stretch>
            <a:fillRect/>
          </a:stretch>
        </p:blipFill>
        <p:spPr>
          <a:xfrm>
            <a:off x="5364088" y="2294672"/>
            <a:ext cx="1146150" cy="1447768"/>
          </a:xfrm>
          <a:prstGeom prst="rect">
            <a:avLst/>
          </a:prstGeom>
        </p:spPr>
      </p:pic>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sp>
        <p:nvSpPr>
          <p:cNvPr id="11" name="ZoneTexte 10"/>
          <p:cNvSpPr txBox="1"/>
          <p:nvPr/>
        </p:nvSpPr>
        <p:spPr>
          <a:xfrm>
            <a:off x="0" y="836712"/>
            <a:ext cx="3275856"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Vision Synthétique</a:t>
            </a:r>
            <a:endParaRPr lang="fr-FR" dirty="0"/>
          </a:p>
        </p:txBody>
      </p:sp>
      <p:sp>
        <p:nvSpPr>
          <p:cNvPr id="3" name="Double flèche horizontale 2"/>
          <p:cNvSpPr/>
          <p:nvPr/>
        </p:nvSpPr>
        <p:spPr>
          <a:xfrm>
            <a:off x="617538" y="5301208"/>
            <a:ext cx="3937198" cy="432048"/>
          </a:xfrm>
          <a:prstGeom prst="lef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DEV</a:t>
            </a:r>
            <a:endParaRPr lang="fr-FR" dirty="0"/>
          </a:p>
        </p:txBody>
      </p:sp>
      <p:sp>
        <p:nvSpPr>
          <p:cNvPr id="14" name="Double flèche horizontale 13"/>
          <p:cNvSpPr/>
          <p:nvPr/>
        </p:nvSpPr>
        <p:spPr>
          <a:xfrm>
            <a:off x="4554736" y="5301208"/>
            <a:ext cx="3959448" cy="432048"/>
          </a:xfrm>
          <a:prstGeom prst="lef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OPS</a:t>
            </a:r>
            <a:endParaRPr lang="fr-FR" dirty="0"/>
          </a:p>
        </p:txBody>
      </p:sp>
      <p:pic>
        <p:nvPicPr>
          <p:cNvPr id="5" name="Image 4"/>
          <p:cNvPicPr>
            <a:picLocks noChangeAspect="1"/>
          </p:cNvPicPr>
          <p:nvPr/>
        </p:nvPicPr>
        <p:blipFill>
          <a:blip r:embed="rId6"/>
          <a:stretch>
            <a:fillRect/>
          </a:stretch>
        </p:blipFill>
        <p:spPr>
          <a:xfrm>
            <a:off x="617538" y="2135187"/>
            <a:ext cx="714375" cy="1381125"/>
          </a:xfrm>
          <a:prstGeom prst="rect">
            <a:avLst/>
          </a:prstGeom>
        </p:spPr>
      </p:pic>
      <p:pic>
        <p:nvPicPr>
          <p:cNvPr id="6" name="Image 5"/>
          <p:cNvPicPr>
            <a:picLocks noChangeAspect="1"/>
          </p:cNvPicPr>
          <p:nvPr/>
        </p:nvPicPr>
        <p:blipFill>
          <a:blip r:embed="rId7"/>
          <a:stretch>
            <a:fillRect/>
          </a:stretch>
        </p:blipFill>
        <p:spPr>
          <a:xfrm>
            <a:off x="1331640" y="2636912"/>
            <a:ext cx="714375" cy="266700"/>
          </a:xfrm>
          <a:prstGeom prst="rect">
            <a:avLst/>
          </a:prstGeom>
        </p:spPr>
      </p:pic>
      <p:pic>
        <p:nvPicPr>
          <p:cNvPr id="15" name="Image 14"/>
          <p:cNvPicPr>
            <a:picLocks noChangeAspect="1"/>
          </p:cNvPicPr>
          <p:nvPr/>
        </p:nvPicPr>
        <p:blipFill>
          <a:blip r:embed="rId7"/>
          <a:stretch>
            <a:fillRect/>
          </a:stretch>
        </p:blipFill>
        <p:spPr>
          <a:xfrm>
            <a:off x="3275856" y="2640927"/>
            <a:ext cx="714375" cy="266700"/>
          </a:xfrm>
          <a:prstGeom prst="rect">
            <a:avLst/>
          </a:prstGeom>
        </p:spPr>
      </p:pic>
      <p:pic>
        <p:nvPicPr>
          <p:cNvPr id="18" name="Image 17"/>
          <p:cNvPicPr>
            <a:picLocks noChangeAspect="1"/>
          </p:cNvPicPr>
          <p:nvPr/>
        </p:nvPicPr>
        <p:blipFill>
          <a:blip r:embed="rId7"/>
          <a:stretch>
            <a:fillRect/>
          </a:stretch>
        </p:blipFill>
        <p:spPr>
          <a:xfrm>
            <a:off x="4865737" y="2636912"/>
            <a:ext cx="714375" cy="266700"/>
          </a:xfrm>
          <a:prstGeom prst="rect">
            <a:avLst/>
          </a:prstGeom>
        </p:spPr>
      </p:pic>
      <p:pic>
        <p:nvPicPr>
          <p:cNvPr id="20" name="Image 19"/>
          <p:cNvPicPr>
            <a:picLocks noChangeAspect="1"/>
          </p:cNvPicPr>
          <p:nvPr/>
        </p:nvPicPr>
        <p:blipFill>
          <a:blip r:embed="rId7"/>
          <a:stretch>
            <a:fillRect/>
          </a:stretch>
        </p:blipFill>
        <p:spPr>
          <a:xfrm>
            <a:off x="6228184" y="2636912"/>
            <a:ext cx="714375" cy="266700"/>
          </a:xfrm>
          <a:prstGeom prst="rect">
            <a:avLst/>
          </a:prstGeom>
        </p:spPr>
      </p:pic>
      <p:pic>
        <p:nvPicPr>
          <p:cNvPr id="12" name="Image 11"/>
          <p:cNvPicPr>
            <a:picLocks noChangeAspect="1"/>
          </p:cNvPicPr>
          <p:nvPr/>
        </p:nvPicPr>
        <p:blipFill>
          <a:blip r:embed="rId8"/>
          <a:stretch>
            <a:fillRect/>
          </a:stretch>
        </p:blipFill>
        <p:spPr>
          <a:xfrm>
            <a:off x="6942559" y="2172205"/>
            <a:ext cx="1571625" cy="1362075"/>
          </a:xfrm>
          <a:prstGeom prst="rect">
            <a:avLst/>
          </a:prstGeom>
        </p:spPr>
      </p:pic>
      <p:pic>
        <p:nvPicPr>
          <p:cNvPr id="13" name="Image 12"/>
          <p:cNvPicPr>
            <a:picLocks noChangeAspect="1"/>
          </p:cNvPicPr>
          <p:nvPr/>
        </p:nvPicPr>
        <p:blipFill>
          <a:blip r:embed="rId9"/>
          <a:stretch>
            <a:fillRect/>
          </a:stretch>
        </p:blipFill>
        <p:spPr>
          <a:xfrm>
            <a:off x="809951" y="3862354"/>
            <a:ext cx="1790700" cy="714375"/>
          </a:xfrm>
          <a:prstGeom prst="rect">
            <a:avLst/>
          </a:prstGeom>
        </p:spPr>
      </p:pic>
      <p:pic>
        <p:nvPicPr>
          <p:cNvPr id="17" name="Image 16"/>
          <p:cNvPicPr>
            <a:picLocks noChangeAspect="1"/>
          </p:cNvPicPr>
          <p:nvPr/>
        </p:nvPicPr>
        <p:blipFill>
          <a:blip r:embed="rId10"/>
          <a:stretch>
            <a:fillRect/>
          </a:stretch>
        </p:blipFill>
        <p:spPr>
          <a:xfrm>
            <a:off x="2600651" y="3847840"/>
            <a:ext cx="1762125" cy="1000125"/>
          </a:xfrm>
          <a:prstGeom prst="rect">
            <a:avLst/>
          </a:prstGeom>
        </p:spPr>
      </p:pic>
      <p:pic>
        <p:nvPicPr>
          <p:cNvPr id="19" name="Image 18"/>
          <p:cNvPicPr>
            <a:picLocks noChangeAspect="1"/>
          </p:cNvPicPr>
          <p:nvPr/>
        </p:nvPicPr>
        <p:blipFill>
          <a:blip r:embed="rId11"/>
          <a:stretch>
            <a:fillRect/>
          </a:stretch>
        </p:blipFill>
        <p:spPr>
          <a:xfrm>
            <a:off x="4380288" y="3897275"/>
            <a:ext cx="1704975" cy="942975"/>
          </a:xfrm>
          <a:prstGeom prst="rect">
            <a:avLst/>
          </a:prstGeom>
        </p:spPr>
      </p:pic>
      <p:pic>
        <p:nvPicPr>
          <p:cNvPr id="21" name="Image 20"/>
          <p:cNvPicPr>
            <a:picLocks noChangeAspect="1"/>
          </p:cNvPicPr>
          <p:nvPr/>
        </p:nvPicPr>
        <p:blipFill>
          <a:blip r:embed="rId12"/>
          <a:stretch>
            <a:fillRect/>
          </a:stretch>
        </p:blipFill>
        <p:spPr>
          <a:xfrm>
            <a:off x="6099777" y="3920861"/>
            <a:ext cx="1752600" cy="904875"/>
          </a:xfrm>
          <a:prstGeom prst="rect">
            <a:avLst/>
          </a:prstGeom>
        </p:spPr>
      </p:pic>
    </p:spTree>
    <p:extLst>
      <p:ext uri="{BB962C8B-B14F-4D97-AF65-F5344CB8AC3E}">
        <p14:creationId xmlns:p14="http://schemas.microsoft.com/office/powerpoint/2010/main" val="138545993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3000"/>
                            </p:stCondLst>
                            <p:childTnLst>
                              <p:par>
                                <p:cTn id="21" presetID="10" presetClass="entr" presetSubtype="0" fill="hold" nodeType="after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40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par>
                          <p:cTn id="28" fill="hold">
                            <p:stCondLst>
                              <p:cond delay="4500"/>
                            </p:stCondLst>
                            <p:childTnLst>
                              <p:par>
                                <p:cTn id="29" presetID="10" presetClass="entr" presetSubtype="0" fill="hold" nodeType="afterEffect">
                                  <p:stCondLst>
                                    <p:cond delay="5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5500"/>
                            </p:stCondLst>
                            <p:childTnLst>
                              <p:par>
                                <p:cTn id="33" presetID="10" presetClass="entr" presetSubtype="0"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par>
                          <p:cTn id="36" fill="hold">
                            <p:stCondLst>
                              <p:cond delay="6000"/>
                            </p:stCondLst>
                            <p:childTnLst>
                              <p:par>
                                <p:cTn id="37" presetID="10" presetClass="entr" presetSubtype="0" fill="hold" nodeType="afterEffect">
                                  <p:stCondLst>
                                    <p:cond delay="50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7000"/>
                            </p:stCondLst>
                            <p:childTnLst>
                              <p:par>
                                <p:cTn id="41" presetID="10" presetClass="entr" presetSubtype="0" fill="hold" grpId="0" nodeType="afterEffect">
                                  <p:stCondLst>
                                    <p:cond delay="0"/>
                                  </p:stCondLst>
                                  <p:childTnLst>
                                    <p:set>
                                      <p:cBhvr>
                                        <p:cTn id="42" dur="1" fill="hold">
                                          <p:stCondLst>
                                            <p:cond delay="0"/>
                                          </p:stCondLst>
                                        </p:cTn>
                                        <p:tgtEl>
                                          <p:spTgt spid="10243"/>
                                        </p:tgtEl>
                                        <p:attrNameLst>
                                          <p:attrName>style.visibility</p:attrName>
                                        </p:attrNameLst>
                                      </p:cBhvr>
                                      <p:to>
                                        <p:strVal val="visible"/>
                                      </p:to>
                                    </p:set>
                                    <p:animEffect transition="in" filter="fade">
                                      <p:cBhvr>
                                        <p:cTn id="43" dur="500"/>
                                        <p:tgtEl>
                                          <p:spTgt spid="10243"/>
                                        </p:tgtEl>
                                      </p:cBhvr>
                                    </p:animEffect>
                                  </p:childTnLst>
                                </p:cTn>
                              </p:par>
                            </p:childTnLst>
                          </p:cTn>
                        </p:par>
                        <p:par>
                          <p:cTn id="44" fill="hold">
                            <p:stCondLst>
                              <p:cond delay="7500"/>
                            </p:stCondLst>
                            <p:childTnLst>
                              <p:par>
                                <p:cTn id="45" presetID="10" presetClass="entr" presetSubtype="0" fill="hold" nodeType="afterEffect">
                                  <p:stCondLst>
                                    <p:cond delay="50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childTnLst>
                                </p:cTn>
                              </p:par>
                            </p:childTnLst>
                          </p:cTn>
                        </p:par>
                        <p:par>
                          <p:cTn id="48" fill="hold">
                            <p:stCondLst>
                              <p:cond delay="9000"/>
                            </p:stCondLst>
                            <p:childTnLst>
                              <p:par>
                                <p:cTn id="49" presetID="10" presetClass="entr" presetSubtype="0"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1000"/>
                                        <p:tgtEl>
                                          <p:spTgt spid="17"/>
                                        </p:tgtEl>
                                      </p:cBhvr>
                                    </p:animEffect>
                                  </p:childTnLst>
                                </p:cTn>
                              </p:par>
                            </p:childTnLst>
                          </p:cTn>
                        </p:par>
                        <p:par>
                          <p:cTn id="52" fill="hold">
                            <p:stCondLst>
                              <p:cond delay="10000"/>
                            </p:stCondLst>
                            <p:childTnLst>
                              <p:par>
                                <p:cTn id="53" presetID="10"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childTnLst>
                                </p:cTn>
                              </p:par>
                            </p:childTnLst>
                          </p:cTn>
                        </p:par>
                        <p:par>
                          <p:cTn id="56" fill="hold">
                            <p:stCondLst>
                              <p:cond delay="11000"/>
                            </p:stCondLst>
                            <p:childTnLst>
                              <p:par>
                                <p:cTn id="57" presetID="10" presetClass="entr" presetSubtype="0" fill="hold"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1000"/>
                                        <p:tgtEl>
                                          <p:spTgt spid="21"/>
                                        </p:tgtEl>
                                      </p:cBhvr>
                                    </p:animEffect>
                                  </p:childTnLst>
                                </p:cTn>
                              </p:par>
                            </p:childTnLst>
                          </p:cTn>
                        </p:par>
                        <p:par>
                          <p:cTn id="60" fill="hold">
                            <p:stCondLst>
                              <p:cond delay="12000"/>
                            </p:stCondLst>
                            <p:childTnLst>
                              <p:par>
                                <p:cTn id="61" presetID="10" presetClass="entr" presetSubtype="0" fill="hold" grpId="0" nodeType="afterEffect">
                                  <p:stCondLst>
                                    <p:cond delay="100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2000"/>
                                        <p:tgtEl>
                                          <p:spTgt spid="3"/>
                                        </p:tgtEl>
                                      </p:cBhvr>
                                    </p:animEffect>
                                  </p:childTnLst>
                                </p:cTn>
                              </p:par>
                            </p:childTnLst>
                          </p:cTn>
                        </p:par>
                        <p:par>
                          <p:cTn id="64" fill="hold">
                            <p:stCondLst>
                              <p:cond delay="15000"/>
                            </p:stCondLst>
                            <p:childTnLst>
                              <p:par>
                                <p:cTn id="65" presetID="10" presetClass="entr" presetSubtype="0"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p:bldP spid="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2699792" y="2174875"/>
            <a:ext cx="4333875" cy="3390900"/>
          </a:xfrm>
          <a:prstGeom prst="rect">
            <a:avLst/>
          </a:prstGeom>
        </p:spPr>
      </p:pic>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1" name="ZoneTexte 10"/>
          <p:cNvSpPr txBox="1"/>
          <p:nvPr/>
        </p:nvSpPr>
        <p:spPr>
          <a:xfrm>
            <a:off x="0" y="818246"/>
            <a:ext cx="3275856" cy="406265"/>
          </a:xfrm>
          <a:prstGeom prst="rect">
            <a:avLst/>
          </a:prstGeom>
          <a:solidFill>
            <a:srgbClr val="92D05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Vision intégrée</a:t>
            </a:r>
            <a:endParaRPr lang="fr-FR" dirty="0"/>
          </a:p>
        </p:txBody>
      </p:sp>
      <p:sp>
        <p:nvSpPr>
          <p:cNvPr id="12" name="ZoneTexte 11"/>
          <p:cNvSpPr txBox="1"/>
          <p:nvPr/>
        </p:nvSpPr>
        <p:spPr>
          <a:xfrm>
            <a:off x="0" y="1178286"/>
            <a:ext cx="3275856" cy="369332"/>
          </a:xfrm>
          <a:prstGeom prst="rect">
            <a:avLst/>
          </a:prstGeom>
          <a:solidFill>
            <a:srgbClr val="00B05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Accélérer le Time To </a:t>
            </a:r>
            <a:r>
              <a:rPr lang="fr-FR" dirty="0" err="1" smtClean="0"/>
              <a:t>Market</a:t>
            </a:r>
            <a:endParaRPr lang="fr-FR" dirty="0"/>
          </a:p>
        </p:txBody>
      </p:sp>
      <p:sp>
        <p:nvSpPr>
          <p:cNvPr id="14" name="ZoneTexte 13"/>
          <p:cNvSpPr txBox="1"/>
          <p:nvPr/>
        </p:nvSpPr>
        <p:spPr>
          <a:xfrm>
            <a:off x="0" y="1524475"/>
            <a:ext cx="3275856" cy="646331"/>
          </a:xfrm>
          <a:prstGeom prst="rect">
            <a:avLst/>
          </a:prstGeom>
          <a:solidFill>
            <a:srgbClr val="00B05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Equilibrer vitesse, coût, qualité et risque.</a:t>
            </a:r>
            <a:endParaRPr lang="fr-FR" dirty="0"/>
          </a:p>
        </p:txBody>
      </p:sp>
      <p:sp>
        <p:nvSpPr>
          <p:cNvPr id="15" name="ZoneTexte 14"/>
          <p:cNvSpPr txBox="1"/>
          <p:nvPr/>
        </p:nvSpPr>
        <p:spPr>
          <a:xfrm>
            <a:off x="0" y="2114390"/>
            <a:ext cx="3275856" cy="406265"/>
          </a:xfrm>
          <a:prstGeom prst="rect">
            <a:avLst/>
          </a:prstGeom>
          <a:solidFill>
            <a:srgbClr val="00B05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Réduire le temps de retour Client</a:t>
            </a:r>
            <a:endParaRPr lang="fr-FR" dirty="0"/>
          </a:p>
        </p:txBody>
      </p:sp>
      <p:sp>
        <p:nvSpPr>
          <p:cNvPr id="10" name="ZoneTexte 9"/>
          <p:cNvSpPr txBox="1"/>
          <p:nvPr/>
        </p:nvSpPr>
        <p:spPr>
          <a:xfrm>
            <a:off x="155407" y="3222848"/>
            <a:ext cx="312906" cy="369332"/>
          </a:xfrm>
          <a:prstGeom prst="rect">
            <a:avLst/>
          </a:prstGeom>
          <a:noFill/>
        </p:spPr>
        <p:txBody>
          <a:bodyPr wrap="none" rtlCol="0">
            <a:spAutoFit/>
          </a:bodyPr>
          <a:lstStyle/>
          <a:p>
            <a:r>
              <a:rPr lang="fr-FR" dirty="0" smtClean="0"/>
              <a:t>1</a:t>
            </a:r>
            <a:endParaRPr lang="fr-FR" dirty="0"/>
          </a:p>
        </p:txBody>
      </p:sp>
      <p:sp>
        <p:nvSpPr>
          <p:cNvPr id="20" name="ZoneTexte 19"/>
          <p:cNvSpPr txBox="1"/>
          <p:nvPr/>
        </p:nvSpPr>
        <p:spPr>
          <a:xfrm>
            <a:off x="247206" y="4665115"/>
            <a:ext cx="312906" cy="369332"/>
          </a:xfrm>
          <a:prstGeom prst="rect">
            <a:avLst/>
          </a:prstGeom>
          <a:noFill/>
        </p:spPr>
        <p:txBody>
          <a:bodyPr wrap="none" rtlCol="0">
            <a:spAutoFit/>
          </a:bodyPr>
          <a:lstStyle/>
          <a:p>
            <a:r>
              <a:rPr lang="fr-FR" dirty="0" smtClean="0"/>
              <a:t>2</a:t>
            </a:r>
            <a:endParaRPr lang="fr-FR" dirty="0"/>
          </a:p>
        </p:txBody>
      </p:sp>
      <p:sp>
        <p:nvSpPr>
          <p:cNvPr id="21" name="ZoneTexte 20"/>
          <p:cNvSpPr txBox="1"/>
          <p:nvPr/>
        </p:nvSpPr>
        <p:spPr>
          <a:xfrm>
            <a:off x="2359816" y="5759174"/>
            <a:ext cx="312906" cy="369332"/>
          </a:xfrm>
          <a:prstGeom prst="rect">
            <a:avLst/>
          </a:prstGeom>
          <a:noFill/>
        </p:spPr>
        <p:txBody>
          <a:bodyPr wrap="none" rtlCol="0">
            <a:spAutoFit/>
          </a:bodyPr>
          <a:lstStyle/>
          <a:p>
            <a:r>
              <a:rPr lang="fr-FR" dirty="0" smtClean="0"/>
              <a:t>3</a:t>
            </a:r>
            <a:endParaRPr lang="fr-FR" dirty="0"/>
          </a:p>
        </p:txBody>
      </p:sp>
      <p:sp>
        <p:nvSpPr>
          <p:cNvPr id="22" name="ZoneTexte 21"/>
          <p:cNvSpPr txBox="1"/>
          <p:nvPr/>
        </p:nvSpPr>
        <p:spPr>
          <a:xfrm>
            <a:off x="8100391" y="5723964"/>
            <a:ext cx="312906" cy="369332"/>
          </a:xfrm>
          <a:prstGeom prst="rect">
            <a:avLst/>
          </a:prstGeom>
          <a:noFill/>
        </p:spPr>
        <p:txBody>
          <a:bodyPr wrap="none" rtlCol="0">
            <a:spAutoFit/>
          </a:bodyPr>
          <a:lstStyle/>
          <a:p>
            <a:r>
              <a:rPr lang="fr-FR" dirty="0"/>
              <a:t>4</a:t>
            </a:r>
          </a:p>
        </p:txBody>
      </p:sp>
      <p:sp>
        <p:nvSpPr>
          <p:cNvPr id="23" name="ZoneTexte 22"/>
          <p:cNvSpPr txBox="1"/>
          <p:nvPr/>
        </p:nvSpPr>
        <p:spPr>
          <a:xfrm>
            <a:off x="7814782" y="3014368"/>
            <a:ext cx="312906" cy="369332"/>
          </a:xfrm>
          <a:prstGeom prst="rect">
            <a:avLst/>
          </a:prstGeom>
          <a:noFill/>
        </p:spPr>
        <p:txBody>
          <a:bodyPr wrap="none" rtlCol="0">
            <a:spAutoFit/>
          </a:bodyPr>
          <a:lstStyle/>
          <a:p>
            <a:r>
              <a:rPr lang="fr-FR" dirty="0" smtClean="0"/>
              <a:t>5</a:t>
            </a:r>
            <a:endParaRPr lang="fr-FR" dirty="0"/>
          </a:p>
        </p:txBody>
      </p:sp>
      <p:sp>
        <p:nvSpPr>
          <p:cNvPr id="24" name="ZoneTexte 23"/>
          <p:cNvSpPr txBox="1"/>
          <p:nvPr/>
        </p:nvSpPr>
        <p:spPr>
          <a:xfrm>
            <a:off x="4690230" y="1124744"/>
            <a:ext cx="312906" cy="369332"/>
          </a:xfrm>
          <a:prstGeom prst="rect">
            <a:avLst/>
          </a:prstGeom>
          <a:noFill/>
        </p:spPr>
        <p:txBody>
          <a:bodyPr wrap="none" rtlCol="0">
            <a:spAutoFit/>
          </a:bodyPr>
          <a:lstStyle/>
          <a:p>
            <a:r>
              <a:rPr lang="fr-FR" dirty="0" smtClean="0"/>
              <a:t>6</a:t>
            </a:r>
            <a:endParaRPr lang="fr-FR" dirty="0"/>
          </a:p>
        </p:txBody>
      </p:sp>
      <p:pic>
        <p:nvPicPr>
          <p:cNvPr id="13" name="Image 12"/>
          <p:cNvPicPr>
            <a:picLocks noChangeAspect="1"/>
          </p:cNvPicPr>
          <p:nvPr/>
        </p:nvPicPr>
        <p:blipFill>
          <a:blip r:embed="rId4"/>
          <a:stretch>
            <a:fillRect/>
          </a:stretch>
        </p:blipFill>
        <p:spPr>
          <a:xfrm>
            <a:off x="4283968" y="3291088"/>
            <a:ext cx="1179936" cy="1148331"/>
          </a:xfrm>
          <a:prstGeom prst="rect">
            <a:avLst/>
          </a:prstGeom>
        </p:spPr>
      </p:pic>
      <p:sp>
        <p:nvSpPr>
          <p:cNvPr id="25" name="ZoneTexte 24"/>
          <p:cNvSpPr txBox="1"/>
          <p:nvPr/>
        </p:nvSpPr>
        <p:spPr>
          <a:xfrm>
            <a:off x="450624" y="3052577"/>
            <a:ext cx="2249168" cy="707886"/>
          </a:xfrm>
          <a:prstGeom prst="rect">
            <a:avLst/>
          </a:prstGeom>
          <a:solidFill>
            <a:schemeClr val="accent6">
              <a:lumMod val="60000"/>
              <a:lumOff val="40000"/>
            </a:schemeClr>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sz="1600" dirty="0" smtClean="0"/>
              <a:t>Développements Agile</a:t>
            </a:r>
          </a:p>
          <a:p>
            <a:r>
              <a:rPr lang="fr-FR" sz="1200" dirty="0" smtClean="0"/>
              <a:t>Cycles itératifs (Sprint)</a:t>
            </a:r>
          </a:p>
          <a:p>
            <a:r>
              <a:rPr lang="fr-FR" sz="1200" dirty="0" err="1" smtClean="0"/>
              <a:t>Backlog</a:t>
            </a:r>
            <a:r>
              <a:rPr lang="fr-FR" sz="1200" dirty="0" smtClean="0"/>
              <a:t> produit</a:t>
            </a:r>
            <a:endParaRPr lang="fr-FR" sz="1200" dirty="0"/>
          </a:p>
        </p:txBody>
      </p:sp>
      <p:sp>
        <p:nvSpPr>
          <p:cNvPr id="26" name="ZoneTexte 25"/>
          <p:cNvSpPr txBox="1"/>
          <p:nvPr/>
        </p:nvSpPr>
        <p:spPr>
          <a:xfrm>
            <a:off x="560112" y="4509120"/>
            <a:ext cx="2249168" cy="707886"/>
          </a:xfrm>
          <a:prstGeom prst="rect">
            <a:avLst/>
          </a:prstGeom>
          <a:solidFill>
            <a:schemeClr val="accent6">
              <a:lumMod val="40000"/>
              <a:lumOff val="60000"/>
            </a:schemeClr>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sz="1600" dirty="0"/>
              <a:t>Intégration Continue</a:t>
            </a:r>
          </a:p>
          <a:p>
            <a:r>
              <a:rPr lang="fr-FR" sz="1200" dirty="0"/>
              <a:t>Construction package</a:t>
            </a:r>
          </a:p>
          <a:p>
            <a:r>
              <a:rPr lang="fr-FR" sz="1200" dirty="0"/>
              <a:t>Tests (unitaires, code…)</a:t>
            </a:r>
          </a:p>
        </p:txBody>
      </p:sp>
      <p:sp>
        <p:nvSpPr>
          <p:cNvPr id="27" name="ZoneTexte 26"/>
          <p:cNvSpPr txBox="1"/>
          <p:nvPr/>
        </p:nvSpPr>
        <p:spPr>
          <a:xfrm>
            <a:off x="2672722" y="5591175"/>
            <a:ext cx="2356887" cy="707886"/>
          </a:xfrm>
          <a:prstGeom prst="rect">
            <a:avLst/>
          </a:prstGeom>
          <a:solidFill>
            <a:srgbClr val="7EA7D5"/>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sz="1600" dirty="0"/>
              <a:t>Déploiement en UAT/PPD </a:t>
            </a:r>
          </a:p>
          <a:p>
            <a:r>
              <a:rPr lang="fr-FR" sz="1200" dirty="0"/>
              <a:t>Même livrable</a:t>
            </a:r>
          </a:p>
          <a:p>
            <a:r>
              <a:rPr lang="fr-FR" sz="1200" dirty="0"/>
              <a:t>Tests (charge, perfs, intrusion</a:t>
            </a:r>
            <a:r>
              <a:rPr lang="fr-FR" sz="1200" dirty="0" smtClean="0"/>
              <a:t>..)</a:t>
            </a:r>
          </a:p>
        </p:txBody>
      </p:sp>
      <p:sp>
        <p:nvSpPr>
          <p:cNvPr id="28" name="ZoneTexte 27"/>
          <p:cNvSpPr txBox="1"/>
          <p:nvPr/>
        </p:nvSpPr>
        <p:spPr>
          <a:xfrm>
            <a:off x="5617544" y="5589240"/>
            <a:ext cx="2482847" cy="707886"/>
          </a:xfrm>
          <a:prstGeom prst="rect">
            <a:avLst/>
          </a:prstGeom>
          <a:solidFill>
            <a:srgbClr val="5B92C8"/>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sz="1600" dirty="0"/>
              <a:t>Déploiement en Production</a:t>
            </a:r>
          </a:p>
          <a:p>
            <a:r>
              <a:rPr lang="fr-FR" sz="1200" dirty="0"/>
              <a:t>Push </a:t>
            </a:r>
            <a:r>
              <a:rPr lang="fr-FR" sz="1200" dirty="0" err="1" smtClean="0"/>
              <a:t>button</a:t>
            </a:r>
            <a:endParaRPr lang="fr-FR" sz="1200" dirty="0" smtClean="0"/>
          </a:p>
          <a:p>
            <a:r>
              <a:rPr lang="fr-FR" sz="1200" dirty="0" smtClean="0"/>
              <a:t>Installation &amp; </a:t>
            </a:r>
            <a:r>
              <a:rPr lang="fr-FR" sz="1200" dirty="0" err="1" smtClean="0"/>
              <a:t>Rollback</a:t>
            </a:r>
            <a:r>
              <a:rPr lang="fr-FR" sz="1200" dirty="0" smtClean="0"/>
              <a:t> automatisé</a:t>
            </a:r>
            <a:endParaRPr lang="fr-FR" sz="1200" dirty="0"/>
          </a:p>
        </p:txBody>
      </p:sp>
      <p:sp>
        <p:nvSpPr>
          <p:cNvPr id="29" name="ZoneTexte 28"/>
          <p:cNvSpPr txBox="1"/>
          <p:nvPr/>
        </p:nvSpPr>
        <p:spPr>
          <a:xfrm>
            <a:off x="6916275" y="3347112"/>
            <a:ext cx="2207252" cy="707886"/>
          </a:xfrm>
          <a:prstGeom prst="rect">
            <a:avLst/>
          </a:prstGeom>
          <a:solidFill>
            <a:srgbClr val="0070C0"/>
          </a:solidFill>
          <a:ln>
            <a:noFill/>
          </a:ln>
          <a:effectLst>
            <a:reflection stA="0" endPos="65000" dist="50800" dir="5400000" sy="-100000" algn="bl" rotWithShape="0"/>
          </a:effectLst>
        </p:spPr>
        <p:txBody>
          <a:bodyPr wrap="square" rtlCol="0">
            <a:spAutoFit/>
          </a:bodyPr>
          <a:lstStyle>
            <a:defPPr>
              <a:defRPr lang="fr-FR"/>
            </a:defPPr>
            <a:lvl1pPr algn="ctr">
              <a:defRPr sz="1400">
                <a:solidFill>
                  <a:schemeClr val="bg1"/>
                </a:solidFill>
                <a:latin typeface="Calibri" panose="020F0502020204030204" pitchFamily="34" charset="0"/>
              </a:defRPr>
            </a:lvl1pPr>
          </a:lstStyle>
          <a:p>
            <a:pPr algn="l"/>
            <a:r>
              <a:rPr lang="fr-FR" sz="1600" dirty="0"/>
              <a:t>Surveillance continue</a:t>
            </a:r>
          </a:p>
          <a:p>
            <a:pPr algn="l"/>
            <a:r>
              <a:rPr lang="fr-FR" sz="1200" dirty="0" smtClean="0"/>
              <a:t>Monitoring &amp; Supervisions</a:t>
            </a:r>
          </a:p>
          <a:p>
            <a:pPr algn="l"/>
            <a:r>
              <a:rPr lang="fr-FR" sz="1200" dirty="0" smtClean="0"/>
              <a:t>Détection des anomalies</a:t>
            </a:r>
            <a:endParaRPr lang="fr-FR" sz="1200" dirty="0"/>
          </a:p>
        </p:txBody>
      </p:sp>
      <p:sp>
        <p:nvSpPr>
          <p:cNvPr id="30" name="ZoneTexte 29"/>
          <p:cNvSpPr txBox="1"/>
          <p:nvPr/>
        </p:nvSpPr>
        <p:spPr>
          <a:xfrm>
            <a:off x="3819944" y="1472591"/>
            <a:ext cx="2207252" cy="646331"/>
          </a:xfrm>
          <a:prstGeom prst="rect">
            <a:avLst/>
          </a:prstGeom>
          <a:solidFill>
            <a:schemeClr val="accent1">
              <a:lumMod val="50000"/>
            </a:schemeClr>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sz="1400" dirty="0" smtClean="0"/>
              <a:t>Feedback Continu</a:t>
            </a:r>
          </a:p>
          <a:p>
            <a:r>
              <a:rPr lang="fr-FR" sz="1100" dirty="0" smtClean="0"/>
              <a:t>Update du statut / préconisations</a:t>
            </a:r>
          </a:p>
          <a:p>
            <a:r>
              <a:rPr lang="fr-FR" sz="1100" dirty="0" smtClean="0"/>
              <a:t>Retour à chaque étape</a:t>
            </a:r>
            <a:endParaRPr lang="fr-FR" sz="1100" dirty="0"/>
          </a:p>
        </p:txBody>
      </p:sp>
      <p:pic>
        <p:nvPicPr>
          <p:cNvPr id="31" name="Image 30"/>
          <p:cNvPicPr>
            <a:picLocks noChangeAspect="1"/>
          </p:cNvPicPr>
          <p:nvPr/>
        </p:nvPicPr>
        <p:blipFill>
          <a:blip r:embed="rId4"/>
          <a:stretch>
            <a:fillRect/>
          </a:stretch>
        </p:blipFill>
        <p:spPr>
          <a:xfrm>
            <a:off x="7308304" y="866850"/>
            <a:ext cx="854472" cy="831585"/>
          </a:xfrm>
          <a:prstGeom prst="rect">
            <a:avLst/>
          </a:prstGeom>
        </p:spPr>
      </p:pic>
      <p:sp>
        <p:nvSpPr>
          <p:cNvPr id="32" name="ZoneTexte 31"/>
          <p:cNvSpPr txBox="1"/>
          <p:nvPr/>
        </p:nvSpPr>
        <p:spPr>
          <a:xfrm>
            <a:off x="6571284" y="1714481"/>
            <a:ext cx="2552243" cy="892552"/>
          </a:xfrm>
          <a:prstGeom prst="rect">
            <a:avLst/>
          </a:prstGeom>
          <a:solidFill>
            <a:srgbClr val="00B05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sz="1600" dirty="0" smtClean="0"/>
              <a:t>Amélioration Continue</a:t>
            </a:r>
          </a:p>
          <a:p>
            <a:r>
              <a:rPr lang="fr-FR" sz="1200" dirty="0" smtClean="0"/>
              <a:t>Etablir une cible à atteindre</a:t>
            </a:r>
          </a:p>
          <a:p>
            <a:r>
              <a:rPr lang="fr-FR" sz="1200" dirty="0" smtClean="0"/>
              <a:t>Mise en œuvre de Plan </a:t>
            </a:r>
            <a:r>
              <a:rPr lang="fr-FR" sz="1200" dirty="0" smtClean="0"/>
              <a:t>d’amélioration</a:t>
            </a:r>
          </a:p>
          <a:p>
            <a:r>
              <a:rPr lang="fr-FR" sz="1200" dirty="0" smtClean="0"/>
              <a:t>Post implémentation </a:t>
            </a:r>
            <a:r>
              <a:rPr lang="fr-FR" sz="1200" dirty="0" err="1" smtClean="0"/>
              <a:t>review</a:t>
            </a:r>
            <a:r>
              <a:rPr lang="fr-FR" sz="1200" dirty="0" smtClean="0"/>
              <a:t> …</a:t>
            </a:r>
            <a:endParaRPr lang="fr-FR" sz="1200" dirty="0"/>
          </a:p>
        </p:txBody>
      </p:sp>
    </p:spTree>
    <p:extLst>
      <p:ext uri="{BB962C8B-B14F-4D97-AF65-F5344CB8AC3E}">
        <p14:creationId xmlns:p14="http://schemas.microsoft.com/office/powerpoint/2010/main" val="186779889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2000"/>
                            </p:stCondLst>
                            <p:childTnLst>
                              <p:par>
                                <p:cTn id="9" presetID="10" presetClass="entr" presetSubtype="0" fill="hold" grpId="0" nodeType="afterEffect">
                                  <p:stCondLst>
                                    <p:cond delay="100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childTnLst>
                                </p:cTn>
                              </p:par>
                            </p:childTnLst>
                          </p:cTn>
                        </p:par>
                        <p:par>
                          <p:cTn id="12" fill="hold">
                            <p:stCondLst>
                              <p:cond delay="4000"/>
                            </p:stCondLst>
                            <p:childTnLst>
                              <p:par>
                                <p:cTn id="13" presetID="10" presetClass="entr" presetSubtype="0" fill="hold" grpId="0" nodeType="afterEffect">
                                  <p:stCondLst>
                                    <p:cond delay="100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childTnLst>
                                </p:cTn>
                              </p:par>
                            </p:childTnLst>
                          </p:cTn>
                        </p:par>
                        <p:par>
                          <p:cTn id="16" fill="hold">
                            <p:stCondLst>
                              <p:cond delay="6000"/>
                            </p:stCondLst>
                            <p:childTnLst>
                              <p:par>
                                <p:cTn id="17" presetID="10" presetClass="entr" presetSubtype="0" fill="hold" grpId="0" nodeType="afterEffect">
                                  <p:stCondLst>
                                    <p:cond delay="100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00"/>
                                        <p:tgtEl>
                                          <p:spTgt spid="27"/>
                                        </p:tgtEl>
                                      </p:cBhvr>
                                    </p:animEffect>
                                  </p:childTnLst>
                                </p:cTn>
                              </p:par>
                            </p:childTnLst>
                          </p:cTn>
                        </p:par>
                        <p:par>
                          <p:cTn id="20" fill="hold">
                            <p:stCondLst>
                              <p:cond delay="8000"/>
                            </p:stCondLst>
                            <p:childTnLst>
                              <p:par>
                                <p:cTn id="21" presetID="10" presetClass="entr" presetSubtype="0" fill="hold" grpId="0" nodeType="afterEffect">
                                  <p:stCondLst>
                                    <p:cond delay="10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childTnLst>
                                </p:cTn>
                              </p:par>
                            </p:childTnLst>
                          </p:cTn>
                        </p:par>
                        <p:par>
                          <p:cTn id="24" fill="hold">
                            <p:stCondLst>
                              <p:cond delay="10000"/>
                            </p:stCondLst>
                            <p:childTnLst>
                              <p:par>
                                <p:cTn id="25" presetID="10" presetClass="entr" presetSubtype="0" fill="hold" grpId="0" nodeType="afterEffect">
                                  <p:stCondLst>
                                    <p:cond delay="100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childTnLst>
                                </p:cTn>
                              </p:par>
                            </p:childTnLst>
                          </p:cTn>
                        </p:par>
                        <p:par>
                          <p:cTn id="28" fill="hold">
                            <p:stCondLst>
                              <p:cond delay="12000"/>
                            </p:stCondLst>
                            <p:childTnLst>
                              <p:par>
                                <p:cTn id="29" presetID="10" presetClass="entr" presetSubtype="0" fill="hold" grpId="0" nodeType="afterEffect">
                                  <p:stCondLst>
                                    <p:cond delay="10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childTnLst>
                                </p:cTn>
                              </p:par>
                            </p:childTnLst>
                          </p:cTn>
                        </p:par>
                        <p:par>
                          <p:cTn id="32" fill="hold">
                            <p:stCondLst>
                              <p:cond delay="14000"/>
                            </p:stCondLst>
                            <p:childTnLst>
                              <p:par>
                                <p:cTn id="33" presetID="22" presetClass="entr" presetSubtype="4"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par>
                                <p:cTn id="36" presetID="22" presetClass="entr" presetSubtype="4" fill="hold" nodeType="withEffect">
                                  <p:stCondLst>
                                    <p:cond delay="500"/>
                                  </p:stCondLst>
                                  <p:childTnLst>
                                    <p:set>
                                      <p:cBhvr>
                                        <p:cTn id="37" dur="1" fill="hold">
                                          <p:stCondLst>
                                            <p:cond delay="0"/>
                                          </p:stCondLst>
                                        </p:cTn>
                                        <p:tgtEl>
                                          <p:spTgt spid="31"/>
                                        </p:tgtEl>
                                        <p:attrNameLst>
                                          <p:attrName>style.visibility</p:attrName>
                                        </p:attrNameLst>
                                      </p:cBhvr>
                                      <p:to>
                                        <p:strVal val="visible"/>
                                      </p:to>
                                    </p:set>
                                    <p:animEffect transition="in" filter="wipe(down)">
                                      <p:cBhvr>
                                        <p:cTn id="38" dur="500"/>
                                        <p:tgtEl>
                                          <p:spTgt spid="31"/>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1000"/>
                                        <p:tgtEl>
                                          <p:spTgt spid="32"/>
                                        </p:tgtEl>
                                      </p:cBhvr>
                                    </p:animEffect>
                                  </p:childTnLst>
                                </p:cTn>
                              </p:par>
                            </p:childTnLst>
                          </p:cTn>
                        </p:par>
                        <p:par>
                          <p:cTn id="42" fill="hold">
                            <p:stCondLst>
                              <p:cond delay="15500"/>
                            </p:stCondLst>
                            <p:childTnLst>
                              <p:par>
                                <p:cTn id="43" presetID="10" presetClass="entr" presetSubtype="0"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subTnLst>
                                    <p:animClr clrSpc="rgb" dir="cw">
                                      <p:cBhvr override="childStyle">
                                        <p:cTn dur="1" fill="hold" display="0" masterRel="nextClick" afterEffect="1"/>
                                        <p:tgtEl>
                                          <p:spTgt spid="10"/>
                                        </p:tgtEl>
                                        <p:attrNameLst>
                                          <p:attrName>ppt_c</p:attrName>
                                        </p:attrNameLst>
                                      </p:cBhvr>
                                      <p:to>
                                        <a:srgbClr val="FF6600"/>
                                      </p:to>
                                    </p:animClr>
                                  </p:subTnLst>
                                </p:cTn>
                              </p:par>
                            </p:childTnLst>
                          </p:cTn>
                        </p:par>
                        <p:par>
                          <p:cTn id="46" fill="hold">
                            <p:stCondLst>
                              <p:cond delay="16000"/>
                            </p:stCondLst>
                            <p:childTnLst>
                              <p:par>
                                <p:cTn id="47" presetID="10" presetClass="entr" presetSubtype="0"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subTnLst>
                                    <p:animClr clrSpc="rgb" dir="cw">
                                      <p:cBhvr override="childStyle">
                                        <p:cTn dur="1" fill="hold" display="0" masterRel="nextClick" afterEffect="1"/>
                                        <p:tgtEl>
                                          <p:spTgt spid="20"/>
                                        </p:tgtEl>
                                        <p:attrNameLst>
                                          <p:attrName>ppt_c</p:attrName>
                                        </p:attrNameLst>
                                      </p:cBhvr>
                                      <p:to>
                                        <a:srgbClr val="FF6600"/>
                                      </p:to>
                                    </p:animClr>
                                  </p:subTnLst>
                                </p:cTn>
                              </p:par>
                            </p:childTnLst>
                          </p:cTn>
                        </p:par>
                        <p:par>
                          <p:cTn id="50" fill="hold">
                            <p:stCondLst>
                              <p:cond delay="165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subTnLst>
                                    <p:animClr clrSpc="rgb" dir="cw">
                                      <p:cBhvr override="childStyle">
                                        <p:cTn dur="1" fill="hold" display="0" masterRel="nextClick" afterEffect="1"/>
                                        <p:tgtEl>
                                          <p:spTgt spid="21"/>
                                        </p:tgtEl>
                                        <p:attrNameLst>
                                          <p:attrName>ppt_c</p:attrName>
                                        </p:attrNameLst>
                                      </p:cBhvr>
                                      <p:to>
                                        <a:srgbClr val="FF6600"/>
                                      </p:to>
                                    </p:animClr>
                                  </p:subTnLst>
                                </p:cTn>
                              </p:par>
                            </p:childTnLst>
                          </p:cTn>
                        </p:par>
                        <p:par>
                          <p:cTn id="54" fill="hold">
                            <p:stCondLst>
                              <p:cond delay="170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subTnLst>
                                    <p:animClr clrSpc="rgb" dir="cw">
                                      <p:cBhvr override="childStyle">
                                        <p:cTn dur="1" fill="hold" display="0" masterRel="nextClick" afterEffect="1"/>
                                        <p:tgtEl>
                                          <p:spTgt spid="22"/>
                                        </p:tgtEl>
                                        <p:attrNameLst>
                                          <p:attrName>ppt_c</p:attrName>
                                        </p:attrNameLst>
                                      </p:cBhvr>
                                      <p:to>
                                        <a:srgbClr val="FF6600"/>
                                      </p:to>
                                    </p:animClr>
                                  </p:subTnLst>
                                </p:cTn>
                              </p:par>
                            </p:childTnLst>
                          </p:cTn>
                        </p:par>
                        <p:par>
                          <p:cTn id="58" fill="hold">
                            <p:stCondLst>
                              <p:cond delay="17500"/>
                            </p:stCondLst>
                            <p:childTnLst>
                              <p:par>
                                <p:cTn id="59" presetID="10" presetClass="entr" presetSubtype="0"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subTnLst>
                                    <p:animClr clrSpc="rgb" dir="cw">
                                      <p:cBhvr override="childStyle">
                                        <p:cTn dur="1" fill="hold" display="0" masterRel="nextClick" afterEffect="1"/>
                                        <p:tgtEl>
                                          <p:spTgt spid="23"/>
                                        </p:tgtEl>
                                        <p:attrNameLst>
                                          <p:attrName>ppt_c</p:attrName>
                                        </p:attrNameLst>
                                      </p:cBhvr>
                                      <p:to>
                                        <a:srgbClr val="FF6600"/>
                                      </p:to>
                                    </p:animClr>
                                  </p:subTnLst>
                                </p:cTn>
                              </p:par>
                            </p:childTnLst>
                          </p:cTn>
                        </p:par>
                        <p:par>
                          <p:cTn id="62" fill="hold">
                            <p:stCondLst>
                              <p:cond delay="18000"/>
                            </p:stCondLst>
                            <p:childTnLst>
                              <p:par>
                                <p:cTn id="63" presetID="10" presetClass="entr" presetSubtype="0" fill="hold" grpId="0" nodeType="after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subTnLst>
                                    <p:animClr clrSpc="rgb" dir="cw">
                                      <p:cBhvr override="childStyle">
                                        <p:cTn dur="1" fill="hold" display="0" masterRel="nextClick" afterEffect="1"/>
                                        <p:tgtEl>
                                          <p:spTgt spid="24"/>
                                        </p:tgtEl>
                                        <p:attrNameLst>
                                          <p:attrName>ppt_c</p:attrName>
                                        </p:attrNameLst>
                                      </p:cBhvr>
                                      <p:to>
                                        <a:srgbClr val="FF6600"/>
                                      </p:to>
                                    </p:animClr>
                                  </p:subTnLst>
                                </p:cTn>
                              </p:par>
                            </p:childTnLst>
                          </p:cTn>
                        </p:par>
                        <p:par>
                          <p:cTn id="66" fill="hold">
                            <p:stCondLst>
                              <p:cond delay="18500"/>
                            </p:stCondLst>
                            <p:childTnLst>
                              <p:par>
                                <p:cTn id="67" presetID="22" presetClass="entr" presetSubtype="4" fill="hold" grpId="0" nodeType="after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down)">
                                      <p:cBhvr>
                                        <p:cTn id="69" dur="1000"/>
                                        <p:tgtEl>
                                          <p:spTgt spid="12"/>
                                        </p:tgtEl>
                                      </p:cBhvr>
                                    </p:animEffect>
                                  </p:childTnLst>
                                </p:cTn>
                              </p:par>
                            </p:childTnLst>
                          </p:cTn>
                        </p:par>
                        <p:par>
                          <p:cTn id="70" fill="hold">
                            <p:stCondLst>
                              <p:cond delay="19500"/>
                            </p:stCondLst>
                            <p:childTnLst>
                              <p:par>
                                <p:cTn id="71" presetID="22" presetClass="entr" presetSubtype="4" fill="hold" grpId="0" nodeType="after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wipe(down)">
                                      <p:cBhvr>
                                        <p:cTn id="73" dur="1000"/>
                                        <p:tgtEl>
                                          <p:spTgt spid="14"/>
                                        </p:tgtEl>
                                      </p:cBhvr>
                                    </p:animEffect>
                                  </p:childTnLst>
                                </p:cTn>
                              </p:par>
                            </p:childTnLst>
                          </p:cTn>
                        </p:par>
                        <p:par>
                          <p:cTn id="74" fill="hold">
                            <p:stCondLst>
                              <p:cond delay="20500"/>
                            </p:stCondLst>
                            <p:childTnLst>
                              <p:par>
                                <p:cTn id="75" presetID="22" presetClass="entr" presetSubtype="4" fill="hold" grpId="0" nodeType="after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wipe(down)">
                                      <p:cBhvr>
                                        <p:cTn id="7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0" grpId="0"/>
      <p:bldP spid="20" grpId="0"/>
      <p:bldP spid="21" grpId="0"/>
      <p:bldP spid="22" grpId="0"/>
      <p:bldP spid="23" grpId="0"/>
      <p:bldP spid="24" grpId="0"/>
      <p:bldP spid="25" grpId="0" animBg="1"/>
      <p:bldP spid="26" grpId="0" animBg="1"/>
      <p:bldP spid="27" grpId="0" animBg="1"/>
      <p:bldP spid="28" grpId="0" animBg="1"/>
      <p:bldP spid="29" grpId="0" animBg="1"/>
      <p:bldP spid="30"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sp>
        <p:nvSpPr>
          <p:cNvPr id="11" name="ZoneTexte 10"/>
          <p:cNvSpPr txBox="1"/>
          <p:nvPr/>
        </p:nvSpPr>
        <p:spPr>
          <a:xfrm>
            <a:off x="0" y="836712"/>
            <a:ext cx="500404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1 – Développement : Les Méthodologies Agiles</a:t>
            </a:r>
            <a:endParaRPr lang="fr-FR" dirty="0"/>
          </a:p>
        </p:txBody>
      </p:sp>
      <p:sp>
        <p:nvSpPr>
          <p:cNvPr id="12" name="Rectangle 11"/>
          <p:cNvSpPr/>
          <p:nvPr/>
        </p:nvSpPr>
        <p:spPr>
          <a:xfrm>
            <a:off x="17794" y="1413499"/>
            <a:ext cx="9144000" cy="2462213"/>
          </a:xfrm>
          <a:prstGeom prst="rect">
            <a:avLst/>
          </a:prstGeom>
        </p:spPr>
        <p:txBody>
          <a:bodyPr wrap="square">
            <a:spAutoFit/>
          </a:bodyPr>
          <a:lstStyle/>
          <a:p>
            <a:r>
              <a:rPr lang="fr-FR" sz="1600" dirty="0" smtClean="0">
                <a:latin typeface="Calibri" panose="020F0502020204030204" pitchFamily="34" charset="0"/>
              </a:rPr>
              <a:t>Méthodes utilisées par les </a:t>
            </a:r>
            <a:r>
              <a:rPr lang="fr-FR" sz="1600" dirty="0" smtClean="0">
                <a:solidFill>
                  <a:srgbClr val="17448A"/>
                </a:solidFill>
                <a:latin typeface="Calibri" panose="020F0502020204030204" pitchFamily="34" charset="0"/>
              </a:rPr>
              <a:t>DEV</a:t>
            </a:r>
            <a:r>
              <a:rPr lang="fr-FR" sz="1600" dirty="0">
                <a:solidFill>
                  <a:srgbClr val="17448A"/>
                </a:solidFill>
                <a:latin typeface="Calibri" panose="020F0502020204030204" pitchFamily="34" charset="0"/>
              </a:rPr>
              <a:t> </a:t>
            </a:r>
            <a:r>
              <a:rPr lang="fr-FR" sz="1600" dirty="0" smtClean="0">
                <a:latin typeface="Calibri" panose="020F0502020204030204" pitchFamily="34" charset="0"/>
              </a:rPr>
              <a:t>qui repose sur des cycles </a:t>
            </a:r>
            <a:r>
              <a:rPr lang="fr-FR" sz="1600" dirty="0" smtClean="0">
                <a:solidFill>
                  <a:srgbClr val="17448A"/>
                </a:solidFill>
                <a:latin typeface="Calibri" panose="020F0502020204030204" pitchFamily="34" charset="0"/>
              </a:rPr>
              <a:t>itératifs et adaptatifs </a:t>
            </a:r>
            <a:r>
              <a:rPr lang="fr-FR" sz="1600" dirty="0" smtClean="0">
                <a:latin typeface="Calibri" panose="020F0502020204030204" pitchFamily="34" charset="0"/>
              </a:rPr>
              <a:t>(besoins évolutifs).</a:t>
            </a:r>
          </a:p>
          <a:p>
            <a:r>
              <a:rPr lang="fr-FR" sz="1600" dirty="0" smtClean="0">
                <a:latin typeface="Calibri" panose="020F0502020204030204" pitchFamily="34" charset="0"/>
              </a:rPr>
              <a:t>Permettent de pallier au traditionnel cycle en V ou tout doit être défini dès le début (besoins, planning …).</a:t>
            </a:r>
            <a:endParaRPr lang="fr-FR" sz="1600" dirty="0">
              <a:latin typeface="Calibri" panose="020F0502020204030204" pitchFamily="34" charset="0"/>
            </a:endParaRPr>
          </a:p>
          <a:p>
            <a:r>
              <a:rPr lang="fr-FR" sz="1600" dirty="0" smtClean="0">
                <a:latin typeface="Calibri" panose="020F0502020204030204" pitchFamily="34" charset="0"/>
              </a:rPr>
              <a:t>Préférence pour des équipes organisées par fonction (</a:t>
            </a:r>
            <a:r>
              <a:rPr lang="fr-FR" sz="1600" dirty="0" err="1" smtClean="0">
                <a:solidFill>
                  <a:srgbClr val="17448A"/>
                </a:solidFill>
                <a:latin typeface="Calibri" panose="020F0502020204030204" pitchFamily="34" charset="0"/>
              </a:rPr>
              <a:t>Features</a:t>
            </a:r>
            <a:r>
              <a:rPr lang="fr-FR" sz="1600" dirty="0" smtClean="0">
                <a:solidFill>
                  <a:srgbClr val="17448A"/>
                </a:solidFill>
                <a:latin typeface="Calibri" panose="020F0502020204030204" pitchFamily="34" charset="0"/>
              </a:rPr>
              <a:t> Teams</a:t>
            </a:r>
            <a:r>
              <a:rPr lang="fr-FR" sz="1600" dirty="0" smtClean="0">
                <a:latin typeface="Calibri" panose="020F0502020204030204" pitchFamily="34" charset="0"/>
              </a:rPr>
              <a:t>).</a:t>
            </a:r>
            <a:endParaRPr lang="fr-FR" sz="1600" dirty="0">
              <a:latin typeface="Calibri" panose="020F0502020204030204" pitchFamily="34" charset="0"/>
            </a:endParaRPr>
          </a:p>
          <a:p>
            <a:r>
              <a:rPr lang="fr-FR" sz="1600" dirty="0" smtClean="0">
                <a:latin typeface="Calibri" panose="020F0502020204030204" pitchFamily="34" charset="0"/>
              </a:rPr>
              <a:t>Cycles de développement </a:t>
            </a:r>
            <a:r>
              <a:rPr lang="fr-FR" sz="1600" dirty="0" smtClean="0">
                <a:solidFill>
                  <a:srgbClr val="17448A"/>
                </a:solidFill>
                <a:latin typeface="Calibri" panose="020F0502020204030204" pitchFamily="34" charset="0"/>
              </a:rPr>
              <a:t>rapides </a:t>
            </a:r>
            <a:r>
              <a:rPr lang="fr-FR" sz="1600" dirty="0" smtClean="0">
                <a:latin typeface="Calibri" panose="020F0502020204030204" pitchFamily="34" charset="0"/>
              </a:rPr>
              <a:t>qui apportent de nouvelles fonctions à la fin du cycle.</a:t>
            </a:r>
            <a:endParaRPr lang="fr-FR" sz="1600" dirty="0" smtClean="0">
              <a:solidFill>
                <a:srgbClr val="000000"/>
              </a:solidFill>
              <a:latin typeface="Calibri" panose="020F0502020204030204" pitchFamily="34" charset="0"/>
            </a:endParaRPr>
          </a:p>
          <a:p>
            <a:endParaRPr lang="fr-FR" sz="1000" i="1" dirty="0" smtClean="0">
              <a:solidFill>
                <a:schemeClr val="bg2">
                  <a:lumMod val="75000"/>
                </a:schemeClr>
              </a:solidFill>
              <a:latin typeface="Calibri" panose="020F0502020204030204" pitchFamily="34" charset="0"/>
            </a:endParaRPr>
          </a:p>
          <a:p>
            <a:r>
              <a:rPr lang="fr-FR" sz="1600" i="1" dirty="0" smtClean="0">
                <a:solidFill>
                  <a:schemeClr val="bg2">
                    <a:lumMod val="75000"/>
                  </a:schemeClr>
                </a:solidFill>
                <a:latin typeface="Calibri" panose="020F0502020204030204" pitchFamily="34" charset="0"/>
              </a:rPr>
              <a:t>Valeurs Agiles (Manifeste):</a:t>
            </a:r>
            <a:endParaRPr lang="fr-FR" sz="900" i="1" dirty="0">
              <a:solidFill>
                <a:schemeClr val="bg2">
                  <a:lumMod val="75000"/>
                </a:schemeClr>
              </a:solidFill>
              <a:latin typeface="Calibri" panose="020F0502020204030204" pitchFamily="34" charset="0"/>
            </a:endParaRPr>
          </a:p>
          <a:p>
            <a:pPr lvl="1"/>
            <a:r>
              <a:rPr lang="fr-FR" sz="1600" i="1" dirty="0">
                <a:solidFill>
                  <a:schemeClr val="bg2">
                    <a:lumMod val="75000"/>
                  </a:schemeClr>
                </a:solidFill>
                <a:latin typeface="Calibri" panose="020F0502020204030204" pitchFamily="34" charset="0"/>
              </a:rPr>
              <a:t>L'équipe et la communication avant les outils et processus.</a:t>
            </a:r>
          </a:p>
          <a:p>
            <a:pPr lvl="1"/>
            <a:r>
              <a:rPr lang="fr-FR" sz="1600" i="1" dirty="0">
                <a:solidFill>
                  <a:schemeClr val="bg2">
                    <a:lumMod val="75000"/>
                  </a:schemeClr>
                </a:solidFill>
                <a:latin typeface="Calibri" panose="020F0502020204030204" pitchFamily="34" charset="0"/>
              </a:rPr>
              <a:t>L'application avant la documentation.</a:t>
            </a:r>
          </a:p>
          <a:p>
            <a:pPr lvl="1"/>
            <a:r>
              <a:rPr lang="fr-FR" sz="1600" i="1" dirty="0">
                <a:solidFill>
                  <a:schemeClr val="bg2">
                    <a:lumMod val="75000"/>
                  </a:schemeClr>
                </a:solidFill>
                <a:latin typeface="Calibri" panose="020F0502020204030204" pitchFamily="34" charset="0"/>
              </a:rPr>
              <a:t>La collaboration avant la négociation contractuelle.</a:t>
            </a:r>
          </a:p>
          <a:p>
            <a:pPr lvl="1"/>
            <a:r>
              <a:rPr lang="fr-FR" sz="1600" i="1" dirty="0">
                <a:solidFill>
                  <a:schemeClr val="bg2">
                    <a:lumMod val="75000"/>
                  </a:schemeClr>
                </a:solidFill>
                <a:latin typeface="Calibri" panose="020F0502020204030204" pitchFamily="34" charset="0"/>
              </a:rPr>
              <a:t>L'acceptation du changement et la flexibilité avant la planification</a:t>
            </a:r>
            <a:r>
              <a:rPr lang="fr-FR" sz="1600" i="1" dirty="0" smtClean="0">
                <a:solidFill>
                  <a:schemeClr val="bg2">
                    <a:lumMod val="75000"/>
                  </a:schemeClr>
                </a:solidFill>
                <a:latin typeface="Calibri" panose="020F0502020204030204" pitchFamily="34" charset="0"/>
              </a:rPr>
              <a:t>.</a:t>
            </a:r>
            <a:endParaRPr lang="fr-FR" sz="1600" i="1" dirty="0">
              <a:solidFill>
                <a:schemeClr val="bg2">
                  <a:lumMod val="75000"/>
                </a:schemeClr>
              </a:solidFill>
              <a:latin typeface="Calibri" panose="020F0502020204030204" pitchFamily="34" charset="0"/>
            </a:endParaRPr>
          </a:p>
        </p:txBody>
      </p:sp>
      <p:sp>
        <p:nvSpPr>
          <p:cNvPr id="5" name="ZoneTexte 4"/>
          <p:cNvSpPr txBox="1"/>
          <p:nvPr/>
        </p:nvSpPr>
        <p:spPr>
          <a:xfrm>
            <a:off x="134725" y="6238887"/>
            <a:ext cx="6128922" cy="584775"/>
          </a:xfrm>
          <a:prstGeom prst="rect">
            <a:avLst/>
          </a:prstGeom>
          <a:noFill/>
        </p:spPr>
        <p:txBody>
          <a:bodyPr wrap="none" rtlCol="0">
            <a:spAutoFit/>
          </a:bodyPr>
          <a:lstStyle/>
          <a:p>
            <a:r>
              <a:rPr lang="fr-FR" sz="1600" dirty="0" smtClean="0">
                <a:latin typeface="Calibri" panose="020F0502020204030204" pitchFamily="34" charset="0"/>
              </a:rPr>
              <a:t>Quelques Méthodologies Agiles : </a:t>
            </a:r>
            <a:endParaRPr lang="fr-FR" sz="1000" dirty="0" smtClean="0">
              <a:latin typeface="Calibri" panose="020F0502020204030204" pitchFamily="34" charset="0"/>
            </a:endParaRPr>
          </a:p>
          <a:p>
            <a:r>
              <a:rPr lang="fr-FR" sz="1600" dirty="0" err="1" smtClean="0">
                <a:latin typeface="Calibri" panose="020F0502020204030204" pitchFamily="34" charset="0"/>
              </a:rPr>
              <a:t>Scrum</a:t>
            </a:r>
            <a:r>
              <a:rPr lang="fr-FR" sz="1600" dirty="0" smtClean="0">
                <a:latin typeface="Calibri" panose="020F0502020204030204" pitchFamily="34" charset="0"/>
              </a:rPr>
              <a:t>, </a:t>
            </a:r>
            <a:r>
              <a:rPr lang="fr-FR" sz="1600" dirty="0" err="1" smtClean="0">
                <a:latin typeface="Calibri" panose="020F0502020204030204" pitchFamily="34" charset="0"/>
              </a:rPr>
              <a:t>Extreme</a:t>
            </a:r>
            <a:r>
              <a:rPr lang="fr-FR" sz="1600" dirty="0" smtClean="0">
                <a:latin typeface="Calibri" panose="020F0502020204030204" pitchFamily="34" charset="0"/>
              </a:rPr>
              <a:t> </a:t>
            </a:r>
            <a:r>
              <a:rPr lang="fr-FR" sz="1600" dirty="0" err="1" smtClean="0">
                <a:latin typeface="Calibri" panose="020F0502020204030204" pitchFamily="34" charset="0"/>
              </a:rPr>
              <a:t>Programing</a:t>
            </a:r>
            <a:r>
              <a:rPr lang="fr-FR" sz="1600" dirty="0" smtClean="0">
                <a:latin typeface="Calibri" panose="020F0502020204030204" pitchFamily="34" charset="0"/>
              </a:rPr>
              <a:t>, </a:t>
            </a:r>
            <a:r>
              <a:rPr lang="fr-FR" sz="1600" dirty="0" err="1" smtClean="0">
                <a:latin typeface="Calibri" panose="020F0502020204030204" pitchFamily="34" charset="0"/>
              </a:rPr>
              <a:t>Feature</a:t>
            </a:r>
            <a:r>
              <a:rPr lang="fr-FR" sz="1600" dirty="0" smtClean="0">
                <a:latin typeface="Calibri" panose="020F0502020204030204" pitchFamily="34" charset="0"/>
              </a:rPr>
              <a:t> </a:t>
            </a:r>
            <a:r>
              <a:rPr lang="fr-FR" sz="1600" dirty="0" err="1" smtClean="0">
                <a:latin typeface="Calibri" panose="020F0502020204030204" pitchFamily="34" charset="0"/>
              </a:rPr>
              <a:t>Driven</a:t>
            </a:r>
            <a:r>
              <a:rPr lang="fr-FR" sz="1600" dirty="0" smtClean="0">
                <a:latin typeface="Calibri" panose="020F0502020204030204" pitchFamily="34" charset="0"/>
              </a:rPr>
              <a:t> </a:t>
            </a:r>
            <a:r>
              <a:rPr lang="fr-FR" sz="1600" dirty="0" err="1" smtClean="0">
                <a:latin typeface="Calibri" panose="020F0502020204030204" pitchFamily="34" charset="0"/>
              </a:rPr>
              <a:t>Developpement</a:t>
            </a:r>
            <a:r>
              <a:rPr lang="fr-FR" sz="1600" dirty="0" smtClean="0">
                <a:latin typeface="Calibri" panose="020F0502020204030204" pitchFamily="34" charset="0"/>
              </a:rPr>
              <a:t>, Kanban …</a:t>
            </a:r>
            <a:endParaRPr lang="fr-FR" sz="1600" dirty="0">
              <a:latin typeface="Calibri" panose="020F0502020204030204" pitchFamily="34" charset="0"/>
            </a:endParaRPr>
          </a:p>
        </p:txBody>
      </p:sp>
      <p:pic>
        <p:nvPicPr>
          <p:cNvPr id="2" name="Image 1"/>
          <p:cNvPicPr>
            <a:picLocks noChangeAspect="1"/>
          </p:cNvPicPr>
          <p:nvPr/>
        </p:nvPicPr>
        <p:blipFill>
          <a:blip r:embed="rId3"/>
          <a:stretch>
            <a:fillRect/>
          </a:stretch>
        </p:blipFill>
        <p:spPr>
          <a:xfrm>
            <a:off x="6850410" y="5335725"/>
            <a:ext cx="2300735" cy="1518667"/>
          </a:xfrm>
          <a:prstGeom prst="rect">
            <a:avLst/>
          </a:prstGeom>
        </p:spPr>
      </p:pic>
      <p:sp>
        <p:nvSpPr>
          <p:cNvPr id="8" name="ZoneTexte 7"/>
          <p:cNvSpPr txBox="1"/>
          <p:nvPr/>
        </p:nvSpPr>
        <p:spPr>
          <a:xfrm>
            <a:off x="134725" y="3954204"/>
            <a:ext cx="6234838" cy="2185214"/>
          </a:xfrm>
          <a:prstGeom prst="rect">
            <a:avLst/>
          </a:prstGeom>
          <a:noFill/>
        </p:spPr>
        <p:txBody>
          <a:bodyPr wrap="square" rtlCol="0">
            <a:spAutoFit/>
          </a:bodyPr>
          <a:lstStyle/>
          <a:p>
            <a:r>
              <a:rPr lang="fr-FR" sz="1600" dirty="0">
                <a:solidFill>
                  <a:schemeClr val="accent2">
                    <a:lumMod val="75000"/>
                  </a:schemeClr>
                </a:solidFill>
                <a:latin typeface="Calibri" panose="020F0502020204030204" pitchFamily="34" charset="0"/>
                <a:cs typeface="Calibri" panose="020F0502020204030204" pitchFamily="34" charset="0"/>
              </a:rPr>
              <a:t>D</a:t>
            </a:r>
            <a:r>
              <a:rPr lang="fr-FR" sz="1600" dirty="0" smtClean="0">
                <a:solidFill>
                  <a:schemeClr val="accent2">
                    <a:lumMod val="75000"/>
                  </a:schemeClr>
                </a:solidFill>
                <a:latin typeface="Calibri" panose="020F0502020204030204" pitchFamily="34" charset="0"/>
                <a:cs typeface="Calibri" panose="020F0502020204030204" pitchFamily="34" charset="0"/>
              </a:rPr>
              <a:t>es Bonnes Pratiques …</a:t>
            </a:r>
            <a:endParaRPr lang="fr-FR" sz="1000" dirty="0" smtClean="0">
              <a:solidFill>
                <a:schemeClr val="accent2">
                  <a:lumMod val="75000"/>
                </a:schemeClr>
              </a:solidFill>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Gestion des évolutions</a:t>
            </a:r>
          </a:p>
          <a:p>
            <a:pPr lvl="1"/>
            <a:r>
              <a:rPr lang="fr-FR" sz="1600" i="1" dirty="0">
                <a:solidFill>
                  <a:schemeClr val="accent4">
                    <a:lumMod val="65000"/>
                    <a:lumOff val="35000"/>
                  </a:schemeClr>
                </a:solidFill>
                <a:latin typeface="Calibri" panose="020F0502020204030204" pitchFamily="34" charset="0"/>
                <a:cs typeface="Calibri" panose="020F0502020204030204" pitchFamily="34" charset="0"/>
              </a:rPr>
              <a:t>Fonctionnalités conçues pour être indépendantes</a:t>
            </a:r>
          </a:p>
          <a:p>
            <a:pPr lvl="1"/>
            <a:r>
              <a:rPr lang="fr-FR" sz="1600" i="1" dirty="0" smtClean="0">
                <a:solidFill>
                  <a:schemeClr val="accent4">
                    <a:lumMod val="65000"/>
                    <a:lumOff val="35000"/>
                  </a:schemeClr>
                </a:solidFill>
                <a:latin typeface="Calibri" panose="020F0502020204030204" pitchFamily="34" charset="0"/>
                <a:cs typeface="Calibri" panose="020F0502020204030204" pitchFamily="34" charset="0"/>
              </a:rPr>
              <a:t>Livrable </a:t>
            </a:r>
            <a:r>
              <a:rPr lang="fr-FR" sz="1600" i="1" dirty="0">
                <a:solidFill>
                  <a:schemeClr val="accent4">
                    <a:lumMod val="65000"/>
                    <a:lumOff val="35000"/>
                  </a:schemeClr>
                </a:solidFill>
                <a:latin typeface="Calibri" panose="020F0502020204030204" pitchFamily="34" charset="0"/>
                <a:cs typeface="Calibri" panose="020F0502020204030204" pitchFamily="34" charset="0"/>
              </a:rPr>
              <a:t>dès que c’est prêt</a:t>
            </a:r>
          </a:p>
          <a:p>
            <a:pPr lvl="1"/>
            <a:r>
              <a:rPr lang="fr-FR" sz="1600" i="1" dirty="0">
                <a:solidFill>
                  <a:schemeClr val="accent4">
                    <a:lumMod val="65000"/>
                    <a:lumOff val="35000"/>
                  </a:schemeClr>
                </a:solidFill>
                <a:latin typeface="Calibri" panose="020F0502020204030204" pitchFamily="34" charset="0"/>
                <a:cs typeface="Calibri" panose="020F0502020204030204" pitchFamily="34" charset="0"/>
              </a:rPr>
              <a:t>Découplage des fonctionnalités</a:t>
            </a:r>
          </a:p>
          <a:p>
            <a:endParaRPr lang="fr-FR" sz="4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Environnement de DEV</a:t>
            </a:r>
          </a:p>
          <a:p>
            <a:pPr lvl="1"/>
            <a:r>
              <a:rPr lang="fr-FR" sz="1600" i="1" dirty="0">
                <a:solidFill>
                  <a:schemeClr val="accent4">
                    <a:lumMod val="65000"/>
                    <a:lumOff val="35000"/>
                  </a:schemeClr>
                </a:solidFill>
                <a:latin typeface="Calibri" panose="020F0502020204030204" pitchFamily="34" charset="0"/>
                <a:cs typeface="Calibri" panose="020F0502020204030204" pitchFamily="34" charset="0"/>
              </a:rPr>
              <a:t>Chaque fonctionnalité sur une branche </a:t>
            </a:r>
            <a:r>
              <a:rPr lang="fr-FR" sz="1600" i="1" dirty="0" err="1">
                <a:solidFill>
                  <a:schemeClr val="accent4">
                    <a:lumMod val="65000"/>
                    <a:lumOff val="35000"/>
                  </a:schemeClr>
                </a:solidFill>
                <a:latin typeface="Calibri" panose="020F0502020204030204" pitchFamily="34" charset="0"/>
                <a:cs typeface="Calibri" panose="020F0502020204030204" pitchFamily="34" charset="0"/>
              </a:rPr>
              <a:t>Feature</a:t>
            </a:r>
            <a:r>
              <a:rPr lang="fr-FR" sz="1600" i="1" dirty="0">
                <a:solidFill>
                  <a:schemeClr val="accent4">
                    <a:lumMod val="65000"/>
                    <a:lumOff val="35000"/>
                  </a:schemeClr>
                </a:solidFill>
                <a:latin typeface="Calibri" panose="020F0502020204030204" pitchFamily="34" charset="0"/>
                <a:cs typeface="Calibri" panose="020F0502020204030204" pitchFamily="34" charset="0"/>
              </a:rPr>
              <a:t> dédiée</a:t>
            </a:r>
          </a:p>
          <a:p>
            <a:pPr lvl="1"/>
            <a:r>
              <a:rPr lang="fr-FR" sz="1600" i="1" dirty="0">
                <a:solidFill>
                  <a:schemeClr val="accent4">
                    <a:lumMod val="65000"/>
                    <a:lumOff val="35000"/>
                  </a:schemeClr>
                </a:solidFill>
                <a:latin typeface="Calibri" panose="020F0502020204030204" pitchFamily="34" charset="0"/>
                <a:cs typeface="Calibri" panose="020F0502020204030204" pitchFamily="34" charset="0"/>
              </a:rPr>
              <a:t>Environnement Quasi iso Production</a:t>
            </a:r>
          </a:p>
        </p:txBody>
      </p:sp>
    </p:spTree>
    <p:extLst>
      <p:ext uri="{BB962C8B-B14F-4D97-AF65-F5344CB8AC3E}">
        <p14:creationId xmlns:p14="http://schemas.microsoft.com/office/powerpoint/2010/main" val="270850540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fade">
                                      <p:cBhvr>
                                        <p:cTn id="7" dur="1000"/>
                                        <p:tgtEl>
                                          <p:spTgt spid="12">
                                            <p:txEl>
                                              <p:pRg st="1" end="1"/>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animEffect transition="in" filter="fade">
                                      <p:cBhvr>
                                        <p:cTn id="11" dur="1000"/>
                                        <p:tgtEl>
                                          <p:spTgt spid="12">
                                            <p:txEl>
                                              <p:pRg st="2" end="2"/>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animEffect transition="in" filter="fade">
                                      <p:cBhvr>
                                        <p:cTn id="15" dur="1000"/>
                                        <p:tgtEl>
                                          <p:spTgt spid="12">
                                            <p:txEl>
                                              <p:pRg st="3" end="3"/>
                                            </p:txEl>
                                          </p:spTgt>
                                        </p:tgtEl>
                                      </p:cBhvr>
                                    </p:animEffect>
                                  </p:childTnLst>
                                </p:cTn>
                              </p:par>
                            </p:childTnLst>
                          </p:cTn>
                        </p:par>
                        <p:par>
                          <p:cTn id="16" fill="hold">
                            <p:stCondLst>
                              <p:cond delay="3000"/>
                            </p:stCondLst>
                            <p:childTnLst>
                              <p:par>
                                <p:cTn id="17" presetID="22" presetClass="entr" presetSubtype="4" fill="hold" nodeType="after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animEffect transition="in" filter="wipe(down)">
                                      <p:cBhvr>
                                        <p:cTn id="19" dur="1000"/>
                                        <p:tgtEl>
                                          <p:spTgt spid="12">
                                            <p:txEl>
                                              <p:pRg st="5" end="5"/>
                                            </p:txEl>
                                          </p:spTgt>
                                        </p:tgtEl>
                                      </p:cBhvr>
                                    </p:animEffect>
                                  </p:childTnLst>
                                </p:cTn>
                              </p:par>
                            </p:childTnLst>
                          </p:cTn>
                        </p:par>
                        <p:par>
                          <p:cTn id="20" fill="hold">
                            <p:stCondLst>
                              <p:cond delay="4000"/>
                            </p:stCondLst>
                            <p:childTnLst>
                              <p:par>
                                <p:cTn id="21" presetID="22" presetClass="entr" presetSubtype="4" fill="hold" nodeType="after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animEffect transition="in" filter="wipe(down)">
                                      <p:cBhvr>
                                        <p:cTn id="23" dur="1000"/>
                                        <p:tgtEl>
                                          <p:spTgt spid="12">
                                            <p:txEl>
                                              <p:pRg st="6" end="6"/>
                                            </p:txEl>
                                          </p:spTgt>
                                        </p:tgtEl>
                                      </p:cBhvr>
                                    </p:animEffect>
                                  </p:childTnLst>
                                </p:cTn>
                              </p:par>
                            </p:childTnLst>
                          </p:cTn>
                        </p:par>
                        <p:par>
                          <p:cTn id="24" fill="hold">
                            <p:stCondLst>
                              <p:cond delay="5000"/>
                            </p:stCondLst>
                            <p:childTnLst>
                              <p:par>
                                <p:cTn id="25" presetID="22" presetClass="entr" presetSubtype="4" fill="hold" nodeType="afterEffect">
                                  <p:stCondLst>
                                    <p:cond delay="0"/>
                                  </p:stCondLst>
                                  <p:childTnLst>
                                    <p:set>
                                      <p:cBhvr>
                                        <p:cTn id="26" dur="1" fill="hold">
                                          <p:stCondLst>
                                            <p:cond delay="0"/>
                                          </p:stCondLst>
                                        </p:cTn>
                                        <p:tgtEl>
                                          <p:spTgt spid="12">
                                            <p:txEl>
                                              <p:pRg st="7" end="7"/>
                                            </p:txEl>
                                          </p:spTgt>
                                        </p:tgtEl>
                                        <p:attrNameLst>
                                          <p:attrName>style.visibility</p:attrName>
                                        </p:attrNameLst>
                                      </p:cBhvr>
                                      <p:to>
                                        <p:strVal val="visible"/>
                                      </p:to>
                                    </p:set>
                                    <p:animEffect transition="in" filter="wipe(down)">
                                      <p:cBhvr>
                                        <p:cTn id="27" dur="1000"/>
                                        <p:tgtEl>
                                          <p:spTgt spid="12">
                                            <p:txEl>
                                              <p:pRg st="7" end="7"/>
                                            </p:txEl>
                                          </p:spTgt>
                                        </p:tgtEl>
                                      </p:cBhvr>
                                    </p:animEffect>
                                  </p:childTnLst>
                                </p:cTn>
                              </p:par>
                            </p:childTnLst>
                          </p:cTn>
                        </p:par>
                        <p:par>
                          <p:cTn id="28" fill="hold">
                            <p:stCondLst>
                              <p:cond delay="6000"/>
                            </p:stCondLst>
                            <p:childTnLst>
                              <p:par>
                                <p:cTn id="29" presetID="22" presetClass="entr" presetSubtype="4" fill="hold" nodeType="after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animEffect transition="in" filter="wipe(down)">
                                      <p:cBhvr>
                                        <p:cTn id="31" dur="1000"/>
                                        <p:tgtEl>
                                          <p:spTgt spid="12">
                                            <p:txEl>
                                              <p:pRg st="8" end="8"/>
                                            </p:txEl>
                                          </p:spTgt>
                                        </p:tgtEl>
                                      </p:cBhvr>
                                    </p:animEffect>
                                  </p:childTnLst>
                                </p:cTn>
                              </p:par>
                            </p:childTnLst>
                          </p:cTn>
                        </p:par>
                        <p:par>
                          <p:cTn id="32" fill="hold">
                            <p:stCondLst>
                              <p:cond delay="7000"/>
                            </p:stCondLst>
                            <p:childTnLst>
                              <p:par>
                                <p:cTn id="33" presetID="22" presetClass="entr" presetSubtype="4" fill="hold" nodeType="afterEffect">
                                  <p:stCondLst>
                                    <p:cond delay="0"/>
                                  </p:stCondLst>
                                  <p:childTnLst>
                                    <p:set>
                                      <p:cBhvr>
                                        <p:cTn id="34" dur="1" fill="hold">
                                          <p:stCondLst>
                                            <p:cond delay="0"/>
                                          </p:stCondLst>
                                        </p:cTn>
                                        <p:tgtEl>
                                          <p:spTgt spid="12">
                                            <p:txEl>
                                              <p:pRg st="9" end="9"/>
                                            </p:txEl>
                                          </p:spTgt>
                                        </p:tgtEl>
                                        <p:attrNameLst>
                                          <p:attrName>style.visibility</p:attrName>
                                        </p:attrNameLst>
                                      </p:cBhvr>
                                      <p:to>
                                        <p:strVal val="visible"/>
                                      </p:to>
                                    </p:set>
                                    <p:animEffect transition="in" filter="wipe(down)">
                                      <p:cBhvr>
                                        <p:cTn id="35" dur="1000"/>
                                        <p:tgtEl>
                                          <p:spTgt spid="12">
                                            <p:txEl>
                                              <p:pRg st="9" end="9"/>
                                            </p:txEl>
                                          </p:spTgt>
                                        </p:tgtEl>
                                      </p:cBhvr>
                                    </p:animEffect>
                                  </p:childTnLst>
                                </p:cTn>
                              </p:par>
                            </p:childTnLst>
                          </p:cTn>
                        </p:par>
                        <p:par>
                          <p:cTn id="36" fill="hold">
                            <p:stCondLst>
                              <p:cond delay="8000"/>
                            </p:stCondLst>
                            <p:childTnLst>
                              <p:par>
                                <p:cTn id="37" presetID="2" presetClass="entr" presetSubtype="8" fill="hold" nodeType="after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anim calcmode="lin" valueType="num">
                                      <p:cBhvr additive="base">
                                        <p:cTn id="39" dur="10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40" dur="10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9000"/>
                            </p:stCondLst>
                            <p:childTnLst>
                              <p:par>
                                <p:cTn id="42" presetID="2" presetClass="entr" presetSubtype="8" fill="hold" nodeType="afterEffect">
                                  <p:stCondLst>
                                    <p:cond delay="0"/>
                                  </p:stCondLst>
                                  <p:iterate type="wd">
                                    <p:tmPct val="10000"/>
                                  </p:iterate>
                                  <p:childTnLst>
                                    <p:set>
                                      <p:cBhvr>
                                        <p:cTn id="43" dur="1" fill="hold">
                                          <p:stCondLst>
                                            <p:cond delay="0"/>
                                          </p:stCondLst>
                                        </p:cTn>
                                        <p:tgtEl>
                                          <p:spTgt spid="5">
                                            <p:txEl>
                                              <p:pRg st="1" end="1"/>
                                            </p:txEl>
                                          </p:spTgt>
                                        </p:tgtEl>
                                        <p:attrNameLst>
                                          <p:attrName>style.visibility</p:attrName>
                                        </p:attrNameLst>
                                      </p:cBhvr>
                                      <p:to>
                                        <p:strVal val="visible"/>
                                      </p:to>
                                    </p:set>
                                    <p:anim calcmode="lin" valueType="num">
                                      <p:cBhvr additive="base">
                                        <p:cTn id="44" dur="10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45" dur="1000" fill="hold"/>
                                        <p:tgtEl>
                                          <p:spTgt spid="5">
                                            <p:txEl>
                                              <p:pRg st="1" end="1"/>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2" name="ZoneTexte 11"/>
          <p:cNvSpPr txBox="1"/>
          <p:nvPr/>
        </p:nvSpPr>
        <p:spPr>
          <a:xfrm>
            <a:off x="234156" y="1268295"/>
            <a:ext cx="3285152" cy="369332"/>
          </a:xfrm>
          <a:prstGeom prst="rect">
            <a:avLst/>
          </a:prstGeom>
          <a:solidFill>
            <a:srgbClr val="00B05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Développement: Best </a:t>
            </a:r>
            <a:r>
              <a:rPr lang="fr-FR" dirty="0" err="1" smtClean="0"/>
              <a:t>Practises</a:t>
            </a:r>
            <a:endParaRPr lang="fr-FR" dirty="0">
              <a:solidFill>
                <a:srgbClr val="FFFF00"/>
              </a:solidFill>
            </a:endParaRPr>
          </a:p>
        </p:txBody>
      </p:sp>
      <p:sp>
        <p:nvSpPr>
          <p:cNvPr id="13" name="ZoneTexte 12"/>
          <p:cNvSpPr txBox="1"/>
          <p:nvPr/>
        </p:nvSpPr>
        <p:spPr>
          <a:xfrm>
            <a:off x="1115616" y="2802101"/>
            <a:ext cx="646450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latin typeface="Calibri" panose="020F0502020204030204" pitchFamily="34" charset="0"/>
                <a:cs typeface="Calibri" panose="020F0502020204030204" pitchFamily="34" charset="0"/>
              </a:rPr>
              <a:t>Fonctionnalités conçues pour être indépendantes</a:t>
            </a:r>
          </a:p>
        </p:txBody>
      </p:sp>
      <p:sp>
        <p:nvSpPr>
          <p:cNvPr id="11" name="ZoneTexte 10"/>
          <p:cNvSpPr txBox="1"/>
          <p:nvPr/>
        </p:nvSpPr>
        <p:spPr>
          <a:xfrm>
            <a:off x="1097498" y="4554832"/>
            <a:ext cx="646450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solidFill>
                  <a:schemeClr val="bg1"/>
                </a:solidFill>
                <a:latin typeface="Calibri" panose="020F0502020204030204" pitchFamily="34" charset="0"/>
                <a:cs typeface="Calibri" panose="020F0502020204030204" pitchFamily="34" charset="0"/>
              </a:rPr>
              <a:t>Environnement iso Production (ou quasi)</a:t>
            </a:r>
          </a:p>
        </p:txBody>
      </p:sp>
      <p:sp>
        <p:nvSpPr>
          <p:cNvPr id="10" name="ZoneTexte 9"/>
          <p:cNvSpPr txBox="1"/>
          <p:nvPr/>
        </p:nvSpPr>
        <p:spPr>
          <a:xfrm>
            <a:off x="1115616" y="3346488"/>
            <a:ext cx="646450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latin typeface="Calibri" panose="020F0502020204030204" pitchFamily="34" charset="0"/>
                <a:cs typeface="Calibri" panose="020F0502020204030204" pitchFamily="34" charset="0"/>
              </a:rPr>
              <a:t>Packaging et livraison de ce qui est prêt dès </a:t>
            </a:r>
            <a:r>
              <a:rPr lang="fr-FR" dirty="0">
                <a:latin typeface="Calibri" panose="020F0502020204030204" pitchFamily="34" charset="0"/>
                <a:cs typeface="Calibri" panose="020F0502020204030204" pitchFamily="34" charset="0"/>
              </a:rPr>
              <a:t>que c’est prêt</a:t>
            </a:r>
          </a:p>
        </p:txBody>
      </p:sp>
      <p:sp>
        <p:nvSpPr>
          <p:cNvPr id="16" name="ZoneTexte 15"/>
          <p:cNvSpPr txBox="1"/>
          <p:nvPr/>
        </p:nvSpPr>
        <p:spPr>
          <a:xfrm>
            <a:off x="1115616" y="3961764"/>
            <a:ext cx="646450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cs typeface="Calibri" panose="020F0502020204030204" pitchFamily="34" charset="0"/>
              </a:defRPr>
            </a:lvl1pPr>
          </a:lstStyle>
          <a:p>
            <a:r>
              <a:rPr lang="fr-FR" dirty="0"/>
              <a:t>Chaque fonctionnalité sur une branche </a:t>
            </a:r>
            <a:r>
              <a:rPr lang="fr-FR" dirty="0" err="1"/>
              <a:t>Feature</a:t>
            </a:r>
            <a:r>
              <a:rPr lang="fr-FR" dirty="0"/>
              <a:t> dédiée</a:t>
            </a:r>
          </a:p>
        </p:txBody>
      </p:sp>
      <p:pic>
        <p:nvPicPr>
          <p:cNvPr id="14" name="Image 13"/>
          <p:cNvPicPr>
            <a:picLocks noChangeAspect="1"/>
          </p:cNvPicPr>
          <p:nvPr/>
        </p:nvPicPr>
        <p:blipFill>
          <a:blip r:embed="rId3"/>
          <a:stretch>
            <a:fillRect/>
          </a:stretch>
        </p:blipFill>
        <p:spPr>
          <a:xfrm>
            <a:off x="7638063" y="692150"/>
            <a:ext cx="1500878" cy="1975249"/>
          </a:xfrm>
          <a:prstGeom prst="rect">
            <a:avLst/>
          </a:prstGeom>
        </p:spPr>
      </p:pic>
      <p:sp>
        <p:nvSpPr>
          <p:cNvPr id="15" name="ZoneTexte 14"/>
          <p:cNvSpPr txBox="1"/>
          <p:nvPr/>
        </p:nvSpPr>
        <p:spPr>
          <a:xfrm>
            <a:off x="1115616" y="5147900"/>
            <a:ext cx="646450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Complétude : tester ce que le programme doit et ne </a:t>
            </a:r>
            <a:r>
              <a:rPr lang="fr-FR" dirty="0" err="1" smtClean="0"/>
              <a:t>doir</a:t>
            </a:r>
            <a:r>
              <a:rPr lang="fr-FR" dirty="0" smtClean="0"/>
              <a:t> pas faire</a:t>
            </a:r>
            <a:endParaRPr lang="fr-FR" dirty="0"/>
          </a:p>
        </p:txBody>
      </p:sp>
    </p:spTree>
    <p:extLst>
      <p:ext uri="{BB962C8B-B14F-4D97-AF65-F5344CB8AC3E}">
        <p14:creationId xmlns:p14="http://schemas.microsoft.com/office/powerpoint/2010/main" val="292940956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2000"/>
                            </p:stCondLst>
                            <p:childTnLst>
                              <p:par>
                                <p:cTn id="9" presetID="10" presetClass="entr" presetSubtype="0" fill="hold" grpId="0" nodeType="afterEffect">
                                  <p:stCondLst>
                                    <p:cond delay="5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childTnLst>
                          </p:cTn>
                        </p:par>
                        <p:par>
                          <p:cTn id="12" fill="hold">
                            <p:stCondLst>
                              <p:cond delay="3500"/>
                            </p:stCondLst>
                            <p:childTnLst>
                              <p:par>
                                <p:cTn id="13" presetID="10" presetClass="entr" presetSubtype="0" fill="hold" grpId="0" nodeType="afterEffect">
                                  <p:stCondLst>
                                    <p:cond delay="5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childTnLst>
                                </p:cTn>
                              </p:par>
                            </p:childTnLst>
                          </p:cTn>
                        </p:par>
                        <p:par>
                          <p:cTn id="16" fill="hold">
                            <p:stCondLst>
                              <p:cond delay="5000"/>
                            </p:stCondLst>
                            <p:childTnLst>
                              <p:par>
                                <p:cTn id="17" presetID="10" presetClass="entr" presetSubtype="0" fill="hold" grpId="0" nodeType="after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childTnLst>
                          </p:cTn>
                        </p:par>
                        <p:par>
                          <p:cTn id="20" fill="hold">
                            <p:stCondLst>
                              <p:cond delay="6500"/>
                            </p:stCondLst>
                            <p:childTnLst>
                              <p:par>
                                <p:cTn id="21" presetID="10" presetClass="entr" presetSubtype="0" fill="hold" grpId="0" nodeType="after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P spid="10" grpId="0" animBg="1"/>
      <p:bldP spid="16"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2" name="Rectangle 1"/>
          <p:cNvSpPr/>
          <p:nvPr/>
        </p:nvSpPr>
        <p:spPr>
          <a:xfrm>
            <a:off x="0" y="5766839"/>
            <a:ext cx="8568183" cy="1200329"/>
          </a:xfrm>
          <a:prstGeom prst="rect">
            <a:avLst/>
          </a:prstGeom>
        </p:spPr>
        <p:txBody>
          <a:bodyPr wrap="square">
            <a:spAutoFit/>
          </a:bodyPr>
          <a:lstStyle/>
          <a:p>
            <a:endParaRPr lang="fr-FR" sz="1400" dirty="0" smtClean="0">
              <a:solidFill>
                <a:schemeClr val="accent5">
                  <a:lumMod val="10000"/>
                </a:schemeClr>
              </a:solidFill>
              <a:latin typeface="Calibri" panose="020F0502020204030204" pitchFamily="34" charset="0"/>
            </a:endParaRPr>
          </a:p>
          <a:p>
            <a:r>
              <a:rPr lang="fr-FR" sz="1400" dirty="0" err="1" smtClean="0">
                <a:solidFill>
                  <a:schemeClr val="accent2"/>
                </a:solidFill>
                <a:latin typeface="Calibri" panose="020F0502020204030204" pitchFamily="34" charset="0"/>
              </a:rPr>
              <a:t>Backlog</a:t>
            </a:r>
            <a:r>
              <a:rPr lang="fr-FR" sz="1400" dirty="0" smtClean="0">
                <a:solidFill>
                  <a:schemeClr val="accent2"/>
                </a:solidFill>
                <a:latin typeface="Calibri" panose="020F0502020204030204" pitchFamily="34" charset="0"/>
              </a:rPr>
              <a:t> Produit:  </a:t>
            </a:r>
            <a:r>
              <a:rPr lang="fr-FR" sz="1400" dirty="0">
                <a:solidFill>
                  <a:schemeClr val="bg2">
                    <a:lumMod val="50000"/>
                  </a:schemeClr>
                </a:solidFill>
                <a:latin typeface="Calibri" panose="020F0502020204030204" pitchFamily="34" charset="0"/>
              </a:rPr>
              <a:t>Liste des éléments fonctionnels à implémenter</a:t>
            </a:r>
            <a:r>
              <a:rPr lang="fr-FR" sz="1400" dirty="0">
                <a:latin typeface="Calibri" panose="020F0502020204030204" pitchFamily="34" charset="0"/>
              </a:rPr>
              <a:t> </a:t>
            </a:r>
            <a:r>
              <a:rPr lang="fr-FR" sz="1400" dirty="0" smtClean="0">
                <a:latin typeface="Calibri" panose="020F0502020204030204" pitchFamily="34" charset="0"/>
              </a:rPr>
              <a:t>classée par priorité</a:t>
            </a:r>
          </a:p>
          <a:p>
            <a:r>
              <a:rPr lang="fr-FR" sz="1400" dirty="0" smtClean="0">
                <a:solidFill>
                  <a:schemeClr val="accent2"/>
                </a:solidFill>
                <a:latin typeface="Calibri" panose="020F0502020204030204" pitchFamily="34" charset="0"/>
              </a:rPr>
              <a:t>Sprint </a:t>
            </a:r>
            <a:r>
              <a:rPr lang="fr-FR" sz="1400" dirty="0" err="1" smtClean="0">
                <a:solidFill>
                  <a:schemeClr val="accent2"/>
                </a:solidFill>
                <a:latin typeface="Calibri" panose="020F0502020204030204" pitchFamily="34" charset="0"/>
              </a:rPr>
              <a:t>Backlog</a:t>
            </a:r>
            <a:r>
              <a:rPr lang="fr-FR" sz="1400" dirty="0" smtClean="0">
                <a:solidFill>
                  <a:schemeClr val="accent2"/>
                </a:solidFill>
                <a:latin typeface="Calibri" panose="020F0502020204030204" pitchFamily="34" charset="0"/>
              </a:rPr>
              <a:t> </a:t>
            </a:r>
            <a:r>
              <a:rPr lang="fr-FR" sz="1400" dirty="0" smtClean="0">
                <a:solidFill>
                  <a:schemeClr val="bg2">
                    <a:lumMod val="50000"/>
                  </a:schemeClr>
                </a:solidFill>
                <a:latin typeface="Calibri" panose="020F0502020204030204" pitchFamily="34" charset="0"/>
              </a:rPr>
              <a:t>:   Liste des éléments à embarquer dans un sprint (Pas de Changement pendant les Sprints)</a:t>
            </a:r>
          </a:p>
          <a:p>
            <a:r>
              <a:rPr lang="fr-FR" sz="1400" dirty="0" smtClean="0">
                <a:solidFill>
                  <a:schemeClr val="accent2"/>
                </a:solidFill>
                <a:latin typeface="Calibri" panose="020F0502020204030204" pitchFamily="34" charset="0"/>
              </a:rPr>
              <a:t>Standup Meeting </a:t>
            </a:r>
            <a:r>
              <a:rPr lang="fr-FR" sz="1400" dirty="0" smtClean="0">
                <a:solidFill>
                  <a:schemeClr val="bg2">
                    <a:lumMod val="50000"/>
                  </a:schemeClr>
                </a:solidFill>
                <a:latin typeface="Calibri" panose="020F0502020204030204" pitchFamily="34" charset="0"/>
              </a:rPr>
              <a:t>: Revue quotidienne sur l’avancement du Sprint avec les équipes</a:t>
            </a:r>
          </a:p>
          <a:p>
            <a:r>
              <a:rPr lang="fr-FR" sz="1400" dirty="0" err="1" smtClean="0">
                <a:solidFill>
                  <a:schemeClr val="accent2"/>
                </a:solidFill>
                <a:latin typeface="Calibri" panose="020F0502020204030204" pitchFamily="34" charset="0"/>
              </a:rPr>
              <a:t>Burndown</a:t>
            </a:r>
            <a:r>
              <a:rPr lang="fr-FR" sz="1400" dirty="0" smtClean="0">
                <a:solidFill>
                  <a:schemeClr val="accent2"/>
                </a:solidFill>
                <a:latin typeface="Calibri" panose="020F0502020204030204" pitchFamily="34" charset="0"/>
              </a:rPr>
              <a:t> Chart </a:t>
            </a:r>
            <a:r>
              <a:rPr lang="fr-FR" sz="1400" dirty="0" smtClean="0">
                <a:solidFill>
                  <a:schemeClr val="bg2">
                    <a:lumMod val="50000"/>
                  </a:schemeClr>
                </a:solidFill>
                <a:latin typeface="Calibri" panose="020F0502020204030204" pitchFamily="34" charset="0"/>
              </a:rPr>
              <a:t>: Suivi graphique de l’effort restant a faire pour finaliser le sprint.</a:t>
            </a:r>
            <a:endParaRPr lang="fr-FR" sz="1400" dirty="0">
              <a:latin typeface="Calibri" panose="020F0502020204030204" pitchFamily="34" charset="0"/>
            </a:endParaRPr>
          </a:p>
        </p:txBody>
      </p:sp>
      <p:pic>
        <p:nvPicPr>
          <p:cNvPr id="5" name="Image 4"/>
          <p:cNvPicPr>
            <a:picLocks noChangeAspect="1"/>
          </p:cNvPicPr>
          <p:nvPr/>
        </p:nvPicPr>
        <p:blipFill>
          <a:blip r:embed="rId3"/>
          <a:stretch>
            <a:fillRect/>
          </a:stretch>
        </p:blipFill>
        <p:spPr>
          <a:xfrm>
            <a:off x="525041" y="1736834"/>
            <a:ext cx="533400" cy="600075"/>
          </a:xfrm>
          <a:prstGeom prst="rect">
            <a:avLst/>
          </a:prstGeom>
        </p:spPr>
      </p:pic>
      <p:sp>
        <p:nvSpPr>
          <p:cNvPr id="6" name="Rectangle 5"/>
          <p:cNvSpPr/>
          <p:nvPr/>
        </p:nvSpPr>
        <p:spPr>
          <a:xfrm>
            <a:off x="0" y="4835784"/>
            <a:ext cx="7725355" cy="1107996"/>
          </a:xfrm>
          <a:prstGeom prst="rect">
            <a:avLst/>
          </a:prstGeom>
        </p:spPr>
        <p:txBody>
          <a:bodyPr wrap="square">
            <a:spAutoFit/>
          </a:bodyPr>
          <a:lstStyle/>
          <a:p>
            <a:r>
              <a:rPr lang="fr-FR" sz="1600" u="sng" dirty="0">
                <a:solidFill>
                  <a:srgbClr val="000000"/>
                </a:solidFill>
                <a:latin typeface="Calibri" panose="020F0502020204030204" pitchFamily="34" charset="0"/>
              </a:rPr>
              <a:t>Objectifs</a:t>
            </a:r>
          </a:p>
          <a:p>
            <a:endParaRPr lang="fr-FR" sz="200" u="sng" dirty="0">
              <a:solidFill>
                <a:srgbClr val="000000"/>
              </a:solidFill>
              <a:latin typeface="Calibri" panose="020F0502020204030204" pitchFamily="34" charset="0"/>
            </a:endParaRPr>
          </a:p>
          <a:p>
            <a:r>
              <a:rPr lang="fr-FR" sz="1600" dirty="0">
                <a:solidFill>
                  <a:srgbClr val="000000"/>
                </a:solidFill>
                <a:latin typeface="Calibri" panose="020F0502020204030204" pitchFamily="34" charset="0"/>
              </a:rPr>
              <a:t>Satisfaire le Client en livrant rapidement et régulièrement des fonctionnalités à VA</a:t>
            </a:r>
          </a:p>
          <a:p>
            <a:r>
              <a:rPr lang="fr-FR" sz="1600" dirty="0">
                <a:solidFill>
                  <a:srgbClr val="000000"/>
                </a:solidFill>
                <a:latin typeface="Calibri" panose="020F0502020204030204" pitchFamily="34" charset="0"/>
              </a:rPr>
              <a:t>Livrer fréquemment un logiciel opérationnel avec des cycles courts ( &lt; 1 mois )</a:t>
            </a:r>
          </a:p>
          <a:p>
            <a:r>
              <a:rPr lang="fr-FR" sz="1600" dirty="0">
                <a:solidFill>
                  <a:srgbClr val="000000"/>
                </a:solidFill>
                <a:latin typeface="Calibri" panose="020F0502020204030204" pitchFamily="34" charset="0"/>
              </a:rPr>
              <a:t>Utilisateur et développeur travaillent ensemble</a:t>
            </a:r>
          </a:p>
        </p:txBody>
      </p:sp>
      <p:sp>
        <p:nvSpPr>
          <p:cNvPr id="14" name="ZoneTexte 13"/>
          <p:cNvSpPr txBox="1"/>
          <p:nvPr/>
        </p:nvSpPr>
        <p:spPr>
          <a:xfrm>
            <a:off x="0" y="836712"/>
            <a:ext cx="6012160"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1 – Développement : Les Méthodologies Agiles : Focus SCRUM</a:t>
            </a:r>
            <a:endParaRPr lang="fr-FR" dirty="0"/>
          </a:p>
        </p:txBody>
      </p:sp>
      <p:pic>
        <p:nvPicPr>
          <p:cNvPr id="15" name="Image 14"/>
          <p:cNvPicPr>
            <a:picLocks noChangeAspect="1"/>
          </p:cNvPicPr>
          <p:nvPr/>
        </p:nvPicPr>
        <p:blipFill>
          <a:blip r:embed="rId4"/>
          <a:stretch>
            <a:fillRect/>
          </a:stretch>
        </p:blipFill>
        <p:spPr>
          <a:xfrm>
            <a:off x="6850410" y="5335725"/>
            <a:ext cx="2300735" cy="1518667"/>
          </a:xfrm>
          <a:prstGeom prst="rect">
            <a:avLst/>
          </a:prstGeom>
        </p:spPr>
      </p:pic>
      <p:pic>
        <p:nvPicPr>
          <p:cNvPr id="4" name="Image 3"/>
          <p:cNvPicPr>
            <a:picLocks noChangeAspect="1"/>
          </p:cNvPicPr>
          <p:nvPr/>
        </p:nvPicPr>
        <p:blipFill>
          <a:blip r:embed="rId5"/>
          <a:stretch>
            <a:fillRect/>
          </a:stretch>
        </p:blipFill>
        <p:spPr>
          <a:xfrm>
            <a:off x="1058441" y="1279628"/>
            <a:ext cx="6518455" cy="3556156"/>
          </a:xfrm>
          <a:prstGeom prst="rect">
            <a:avLst/>
          </a:prstGeom>
        </p:spPr>
      </p:pic>
    </p:spTree>
    <p:extLst>
      <p:ext uri="{BB962C8B-B14F-4D97-AF65-F5344CB8AC3E}">
        <p14:creationId xmlns:p14="http://schemas.microsoft.com/office/powerpoint/2010/main" val="402830596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0"/>
                                        <p:tgtEl>
                                          <p:spTgt spid="4"/>
                                        </p:tgtEl>
                                      </p:cBhvr>
                                    </p:animEffect>
                                  </p:childTnLst>
                                </p:cTn>
                              </p:par>
                            </p:childTnLst>
                          </p:cTn>
                        </p:par>
                        <p:par>
                          <p:cTn id="14" fill="hold">
                            <p:stCondLst>
                              <p:cond delay="7000"/>
                            </p:stCondLst>
                            <p:childTnLst>
                              <p:par>
                                <p:cTn id="15" presetID="10" presetClass="entr" presetSubtype="0" fill="hold" nodeType="after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par>
                          <p:cTn id="18" fill="hold">
                            <p:stCondLst>
                              <p:cond delay="7500"/>
                            </p:stCondLst>
                            <p:childTnLst>
                              <p:par>
                                <p:cTn id="19" presetID="10" presetClass="entr" presetSubtype="0" fill="hold" nodeType="after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500"/>
                                        <p:tgtEl>
                                          <p:spTgt spid="2">
                                            <p:txEl>
                                              <p:pRg st="2" end="2"/>
                                            </p:txEl>
                                          </p:spTgt>
                                        </p:tgtEl>
                                      </p:cBhvr>
                                    </p:animEffect>
                                  </p:childTnLst>
                                </p:cTn>
                              </p:par>
                            </p:childTnLst>
                          </p:cTn>
                        </p:par>
                        <p:par>
                          <p:cTn id="22" fill="hold">
                            <p:stCondLst>
                              <p:cond delay="8000"/>
                            </p:stCondLst>
                            <p:childTnLst>
                              <p:par>
                                <p:cTn id="23" presetID="10" presetClass="entr" presetSubtype="0" fill="hold" nodeType="after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500"/>
                                        <p:tgtEl>
                                          <p:spTgt spid="2">
                                            <p:txEl>
                                              <p:pRg st="3" end="3"/>
                                            </p:txEl>
                                          </p:spTgt>
                                        </p:tgtEl>
                                      </p:cBhvr>
                                    </p:animEffect>
                                  </p:childTnLst>
                                </p:cTn>
                              </p:par>
                            </p:childTnLst>
                          </p:cTn>
                        </p:par>
                        <p:par>
                          <p:cTn id="26" fill="hold">
                            <p:stCondLst>
                              <p:cond delay="8500"/>
                            </p:stCondLst>
                            <p:childTnLst>
                              <p:par>
                                <p:cTn id="27" presetID="10" presetClass="entr" presetSubtype="0" fill="hold" nodeType="after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Effect transition="in" filter="fade">
                                      <p:cBhvr>
                                        <p:cTn id="29" dur="500"/>
                                        <p:tgtEl>
                                          <p:spTgt spid="2">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0" nodeType="clickEffect">
                                  <p:stCondLst>
                                    <p:cond delay="0"/>
                                  </p:stCondLst>
                                  <p:childTnLst>
                                    <p:set>
                                      <p:cBhvr>
                                        <p:cTn id="33" dur="1" fill="hold">
                                          <p:stCondLst>
                                            <p:cond delay="0"/>
                                          </p:stCondLst>
                                        </p:cTn>
                                        <p:tgtEl>
                                          <p:spTgt spid="2">
                                            <p:txEl>
                                              <p:pRg st="1" end="1"/>
                                            </p:txEl>
                                          </p:spTgt>
                                        </p:tgtEl>
                                        <p:attrNameLst>
                                          <p:attrName>style.visibility</p:attrName>
                                        </p:attrNameLst>
                                      </p:cBhvr>
                                      <p:to>
                                        <p:strVal val="hidden"/>
                                      </p:to>
                                    </p:set>
                                  </p:childTnLst>
                                </p:cTn>
                              </p:par>
                              <p:par>
                                <p:cTn id="34" presetID="1" presetClass="exit" presetSubtype="0" fill="hold" grpId="0" nodeType="withEffect">
                                  <p:stCondLst>
                                    <p:cond delay="0"/>
                                  </p:stCondLst>
                                  <p:childTnLst>
                                    <p:set>
                                      <p:cBhvr>
                                        <p:cTn id="35" dur="1" fill="hold">
                                          <p:stCondLst>
                                            <p:cond delay="0"/>
                                          </p:stCondLst>
                                        </p:cTn>
                                        <p:tgtEl>
                                          <p:spTgt spid="2">
                                            <p:txEl>
                                              <p:pRg st="2" end="2"/>
                                            </p:txEl>
                                          </p:spTgt>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2">
                                            <p:txEl>
                                              <p:pRg st="3" end="3"/>
                                            </p:txEl>
                                          </p:spTgt>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2">
                                            <p:txEl>
                                              <p:pRg st="4" end="4"/>
                                            </p:txEl>
                                          </p:spTgt>
                                        </p:tgtEl>
                                        <p:attrNameLst>
                                          <p:attrName>style.visibility</p:attrName>
                                        </p:attrNameLst>
                                      </p:cBhvr>
                                      <p:to>
                                        <p:strVal val="hidden"/>
                                      </p:to>
                                    </p:set>
                                  </p:childTnLst>
                                </p:cTn>
                              </p:par>
                            </p:childTnLst>
                          </p:cTn>
                        </p:par>
                        <p:par>
                          <p:cTn id="40" fill="hold">
                            <p:stCondLst>
                              <p:cond delay="0"/>
                            </p:stCondLst>
                            <p:childTnLst>
                              <p:par>
                                <p:cTn id="41" presetID="10" presetClass="entr" presetSubtype="0" fill="hold" nodeType="after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animEffect transition="in" filter="fade">
                                      <p:cBhvr>
                                        <p:cTn id="43" dur="500"/>
                                        <p:tgtEl>
                                          <p:spTgt spid="6">
                                            <p:txEl>
                                              <p:pRg st="0" end="0"/>
                                            </p:txEl>
                                          </p:spTgt>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animEffect transition="in" filter="fade">
                                      <p:cBhvr>
                                        <p:cTn id="47" dur="1000"/>
                                        <p:tgtEl>
                                          <p:spTgt spid="6">
                                            <p:txEl>
                                              <p:pRg st="2" end="2"/>
                                            </p:txEl>
                                          </p:spTgt>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6">
                                            <p:txEl>
                                              <p:pRg st="3" end="3"/>
                                            </p:txEl>
                                          </p:spTgt>
                                        </p:tgtEl>
                                        <p:attrNameLst>
                                          <p:attrName>style.visibility</p:attrName>
                                        </p:attrNameLst>
                                      </p:cBhvr>
                                      <p:to>
                                        <p:strVal val="visible"/>
                                      </p:to>
                                    </p:set>
                                    <p:animEffect transition="in" filter="fade">
                                      <p:cBhvr>
                                        <p:cTn id="51" dur="1000"/>
                                        <p:tgtEl>
                                          <p:spTgt spid="6">
                                            <p:txEl>
                                              <p:pRg st="3" end="3"/>
                                            </p:txEl>
                                          </p:spTgt>
                                        </p:tgtEl>
                                      </p:cBhvr>
                                    </p:animEffect>
                                  </p:childTnLst>
                                </p:cTn>
                              </p:par>
                            </p:childTnLst>
                          </p:cTn>
                        </p:par>
                        <p:par>
                          <p:cTn id="52" fill="hold">
                            <p:stCondLst>
                              <p:cond delay="2500"/>
                            </p:stCondLst>
                            <p:childTnLst>
                              <p:par>
                                <p:cTn id="53" presetID="10" presetClass="entr" presetSubtype="0" fill="hold" nodeType="afterEffect">
                                  <p:stCondLst>
                                    <p:cond delay="0"/>
                                  </p:stCondLst>
                                  <p:childTnLst>
                                    <p:set>
                                      <p:cBhvr>
                                        <p:cTn id="54" dur="1" fill="hold">
                                          <p:stCondLst>
                                            <p:cond delay="0"/>
                                          </p:stCondLst>
                                        </p:cTn>
                                        <p:tgtEl>
                                          <p:spTgt spid="6">
                                            <p:txEl>
                                              <p:pRg st="4" end="4"/>
                                            </p:txEl>
                                          </p:spTgt>
                                        </p:tgtEl>
                                        <p:attrNameLst>
                                          <p:attrName>style.visibility</p:attrName>
                                        </p:attrNameLst>
                                      </p:cBhvr>
                                      <p:to>
                                        <p:strVal val="visible"/>
                                      </p:to>
                                    </p:set>
                                    <p:animEffect transition="in" filter="fade">
                                      <p:cBhvr>
                                        <p:cTn id="55" dur="10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1" name="ZoneTexte 10"/>
          <p:cNvSpPr txBox="1"/>
          <p:nvPr/>
        </p:nvSpPr>
        <p:spPr>
          <a:xfrm>
            <a:off x="0" y="879291"/>
            <a:ext cx="3275856" cy="369332"/>
          </a:xfrm>
          <a:prstGeom prst="rect">
            <a:avLst/>
          </a:prstGeom>
          <a:solidFill>
            <a:schemeClr val="accent5">
              <a:lumMod val="90000"/>
            </a:schemeClr>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L’intégration Continu</a:t>
            </a:r>
            <a:endParaRPr lang="fr-FR" dirty="0"/>
          </a:p>
        </p:txBody>
      </p:sp>
      <p:pic>
        <p:nvPicPr>
          <p:cNvPr id="4" name="Image 3"/>
          <p:cNvPicPr>
            <a:picLocks noChangeAspect="1"/>
          </p:cNvPicPr>
          <p:nvPr/>
        </p:nvPicPr>
        <p:blipFill>
          <a:blip r:embed="rId3"/>
          <a:stretch>
            <a:fillRect/>
          </a:stretch>
        </p:blipFill>
        <p:spPr>
          <a:xfrm>
            <a:off x="2201577" y="2517548"/>
            <a:ext cx="3312368" cy="3312368"/>
          </a:xfrm>
          <a:prstGeom prst="rect">
            <a:avLst/>
          </a:prstGeom>
        </p:spPr>
      </p:pic>
      <p:sp>
        <p:nvSpPr>
          <p:cNvPr id="13" name="ZoneTexte 12"/>
          <p:cNvSpPr txBox="1"/>
          <p:nvPr/>
        </p:nvSpPr>
        <p:spPr>
          <a:xfrm>
            <a:off x="224224" y="1248623"/>
            <a:ext cx="3275856" cy="369332"/>
          </a:xfrm>
          <a:prstGeom prst="rect">
            <a:avLst/>
          </a:prstGeom>
          <a:solidFill>
            <a:srgbClr val="7EA7D5"/>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La Livraison Continu</a:t>
            </a:r>
            <a:endParaRPr lang="fr-FR" dirty="0"/>
          </a:p>
        </p:txBody>
      </p:sp>
      <p:sp>
        <p:nvSpPr>
          <p:cNvPr id="14" name="ZoneTexte 13"/>
          <p:cNvSpPr txBox="1"/>
          <p:nvPr/>
        </p:nvSpPr>
        <p:spPr>
          <a:xfrm>
            <a:off x="484694" y="1619590"/>
            <a:ext cx="3275856" cy="369332"/>
          </a:xfrm>
          <a:prstGeom prst="rect">
            <a:avLst/>
          </a:prstGeom>
          <a:solidFill>
            <a:srgbClr val="5B92C8"/>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Le déploiement Continu</a:t>
            </a:r>
            <a:endParaRPr lang="fr-FR" dirty="0"/>
          </a:p>
        </p:txBody>
      </p:sp>
      <p:sp>
        <p:nvSpPr>
          <p:cNvPr id="2" name="Flèche courbée vers le haut 1"/>
          <p:cNvSpPr/>
          <p:nvPr/>
        </p:nvSpPr>
        <p:spPr>
          <a:xfrm>
            <a:off x="1638050" y="4248384"/>
            <a:ext cx="4973691" cy="215785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Flèche courbée vers le haut 11"/>
          <p:cNvSpPr/>
          <p:nvPr/>
        </p:nvSpPr>
        <p:spPr>
          <a:xfrm rot="10800000">
            <a:off x="1377264" y="1987287"/>
            <a:ext cx="5066943" cy="219137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 name="ZoneTexte 2"/>
          <p:cNvSpPr txBox="1"/>
          <p:nvPr/>
        </p:nvSpPr>
        <p:spPr>
          <a:xfrm>
            <a:off x="6998795" y="2280906"/>
            <a:ext cx="426231" cy="3785652"/>
          </a:xfrm>
          <a:prstGeom prst="rect">
            <a:avLst/>
          </a:prstGeom>
          <a:gradFill>
            <a:gsLst>
              <a:gs pos="0">
                <a:srgbClr val="BBE0E3"/>
              </a:gs>
              <a:gs pos="38000">
                <a:schemeClr val="accent1">
                  <a:lumMod val="45000"/>
                  <a:lumOff val="55000"/>
                </a:schemeClr>
              </a:gs>
              <a:gs pos="83000">
                <a:srgbClr val="C9D8D9"/>
              </a:gs>
              <a:gs pos="100000">
                <a:srgbClr val="96B4B6"/>
              </a:gs>
            </a:gsLst>
            <a:lin ang="5400000" scaled="1"/>
          </a:gradFill>
          <a:ln>
            <a:noFill/>
          </a:ln>
          <a:effectLst>
            <a:reflection stA="10000" endPos="65000" dist="50800" dir="5400000" sy="-100000" algn="bl" rotWithShape="0"/>
          </a:effectLst>
        </p:spPr>
        <p:txBody>
          <a:bodyPr wrap="square" rtlCol="0">
            <a:spAutoFit/>
          </a:bodyPr>
          <a:lstStyle/>
          <a:p>
            <a:pPr algn="ctr"/>
            <a:r>
              <a:rPr lang="fr-FR" sz="1600" dirty="0" smtClean="0">
                <a:solidFill>
                  <a:schemeClr val="accent1">
                    <a:lumMod val="50000"/>
                  </a:schemeClr>
                </a:solidFill>
                <a:latin typeface="Calibri" panose="020F0502020204030204" pitchFamily="34" charset="0"/>
              </a:rPr>
              <a:t>T</a:t>
            </a:r>
          </a:p>
          <a:p>
            <a:pPr algn="ctr"/>
            <a:r>
              <a:rPr lang="fr-FR" sz="1600" dirty="0" smtClean="0">
                <a:solidFill>
                  <a:schemeClr val="accent1">
                    <a:lumMod val="50000"/>
                  </a:schemeClr>
                </a:solidFill>
                <a:latin typeface="Calibri" panose="020F0502020204030204" pitchFamily="34" charset="0"/>
              </a:rPr>
              <a:t>E</a:t>
            </a:r>
          </a:p>
          <a:p>
            <a:pPr algn="ctr"/>
            <a:r>
              <a:rPr lang="fr-FR" sz="1600" dirty="0" smtClean="0">
                <a:solidFill>
                  <a:schemeClr val="accent1">
                    <a:lumMod val="50000"/>
                  </a:schemeClr>
                </a:solidFill>
                <a:latin typeface="Calibri" panose="020F0502020204030204" pitchFamily="34" charset="0"/>
              </a:rPr>
              <a:t>S</a:t>
            </a:r>
          </a:p>
          <a:p>
            <a:pPr algn="ctr"/>
            <a:r>
              <a:rPr lang="fr-FR" sz="1600" dirty="0" smtClean="0">
                <a:solidFill>
                  <a:schemeClr val="accent1">
                    <a:lumMod val="50000"/>
                  </a:schemeClr>
                </a:solidFill>
                <a:latin typeface="Calibri" panose="020F0502020204030204" pitchFamily="34" charset="0"/>
              </a:rPr>
              <a:t>T</a:t>
            </a:r>
          </a:p>
          <a:p>
            <a:pPr algn="ctr"/>
            <a:r>
              <a:rPr lang="fr-FR" sz="1600" dirty="0" smtClean="0">
                <a:solidFill>
                  <a:schemeClr val="accent1">
                    <a:lumMod val="50000"/>
                  </a:schemeClr>
                </a:solidFill>
                <a:latin typeface="Calibri" panose="020F0502020204030204" pitchFamily="34" charset="0"/>
              </a:rPr>
              <a:t>S</a:t>
            </a:r>
          </a:p>
          <a:p>
            <a:pPr algn="ctr"/>
            <a:endParaRPr lang="fr-FR" sz="1000" dirty="0" smtClean="0">
              <a:solidFill>
                <a:schemeClr val="bg1"/>
              </a:solidFill>
              <a:latin typeface="Calibri" panose="020F0502020204030204" pitchFamily="34" charset="0"/>
            </a:endParaRPr>
          </a:p>
          <a:p>
            <a:pPr algn="ctr"/>
            <a:endParaRPr lang="fr-FR" sz="1600" dirty="0">
              <a:solidFill>
                <a:schemeClr val="bg1"/>
              </a:solidFill>
              <a:latin typeface="Calibri" panose="020F0502020204030204" pitchFamily="34" charset="0"/>
            </a:endParaRPr>
          </a:p>
          <a:p>
            <a:pPr algn="ctr"/>
            <a:r>
              <a:rPr lang="fr-FR" sz="1600" dirty="0" smtClean="0">
                <a:solidFill>
                  <a:schemeClr val="accent1">
                    <a:lumMod val="50000"/>
                  </a:schemeClr>
                </a:solidFill>
                <a:latin typeface="Calibri" panose="020F0502020204030204" pitchFamily="34" charset="0"/>
              </a:rPr>
              <a:t>C</a:t>
            </a:r>
          </a:p>
          <a:p>
            <a:pPr algn="ctr"/>
            <a:r>
              <a:rPr lang="fr-FR" sz="1600" dirty="0" smtClean="0">
                <a:solidFill>
                  <a:schemeClr val="accent1">
                    <a:lumMod val="50000"/>
                  </a:schemeClr>
                </a:solidFill>
                <a:latin typeface="Calibri" panose="020F0502020204030204" pitchFamily="34" charset="0"/>
              </a:rPr>
              <a:t>O</a:t>
            </a:r>
          </a:p>
          <a:p>
            <a:pPr algn="ctr"/>
            <a:r>
              <a:rPr lang="fr-FR" sz="1600" dirty="0" smtClean="0">
                <a:solidFill>
                  <a:schemeClr val="accent1">
                    <a:lumMod val="50000"/>
                  </a:schemeClr>
                </a:solidFill>
                <a:latin typeface="Calibri" panose="020F0502020204030204" pitchFamily="34" charset="0"/>
              </a:rPr>
              <a:t>N</a:t>
            </a:r>
          </a:p>
          <a:p>
            <a:pPr algn="ctr"/>
            <a:r>
              <a:rPr lang="fr-FR" sz="1600" dirty="0" smtClean="0">
                <a:solidFill>
                  <a:schemeClr val="accent1">
                    <a:lumMod val="50000"/>
                  </a:schemeClr>
                </a:solidFill>
                <a:latin typeface="Calibri" panose="020F0502020204030204" pitchFamily="34" charset="0"/>
              </a:rPr>
              <a:t>T</a:t>
            </a:r>
          </a:p>
          <a:p>
            <a:pPr algn="ctr"/>
            <a:r>
              <a:rPr lang="fr-FR" sz="1600" dirty="0" smtClean="0">
                <a:solidFill>
                  <a:schemeClr val="accent1">
                    <a:lumMod val="50000"/>
                  </a:schemeClr>
                </a:solidFill>
                <a:latin typeface="Calibri" panose="020F0502020204030204" pitchFamily="34" charset="0"/>
              </a:rPr>
              <a:t>I</a:t>
            </a:r>
          </a:p>
          <a:p>
            <a:pPr algn="ctr"/>
            <a:r>
              <a:rPr lang="fr-FR" sz="1600" dirty="0" smtClean="0">
                <a:solidFill>
                  <a:schemeClr val="accent1">
                    <a:lumMod val="50000"/>
                  </a:schemeClr>
                </a:solidFill>
                <a:latin typeface="Calibri" panose="020F0502020204030204" pitchFamily="34" charset="0"/>
              </a:rPr>
              <a:t>N</a:t>
            </a:r>
          </a:p>
          <a:p>
            <a:pPr algn="ctr"/>
            <a:r>
              <a:rPr lang="fr-FR" sz="1600" dirty="0" smtClean="0">
                <a:solidFill>
                  <a:schemeClr val="accent1">
                    <a:lumMod val="50000"/>
                  </a:schemeClr>
                </a:solidFill>
                <a:latin typeface="Calibri" panose="020F0502020204030204" pitchFamily="34" charset="0"/>
              </a:rPr>
              <a:t>U</a:t>
            </a:r>
          </a:p>
          <a:p>
            <a:pPr algn="ctr"/>
            <a:r>
              <a:rPr lang="fr-FR" sz="1600" dirty="0" smtClean="0">
                <a:solidFill>
                  <a:schemeClr val="accent1">
                    <a:lumMod val="50000"/>
                  </a:schemeClr>
                </a:solidFill>
                <a:latin typeface="Calibri" panose="020F0502020204030204" pitchFamily="34" charset="0"/>
              </a:rPr>
              <a:t>S</a:t>
            </a:r>
          </a:p>
        </p:txBody>
      </p:sp>
      <p:sp>
        <p:nvSpPr>
          <p:cNvPr id="5" name="ZoneTexte 4"/>
          <p:cNvSpPr txBox="1"/>
          <p:nvPr/>
        </p:nvSpPr>
        <p:spPr>
          <a:xfrm>
            <a:off x="2122622" y="2475020"/>
            <a:ext cx="3744416" cy="3693319"/>
          </a:xfrm>
          <a:prstGeom prst="rect">
            <a:avLst/>
          </a:prstGeom>
          <a:solidFill>
            <a:schemeClr val="bg1">
              <a:alpha val="90000"/>
            </a:schemeClr>
          </a:solidFill>
        </p:spPr>
        <p:txBody>
          <a:bodyPr wrap="square" rtlCol="0">
            <a:spAutoFit/>
          </a:bodyPr>
          <a:lstStyle/>
          <a:p>
            <a:pPr algn="ctr"/>
            <a:r>
              <a:rPr lang="fr-FR" b="1" dirty="0" smtClean="0">
                <a:solidFill>
                  <a:schemeClr val="accent1">
                    <a:lumMod val="50000"/>
                  </a:schemeClr>
                </a:solidFill>
                <a:latin typeface="Calibri" panose="020F0502020204030204" pitchFamily="34" charset="0"/>
              </a:rPr>
              <a:t>Focus sur les tests</a:t>
            </a:r>
          </a:p>
          <a:p>
            <a:pPr algn="ctr"/>
            <a:r>
              <a:rPr lang="fr-FR" dirty="0" smtClean="0">
                <a:solidFill>
                  <a:schemeClr val="accent5">
                    <a:lumMod val="25000"/>
                  </a:schemeClr>
                </a:solidFill>
                <a:latin typeface="Calibri" panose="020F0502020204030204" pitchFamily="34" charset="0"/>
              </a:rPr>
              <a:t>Les </a:t>
            </a:r>
            <a:r>
              <a:rPr lang="fr-FR" dirty="0">
                <a:solidFill>
                  <a:schemeClr val="accent5">
                    <a:lumMod val="25000"/>
                  </a:schemeClr>
                </a:solidFill>
                <a:latin typeface="Calibri" panose="020F0502020204030204" pitchFamily="34" charset="0"/>
              </a:rPr>
              <a:t>tests continus impliquent de </a:t>
            </a:r>
            <a:r>
              <a:rPr lang="fr-FR" dirty="0">
                <a:solidFill>
                  <a:srgbClr val="0070C0"/>
                </a:solidFill>
                <a:latin typeface="Calibri" panose="020F0502020204030204" pitchFamily="34" charset="0"/>
              </a:rPr>
              <a:t>tester au plus tôt </a:t>
            </a:r>
            <a:r>
              <a:rPr lang="fr-FR" dirty="0">
                <a:solidFill>
                  <a:schemeClr val="accent5">
                    <a:lumMod val="25000"/>
                  </a:schemeClr>
                </a:solidFill>
                <a:latin typeface="Calibri" panose="020F0502020204030204" pitchFamily="34" charset="0"/>
              </a:rPr>
              <a:t>et en continu tout au long du cycle de vie, ce qui permet de réduire les coûts, de raccourcir les phases de test et de disposer de </a:t>
            </a:r>
            <a:r>
              <a:rPr lang="fr-FR" dirty="0">
                <a:solidFill>
                  <a:srgbClr val="0070C0"/>
                </a:solidFill>
                <a:latin typeface="Calibri" panose="020F0502020204030204" pitchFamily="34" charset="0"/>
              </a:rPr>
              <a:t>retours en continu </a:t>
            </a:r>
            <a:r>
              <a:rPr lang="fr-FR" dirty="0">
                <a:solidFill>
                  <a:schemeClr val="accent5">
                    <a:lumMod val="25000"/>
                  </a:schemeClr>
                </a:solidFill>
                <a:latin typeface="Calibri" panose="020F0502020204030204" pitchFamily="34" charset="0"/>
              </a:rPr>
              <a:t>sur la qualité. Ce processus, appelé également shift-</a:t>
            </a:r>
            <a:r>
              <a:rPr lang="fr-FR" dirty="0" err="1">
                <a:solidFill>
                  <a:schemeClr val="accent5">
                    <a:lumMod val="25000"/>
                  </a:schemeClr>
                </a:solidFill>
                <a:latin typeface="Calibri" panose="020F0502020204030204" pitchFamily="34" charset="0"/>
              </a:rPr>
              <a:t>left</a:t>
            </a:r>
            <a:r>
              <a:rPr lang="fr-FR" dirty="0">
                <a:solidFill>
                  <a:schemeClr val="accent5">
                    <a:lumMod val="25000"/>
                  </a:schemeClr>
                </a:solidFill>
                <a:latin typeface="Calibri" panose="020F0502020204030204" pitchFamily="34" charset="0"/>
              </a:rPr>
              <a:t> </a:t>
            </a:r>
            <a:r>
              <a:rPr lang="fr-FR" dirty="0" err="1">
                <a:solidFill>
                  <a:schemeClr val="accent5">
                    <a:lumMod val="25000"/>
                  </a:schemeClr>
                </a:solidFill>
                <a:latin typeface="Calibri" panose="020F0502020204030204" pitchFamily="34" charset="0"/>
              </a:rPr>
              <a:t>testing</a:t>
            </a:r>
            <a:r>
              <a:rPr lang="fr-FR" dirty="0">
                <a:solidFill>
                  <a:schemeClr val="accent5">
                    <a:lumMod val="25000"/>
                  </a:schemeClr>
                </a:solidFill>
                <a:latin typeface="Calibri" panose="020F0502020204030204" pitchFamily="34" charset="0"/>
              </a:rPr>
              <a:t> vise à intégrer les activités de développement et de test pour que la </a:t>
            </a:r>
            <a:r>
              <a:rPr lang="fr-FR" dirty="0">
                <a:solidFill>
                  <a:srgbClr val="0070C0"/>
                </a:solidFill>
                <a:latin typeface="Calibri" panose="020F0502020204030204" pitchFamily="34" charset="0"/>
              </a:rPr>
              <a:t>qualité</a:t>
            </a:r>
            <a:r>
              <a:rPr lang="fr-FR" dirty="0">
                <a:solidFill>
                  <a:schemeClr val="accent5">
                    <a:lumMod val="25000"/>
                  </a:schemeClr>
                </a:solidFill>
                <a:latin typeface="Calibri" panose="020F0502020204030204" pitchFamily="34" charset="0"/>
              </a:rPr>
              <a:t> soit incorporée aussi tôt que possible dans le cycle de vie et non pas repoussée à une phase ultérieure</a:t>
            </a:r>
          </a:p>
        </p:txBody>
      </p:sp>
      <p:sp>
        <p:nvSpPr>
          <p:cNvPr id="15" name="ZoneTexte 14"/>
          <p:cNvSpPr txBox="1"/>
          <p:nvPr/>
        </p:nvSpPr>
        <p:spPr>
          <a:xfrm>
            <a:off x="7812079" y="1617955"/>
            <a:ext cx="604439" cy="4788283"/>
          </a:xfrm>
          <a:prstGeom prst="rect">
            <a:avLst/>
          </a:prstGeom>
          <a:solidFill>
            <a:srgbClr val="0070C0"/>
          </a:solidFill>
          <a:ln>
            <a:noFill/>
          </a:ln>
          <a:effectLst>
            <a:reflection stA="10000" endPos="65000" dist="50800" dir="5400000" sy="-100000" algn="bl" rotWithShape="0"/>
          </a:effectLst>
        </p:spPr>
        <p:txBody>
          <a:bodyPr wrap="square" rtlCol="0">
            <a:spAutoFit/>
          </a:bodyPr>
          <a:lstStyle/>
          <a:p>
            <a:pPr algn="ctr"/>
            <a:r>
              <a:rPr lang="fr-FR" sz="1400" dirty="0" smtClean="0">
                <a:solidFill>
                  <a:schemeClr val="bg1"/>
                </a:solidFill>
                <a:latin typeface="Calibri" panose="020F0502020204030204" pitchFamily="34" charset="0"/>
              </a:rPr>
              <a:t>S</a:t>
            </a:r>
          </a:p>
          <a:p>
            <a:pPr algn="ctr"/>
            <a:r>
              <a:rPr lang="fr-FR" sz="1400" dirty="0" smtClean="0">
                <a:solidFill>
                  <a:schemeClr val="bg1"/>
                </a:solidFill>
                <a:latin typeface="Calibri" panose="020F0502020204030204" pitchFamily="34" charset="0"/>
              </a:rPr>
              <a:t>U</a:t>
            </a:r>
          </a:p>
          <a:p>
            <a:pPr algn="ctr"/>
            <a:r>
              <a:rPr lang="fr-FR" sz="1400" dirty="0" smtClean="0">
                <a:solidFill>
                  <a:schemeClr val="bg1"/>
                </a:solidFill>
                <a:latin typeface="Calibri" panose="020F0502020204030204" pitchFamily="34" charset="0"/>
              </a:rPr>
              <a:t>R</a:t>
            </a:r>
          </a:p>
          <a:p>
            <a:pPr algn="ctr"/>
            <a:r>
              <a:rPr lang="fr-FR" sz="1400" dirty="0" smtClean="0">
                <a:solidFill>
                  <a:schemeClr val="bg1"/>
                </a:solidFill>
                <a:latin typeface="Calibri" panose="020F0502020204030204" pitchFamily="34" charset="0"/>
              </a:rPr>
              <a:t>V</a:t>
            </a:r>
          </a:p>
          <a:p>
            <a:pPr algn="ctr"/>
            <a:r>
              <a:rPr lang="fr-FR" sz="1400" dirty="0" smtClean="0">
                <a:solidFill>
                  <a:schemeClr val="bg1"/>
                </a:solidFill>
                <a:latin typeface="Calibri" panose="020F0502020204030204" pitchFamily="34" charset="0"/>
              </a:rPr>
              <a:t>E</a:t>
            </a:r>
          </a:p>
          <a:p>
            <a:pPr algn="ctr"/>
            <a:r>
              <a:rPr lang="fr-FR" sz="1400" dirty="0" smtClean="0">
                <a:solidFill>
                  <a:schemeClr val="bg1"/>
                </a:solidFill>
                <a:latin typeface="Calibri" panose="020F0502020204030204" pitchFamily="34" charset="0"/>
              </a:rPr>
              <a:t>I</a:t>
            </a:r>
          </a:p>
          <a:p>
            <a:pPr algn="ctr"/>
            <a:r>
              <a:rPr lang="fr-FR" sz="1400" dirty="0" smtClean="0">
                <a:solidFill>
                  <a:schemeClr val="bg1"/>
                </a:solidFill>
                <a:latin typeface="Calibri" panose="020F0502020204030204" pitchFamily="34" charset="0"/>
              </a:rPr>
              <a:t>L</a:t>
            </a:r>
          </a:p>
          <a:p>
            <a:pPr algn="ctr"/>
            <a:r>
              <a:rPr lang="fr-FR" sz="1400" dirty="0" smtClean="0">
                <a:solidFill>
                  <a:schemeClr val="bg1"/>
                </a:solidFill>
                <a:latin typeface="Calibri" panose="020F0502020204030204" pitchFamily="34" charset="0"/>
              </a:rPr>
              <a:t>L</a:t>
            </a:r>
          </a:p>
          <a:p>
            <a:pPr algn="ctr"/>
            <a:r>
              <a:rPr lang="fr-FR" sz="1400" dirty="0" smtClean="0">
                <a:solidFill>
                  <a:schemeClr val="bg1"/>
                </a:solidFill>
                <a:latin typeface="Calibri" panose="020F0502020204030204" pitchFamily="34" charset="0"/>
              </a:rPr>
              <a:t>A</a:t>
            </a:r>
          </a:p>
          <a:p>
            <a:pPr algn="ctr"/>
            <a:r>
              <a:rPr lang="fr-FR" sz="1400" dirty="0" smtClean="0">
                <a:solidFill>
                  <a:schemeClr val="bg1"/>
                </a:solidFill>
                <a:latin typeface="Calibri" panose="020F0502020204030204" pitchFamily="34" charset="0"/>
              </a:rPr>
              <a:t>N</a:t>
            </a:r>
          </a:p>
          <a:p>
            <a:pPr algn="ctr"/>
            <a:r>
              <a:rPr lang="fr-FR" sz="1400" dirty="0" smtClean="0">
                <a:solidFill>
                  <a:schemeClr val="bg1"/>
                </a:solidFill>
                <a:latin typeface="Calibri" panose="020F0502020204030204" pitchFamily="34" charset="0"/>
              </a:rPr>
              <a:t>C</a:t>
            </a:r>
          </a:p>
          <a:p>
            <a:pPr algn="ctr"/>
            <a:r>
              <a:rPr lang="fr-FR" sz="1400" dirty="0" smtClean="0">
                <a:solidFill>
                  <a:schemeClr val="bg1"/>
                </a:solidFill>
                <a:latin typeface="Calibri" panose="020F0502020204030204" pitchFamily="34" charset="0"/>
              </a:rPr>
              <a:t>E</a:t>
            </a:r>
          </a:p>
          <a:p>
            <a:pPr algn="ctr"/>
            <a:endParaRPr lang="fr-FR" sz="1400" dirty="0">
              <a:solidFill>
                <a:schemeClr val="bg1"/>
              </a:solidFill>
              <a:latin typeface="Calibri" panose="020F0502020204030204" pitchFamily="34" charset="0"/>
            </a:endParaRPr>
          </a:p>
          <a:p>
            <a:pPr algn="ctr"/>
            <a:r>
              <a:rPr lang="fr-FR" sz="1400" dirty="0" smtClean="0">
                <a:solidFill>
                  <a:schemeClr val="bg1"/>
                </a:solidFill>
                <a:latin typeface="Calibri" panose="020F0502020204030204" pitchFamily="34" charset="0"/>
              </a:rPr>
              <a:t>C</a:t>
            </a:r>
          </a:p>
          <a:p>
            <a:pPr algn="ctr"/>
            <a:r>
              <a:rPr lang="fr-FR" sz="1400" dirty="0" smtClean="0">
                <a:solidFill>
                  <a:schemeClr val="bg1"/>
                </a:solidFill>
                <a:latin typeface="Calibri" panose="020F0502020204030204" pitchFamily="34" charset="0"/>
              </a:rPr>
              <a:t>O</a:t>
            </a:r>
          </a:p>
          <a:p>
            <a:pPr algn="ctr"/>
            <a:r>
              <a:rPr lang="fr-FR" sz="1400" dirty="0" smtClean="0">
                <a:solidFill>
                  <a:schemeClr val="bg1"/>
                </a:solidFill>
                <a:latin typeface="Calibri" panose="020F0502020204030204" pitchFamily="34" charset="0"/>
              </a:rPr>
              <a:t>N</a:t>
            </a:r>
          </a:p>
          <a:p>
            <a:pPr algn="ctr"/>
            <a:r>
              <a:rPr lang="fr-FR" sz="1400" dirty="0" smtClean="0">
                <a:solidFill>
                  <a:schemeClr val="bg1"/>
                </a:solidFill>
                <a:latin typeface="Calibri" panose="020F0502020204030204" pitchFamily="34" charset="0"/>
              </a:rPr>
              <a:t>T</a:t>
            </a:r>
          </a:p>
          <a:p>
            <a:pPr algn="ctr"/>
            <a:r>
              <a:rPr lang="fr-FR" sz="1400" dirty="0" smtClean="0">
                <a:solidFill>
                  <a:schemeClr val="bg1"/>
                </a:solidFill>
                <a:latin typeface="Calibri" panose="020F0502020204030204" pitchFamily="34" charset="0"/>
              </a:rPr>
              <a:t>I</a:t>
            </a:r>
          </a:p>
          <a:p>
            <a:pPr algn="ctr"/>
            <a:r>
              <a:rPr lang="fr-FR" sz="1400" dirty="0" smtClean="0">
                <a:solidFill>
                  <a:schemeClr val="bg1"/>
                </a:solidFill>
                <a:latin typeface="Calibri" panose="020F0502020204030204" pitchFamily="34" charset="0"/>
              </a:rPr>
              <a:t>N</a:t>
            </a:r>
          </a:p>
          <a:p>
            <a:pPr algn="ctr"/>
            <a:r>
              <a:rPr lang="fr-FR" sz="1400" dirty="0" smtClean="0">
                <a:solidFill>
                  <a:schemeClr val="bg1"/>
                </a:solidFill>
                <a:latin typeface="Calibri" panose="020F0502020204030204" pitchFamily="34" charset="0"/>
              </a:rPr>
              <a:t>U</a:t>
            </a:r>
          </a:p>
          <a:p>
            <a:pPr algn="ctr"/>
            <a:r>
              <a:rPr lang="fr-FR" sz="1400" dirty="0">
                <a:solidFill>
                  <a:schemeClr val="bg1"/>
                </a:solidFill>
                <a:latin typeface="Calibri" panose="020F0502020204030204" pitchFamily="34" charset="0"/>
              </a:rPr>
              <a:t>E</a:t>
            </a:r>
            <a:endParaRPr lang="fr-FR" sz="1400" dirty="0" smtClean="0">
              <a:solidFill>
                <a:schemeClr val="bg1"/>
              </a:solidFill>
              <a:latin typeface="Calibri" panose="020F0502020204030204" pitchFamily="34" charset="0"/>
            </a:endParaRPr>
          </a:p>
        </p:txBody>
      </p:sp>
    </p:spTree>
    <p:extLst>
      <p:ext uri="{BB962C8B-B14F-4D97-AF65-F5344CB8AC3E}">
        <p14:creationId xmlns:p14="http://schemas.microsoft.com/office/powerpoint/2010/main" val="333523337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childTnLst>
                                </p:cTn>
                              </p:par>
                            </p:childTnLst>
                          </p:cTn>
                        </p:par>
                        <p:par>
                          <p:cTn id="16" fill="hold">
                            <p:stCondLst>
                              <p:cond delay="3000"/>
                            </p:stCondLst>
                            <p:childTnLst>
                              <p:par>
                                <p:cTn id="17" presetID="3" presetClass="entr" presetSubtype="10" fill="hold" nodeType="afterEffect">
                                  <p:stCondLst>
                                    <p:cond delay="100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1000"/>
                                        <p:tgtEl>
                                          <p:spTgt spid="4"/>
                                        </p:tgtEl>
                                      </p:cBhvr>
                                    </p:animEffect>
                                  </p:childTnLst>
                                </p:cTn>
                              </p:par>
                            </p:childTnLst>
                          </p:cTn>
                        </p:par>
                        <p:par>
                          <p:cTn id="20" fill="hold">
                            <p:stCondLst>
                              <p:cond delay="5000"/>
                            </p:stCondLst>
                            <p:childTnLst>
                              <p:par>
                                <p:cTn id="21" presetID="22" presetClass="entr" presetSubtype="4" fill="hold" grpId="0" nodeType="afterEffect">
                                  <p:stCondLst>
                                    <p:cond delay="50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par>
                          <p:cTn id="24" fill="hold">
                            <p:stCondLst>
                              <p:cond delay="6000"/>
                            </p:stCondLst>
                            <p:childTnLst>
                              <p:par>
                                <p:cTn id="25" presetID="22" presetClass="entr" presetSubtype="4"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childTnLst>
                          </p:cTn>
                        </p:par>
                        <p:par>
                          <p:cTn id="28" fill="hold">
                            <p:stCondLst>
                              <p:cond delay="6500"/>
                            </p:stCondLst>
                            <p:childTnLst>
                              <p:par>
                                <p:cTn id="29" presetID="9" presetClass="entr" presetSubtype="0" fill="hold" grpId="0" nodeType="afterEffect">
                                  <p:stCondLst>
                                    <p:cond delay="1000"/>
                                  </p:stCondLst>
                                  <p:childTnLst>
                                    <p:set>
                                      <p:cBhvr>
                                        <p:cTn id="30" dur="1" fill="hold">
                                          <p:stCondLst>
                                            <p:cond delay="0"/>
                                          </p:stCondLst>
                                        </p:cTn>
                                        <p:tgtEl>
                                          <p:spTgt spid="3"/>
                                        </p:tgtEl>
                                        <p:attrNameLst>
                                          <p:attrName>style.visibility</p:attrName>
                                        </p:attrNameLst>
                                      </p:cBhvr>
                                      <p:to>
                                        <p:strVal val="visible"/>
                                      </p:to>
                                    </p:set>
                                    <p:animEffect transition="in" filter="dissolve">
                                      <p:cBhvr>
                                        <p:cTn id="31" dur="10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3" presetClass="entr" presetSubtype="16"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plus(in)">
                                      <p:cBhvr>
                                        <p:cTn id="36" dur="20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49" presetClass="exit" presetSubtype="0" accel="100000" fill="hold" grpId="1" nodeType="clickEffect">
                                  <p:stCondLst>
                                    <p:cond delay="0"/>
                                  </p:stCondLst>
                                  <p:childTnLst>
                                    <p:anim calcmode="lin" valueType="num">
                                      <p:cBhvr>
                                        <p:cTn id="40" dur="1000"/>
                                        <p:tgtEl>
                                          <p:spTgt spid="5"/>
                                        </p:tgtEl>
                                        <p:attrNameLst>
                                          <p:attrName>ppt_w</p:attrName>
                                        </p:attrNameLst>
                                      </p:cBhvr>
                                      <p:tavLst>
                                        <p:tav tm="0">
                                          <p:val>
                                            <p:strVal val="ppt_w"/>
                                          </p:val>
                                        </p:tav>
                                        <p:tav tm="100000">
                                          <p:val>
                                            <p:fltVal val="0"/>
                                          </p:val>
                                        </p:tav>
                                      </p:tavLst>
                                    </p:anim>
                                    <p:anim calcmode="lin" valueType="num">
                                      <p:cBhvr>
                                        <p:cTn id="41" dur="1000"/>
                                        <p:tgtEl>
                                          <p:spTgt spid="5"/>
                                        </p:tgtEl>
                                        <p:attrNameLst>
                                          <p:attrName>ppt_h</p:attrName>
                                        </p:attrNameLst>
                                      </p:cBhvr>
                                      <p:tavLst>
                                        <p:tav tm="0">
                                          <p:val>
                                            <p:strVal val="ppt_h"/>
                                          </p:val>
                                        </p:tav>
                                        <p:tav tm="100000">
                                          <p:val>
                                            <p:fltVal val="0"/>
                                          </p:val>
                                        </p:tav>
                                      </p:tavLst>
                                    </p:anim>
                                    <p:anim calcmode="lin" valueType="num">
                                      <p:cBhvr>
                                        <p:cTn id="42" dur="1000"/>
                                        <p:tgtEl>
                                          <p:spTgt spid="5"/>
                                        </p:tgtEl>
                                        <p:attrNameLst>
                                          <p:attrName>style.rotation</p:attrName>
                                        </p:attrNameLst>
                                      </p:cBhvr>
                                      <p:tavLst>
                                        <p:tav tm="0">
                                          <p:val>
                                            <p:fltVal val="0"/>
                                          </p:val>
                                        </p:tav>
                                        <p:tav tm="100000">
                                          <p:val>
                                            <p:fltVal val="360"/>
                                          </p:val>
                                        </p:tav>
                                      </p:tavLst>
                                    </p:anim>
                                    <p:animEffect transition="out" filter="fade">
                                      <p:cBhvr>
                                        <p:cTn id="43" dur="1000"/>
                                        <p:tgtEl>
                                          <p:spTgt spid="5"/>
                                        </p:tgtEl>
                                      </p:cBhvr>
                                    </p:animEffect>
                                    <p:set>
                                      <p:cBhvr>
                                        <p:cTn id="44" dur="1" fill="hold">
                                          <p:stCondLst>
                                            <p:cond delay="999"/>
                                          </p:stCondLst>
                                        </p:cTn>
                                        <p:tgtEl>
                                          <p:spTgt spid="5"/>
                                        </p:tgtEl>
                                        <p:attrNameLst>
                                          <p:attrName>style.visibility</p:attrName>
                                        </p:attrNameLst>
                                      </p:cBhvr>
                                      <p:to>
                                        <p:strVal val="hidden"/>
                                      </p:to>
                                    </p:set>
                                  </p:childTnLst>
                                </p:cTn>
                              </p:par>
                            </p:childTnLst>
                          </p:cTn>
                        </p:par>
                        <p:par>
                          <p:cTn id="45" fill="hold">
                            <p:stCondLst>
                              <p:cond delay="1000"/>
                            </p:stCondLst>
                            <p:childTnLst>
                              <p:par>
                                <p:cTn id="46" presetID="9" presetClass="entr" presetSubtype="0" fill="hold" grpId="0" nodeType="afterEffect">
                                  <p:stCondLst>
                                    <p:cond delay="1000"/>
                                  </p:stCondLst>
                                  <p:childTnLst>
                                    <p:set>
                                      <p:cBhvr>
                                        <p:cTn id="47" dur="1" fill="hold">
                                          <p:stCondLst>
                                            <p:cond delay="0"/>
                                          </p:stCondLst>
                                        </p:cTn>
                                        <p:tgtEl>
                                          <p:spTgt spid="15"/>
                                        </p:tgtEl>
                                        <p:attrNameLst>
                                          <p:attrName>style.visibility</p:attrName>
                                        </p:attrNameLst>
                                      </p:cBhvr>
                                      <p:to>
                                        <p:strVal val="visible"/>
                                      </p:to>
                                    </p:set>
                                    <p:animEffect transition="in" filter="dissolve">
                                      <p:cBhvr>
                                        <p:cTn id="48"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2" grpId="0" animBg="1"/>
      <p:bldP spid="12" grpId="0" animBg="1"/>
      <p:bldP spid="3" grpId="0" animBg="1"/>
      <p:bldP spid="5" grpId="0" animBg="1"/>
      <p:bldP spid="5" grpId="1"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2" name="ZoneTexte 11"/>
          <p:cNvSpPr txBox="1"/>
          <p:nvPr/>
        </p:nvSpPr>
        <p:spPr>
          <a:xfrm>
            <a:off x="234156" y="1268295"/>
            <a:ext cx="3285152" cy="369332"/>
          </a:xfrm>
          <a:prstGeom prst="rect">
            <a:avLst/>
          </a:prstGeom>
          <a:solidFill>
            <a:srgbClr val="00B05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Les Tests : Best </a:t>
            </a:r>
            <a:r>
              <a:rPr lang="fr-FR" dirty="0" err="1" smtClean="0"/>
              <a:t>Practises</a:t>
            </a:r>
            <a:endParaRPr lang="fr-FR" dirty="0">
              <a:solidFill>
                <a:srgbClr val="FFFF00"/>
              </a:solidFill>
            </a:endParaRPr>
          </a:p>
        </p:txBody>
      </p:sp>
      <p:sp>
        <p:nvSpPr>
          <p:cNvPr id="13" name="ZoneTexte 12"/>
          <p:cNvSpPr txBox="1"/>
          <p:nvPr/>
        </p:nvSpPr>
        <p:spPr>
          <a:xfrm>
            <a:off x="1115616" y="3090133"/>
            <a:ext cx="646450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Indépendance : le développeur ne teste pas son code </a:t>
            </a:r>
            <a:endParaRPr lang="fr-FR" dirty="0"/>
          </a:p>
        </p:txBody>
      </p:sp>
      <p:sp>
        <p:nvSpPr>
          <p:cNvPr id="11" name="ZoneTexte 10"/>
          <p:cNvSpPr txBox="1"/>
          <p:nvPr/>
        </p:nvSpPr>
        <p:spPr>
          <a:xfrm>
            <a:off x="1097498" y="4842864"/>
            <a:ext cx="646450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Robustesse: les jeux de données doivent contenir des incohérences </a:t>
            </a:r>
            <a:endParaRPr lang="fr-FR" dirty="0"/>
          </a:p>
        </p:txBody>
      </p:sp>
      <p:sp>
        <p:nvSpPr>
          <p:cNvPr id="10" name="ZoneTexte 9"/>
          <p:cNvSpPr txBox="1"/>
          <p:nvPr/>
        </p:nvSpPr>
        <p:spPr>
          <a:xfrm>
            <a:off x="1115616" y="3634520"/>
            <a:ext cx="646450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Prédiction: la sortie des tests est définie avant son lancement </a:t>
            </a:r>
            <a:endParaRPr lang="fr-FR" dirty="0"/>
          </a:p>
        </p:txBody>
      </p:sp>
      <p:sp>
        <p:nvSpPr>
          <p:cNvPr id="16" name="ZoneTexte 15"/>
          <p:cNvSpPr txBox="1"/>
          <p:nvPr/>
        </p:nvSpPr>
        <p:spPr>
          <a:xfrm>
            <a:off x="1115616" y="4249796"/>
            <a:ext cx="646450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t>Vérification </a:t>
            </a:r>
            <a:r>
              <a:rPr lang="fr-FR" dirty="0" smtClean="0"/>
              <a:t>: la pertinence et les résultats sont analysés</a:t>
            </a:r>
            <a:endParaRPr lang="fr-FR" dirty="0"/>
          </a:p>
        </p:txBody>
      </p:sp>
      <p:pic>
        <p:nvPicPr>
          <p:cNvPr id="14" name="Image 13"/>
          <p:cNvPicPr>
            <a:picLocks noChangeAspect="1"/>
          </p:cNvPicPr>
          <p:nvPr/>
        </p:nvPicPr>
        <p:blipFill>
          <a:blip r:embed="rId3"/>
          <a:stretch>
            <a:fillRect/>
          </a:stretch>
        </p:blipFill>
        <p:spPr>
          <a:xfrm>
            <a:off x="7638063" y="692150"/>
            <a:ext cx="1500878" cy="1975249"/>
          </a:xfrm>
          <a:prstGeom prst="rect">
            <a:avLst/>
          </a:prstGeom>
        </p:spPr>
      </p:pic>
      <p:sp>
        <p:nvSpPr>
          <p:cNvPr id="15" name="ZoneTexte 14"/>
          <p:cNvSpPr txBox="1"/>
          <p:nvPr/>
        </p:nvSpPr>
        <p:spPr>
          <a:xfrm>
            <a:off x="1115616" y="5435932"/>
            <a:ext cx="646450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Complétude : tester ce que le programme doit et ne </a:t>
            </a:r>
            <a:r>
              <a:rPr lang="fr-FR" dirty="0" err="1" smtClean="0"/>
              <a:t>doir</a:t>
            </a:r>
            <a:r>
              <a:rPr lang="fr-FR" dirty="0" smtClean="0"/>
              <a:t> pas faire</a:t>
            </a:r>
            <a:endParaRPr lang="fr-FR" dirty="0"/>
          </a:p>
        </p:txBody>
      </p:sp>
    </p:spTree>
    <p:extLst>
      <p:ext uri="{BB962C8B-B14F-4D97-AF65-F5344CB8AC3E}">
        <p14:creationId xmlns:p14="http://schemas.microsoft.com/office/powerpoint/2010/main" val="360443419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2000"/>
                            </p:stCondLst>
                            <p:childTnLst>
                              <p:par>
                                <p:cTn id="9" presetID="10" presetClass="entr" presetSubtype="0" fill="hold" grpId="0" nodeType="afterEffect">
                                  <p:stCondLst>
                                    <p:cond delay="5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childTnLst>
                          </p:cTn>
                        </p:par>
                        <p:par>
                          <p:cTn id="12" fill="hold">
                            <p:stCondLst>
                              <p:cond delay="3500"/>
                            </p:stCondLst>
                            <p:childTnLst>
                              <p:par>
                                <p:cTn id="13" presetID="10" presetClass="entr" presetSubtype="0" fill="hold" grpId="0" nodeType="afterEffect">
                                  <p:stCondLst>
                                    <p:cond delay="5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childTnLst>
                                </p:cTn>
                              </p:par>
                            </p:childTnLst>
                          </p:cTn>
                        </p:par>
                        <p:par>
                          <p:cTn id="16" fill="hold">
                            <p:stCondLst>
                              <p:cond delay="5000"/>
                            </p:stCondLst>
                            <p:childTnLst>
                              <p:par>
                                <p:cTn id="17" presetID="10" presetClass="entr" presetSubtype="0" fill="hold" grpId="0" nodeType="after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childTnLst>
                          </p:cTn>
                        </p:par>
                        <p:par>
                          <p:cTn id="20" fill="hold">
                            <p:stCondLst>
                              <p:cond delay="6500"/>
                            </p:stCondLst>
                            <p:childTnLst>
                              <p:par>
                                <p:cTn id="21" presetID="10" presetClass="entr" presetSubtype="0" fill="hold" grpId="0" nodeType="after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P spid="10" grpId="0" animBg="1"/>
      <p:bldP spid="16"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sp>
        <p:nvSpPr>
          <p:cNvPr id="10247" name="Espace réservé du numéro de diapositive 9"/>
          <p:cNvSpPr>
            <a:spLocks noGrp="1"/>
          </p:cNvSpPr>
          <p:nvPr>
            <p:ph type="sldNum" sz="quarter" idx="12"/>
          </p:nvPr>
        </p:nvSpPr>
        <p:spPr>
          <a:xfrm>
            <a:off x="0" y="6570663"/>
            <a:ext cx="468313" cy="287337"/>
          </a:xfrm>
          <a:noFill/>
        </p:spPr>
        <p:txBody>
          <a:bodyPr/>
          <a:lstStyle/>
          <a:p>
            <a:pPr algn="l"/>
            <a:r>
              <a:rPr lang="fr-FR" sz="1000" smtClean="0">
                <a:solidFill>
                  <a:srgbClr val="002060"/>
                </a:solidFill>
                <a:latin typeface="Calibri" pitchFamily="34" charset="0"/>
              </a:rPr>
              <a:t>P.</a:t>
            </a:r>
            <a:fld id="{3B0568EA-E5A6-4579-84FA-575F3A566D8E}" type="slidenum">
              <a:rPr lang="fr-FR" sz="1000" smtClean="0">
                <a:solidFill>
                  <a:srgbClr val="002060"/>
                </a:solidFill>
                <a:latin typeface="Calibri" pitchFamily="34" charset="0"/>
              </a:rPr>
              <a:pPr algn="l"/>
              <a:t>18</a:t>
            </a:fld>
            <a:endParaRPr lang="fr-FR" sz="1000" smtClean="0">
              <a:solidFill>
                <a:srgbClr val="002060"/>
              </a:solidFill>
              <a:latin typeface="Calibri" pitchFamily="34" charset="0"/>
            </a:endParaRPr>
          </a:p>
        </p:txBody>
      </p:sp>
      <p:sp>
        <p:nvSpPr>
          <p:cNvPr id="11" name="ZoneTexte 10"/>
          <p:cNvSpPr txBox="1"/>
          <p:nvPr/>
        </p:nvSpPr>
        <p:spPr>
          <a:xfrm>
            <a:off x="0" y="1247783"/>
            <a:ext cx="3275856" cy="369332"/>
          </a:xfrm>
          <a:prstGeom prst="rect">
            <a:avLst/>
          </a:prstGeom>
          <a:solidFill>
            <a:schemeClr val="accent5">
              <a:lumMod val="90000"/>
            </a:schemeClr>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t>2 - L’intégration Continue</a:t>
            </a:r>
          </a:p>
        </p:txBody>
      </p:sp>
      <p:sp>
        <p:nvSpPr>
          <p:cNvPr id="12" name="Rectangle 11"/>
          <p:cNvSpPr/>
          <p:nvPr/>
        </p:nvSpPr>
        <p:spPr>
          <a:xfrm>
            <a:off x="107504" y="1984772"/>
            <a:ext cx="9144000" cy="2800767"/>
          </a:xfrm>
          <a:prstGeom prst="rect">
            <a:avLst/>
          </a:prstGeom>
        </p:spPr>
        <p:txBody>
          <a:bodyPr wrap="square">
            <a:spAutoFit/>
          </a:bodyPr>
          <a:lstStyle/>
          <a:p>
            <a:r>
              <a:rPr lang="fr-FR" sz="1600" dirty="0">
                <a:latin typeface="Calibri" panose="020F0502020204030204" pitchFamily="34" charset="0"/>
              </a:rPr>
              <a:t>L’intégration continue </a:t>
            </a:r>
            <a:r>
              <a:rPr lang="fr-FR" sz="1600" dirty="0" smtClean="0">
                <a:latin typeface="Calibri" panose="020F0502020204030204" pitchFamily="34" charset="0"/>
              </a:rPr>
              <a:t>est un processus côté </a:t>
            </a:r>
            <a:r>
              <a:rPr lang="fr-FR" sz="1600" dirty="0" smtClean="0">
                <a:solidFill>
                  <a:srgbClr val="17448A"/>
                </a:solidFill>
                <a:latin typeface="Calibri" panose="020F0502020204030204" pitchFamily="34" charset="0"/>
              </a:rPr>
              <a:t>DEV</a:t>
            </a:r>
            <a:r>
              <a:rPr lang="fr-FR" sz="1600" dirty="0" smtClean="0">
                <a:solidFill>
                  <a:srgbClr val="041020"/>
                </a:solidFill>
                <a:latin typeface="Calibri" panose="020F0502020204030204" pitchFamily="34" charset="0"/>
              </a:rPr>
              <a:t>.</a:t>
            </a:r>
          </a:p>
          <a:p>
            <a:endParaRPr lang="fr-FR" sz="1600" dirty="0" smtClean="0">
              <a:solidFill>
                <a:srgbClr val="041020"/>
              </a:solidFill>
              <a:latin typeface="Calibri" panose="020F0502020204030204" pitchFamily="34" charset="0"/>
            </a:endParaRPr>
          </a:p>
          <a:p>
            <a:r>
              <a:rPr lang="fr-FR" sz="1600" dirty="0" smtClean="0">
                <a:solidFill>
                  <a:srgbClr val="041020"/>
                </a:solidFill>
                <a:latin typeface="Calibri" panose="020F0502020204030204" pitchFamily="34" charset="0"/>
              </a:rPr>
              <a:t>Il </a:t>
            </a:r>
            <a:r>
              <a:rPr lang="fr-FR" sz="1600" dirty="0" smtClean="0">
                <a:latin typeface="Calibri" panose="020F0502020204030204" pitchFamily="34" charset="0"/>
              </a:rPr>
              <a:t>consiste à  </a:t>
            </a:r>
            <a:r>
              <a:rPr lang="fr-FR" sz="1600" u="sng" dirty="0" smtClean="0">
                <a:latin typeface="Calibri" panose="020F0502020204030204" pitchFamily="34" charset="0"/>
              </a:rPr>
              <a:t>tester</a:t>
            </a:r>
            <a:r>
              <a:rPr lang="fr-FR" sz="1600" dirty="0" smtClean="0">
                <a:latin typeface="Calibri" panose="020F0502020204030204" pitchFamily="34" charset="0"/>
              </a:rPr>
              <a:t> et </a:t>
            </a:r>
            <a:r>
              <a:rPr lang="fr-FR" sz="1600" u="sng" dirty="0">
                <a:latin typeface="Calibri" panose="020F0502020204030204" pitchFamily="34" charset="0"/>
              </a:rPr>
              <a:t>déployer</a:t>
            </a:r>
            <a:r>
              <a:rPr lang="fr-FR" sz="1600" dirty="0">
                <a:latin typeface="Calibri" panose="020F0502020204030204" pitchFamily="34" charset="0"/>
              </a:rPr>
              <a:t> sur un environnement </a:t>
            </a:r>
            <a:r>
              <a:rPr lang="fr-FR" sz="1600" dirty="0" smtClean="0">
                <a:solidFill>
                  <a:srgbClr val="17448A"/>
                </a:solidFill>
                <a:latin typeface="Calibri" panose="020F0502020204030204" pitchFamily="34" charset="0"/>
              </a:rPr>
              <a:t>d’intégration</a:t>
            </a:r>
            <a:r>
              <a:rPr lang="fr-FR" sz="1600" dirty="0" smtClean="0">
                <a:latin typeface="Calibri" panose="020F0502020204030204" pitchFamily="34" charset="0"/>
              </a:rPr>
              <a:t>.</a:t>
            </a:r>
          </a:p>
          <a:p>
            <a:endParaRPr lang="fr-FR" sz="1600" dirty="0" smtClean="0">
              <a:latin typeface="Calibri" panose="020F0502020204030204" pitchFamily="34" charset="0"/>
            </a:endParaRPr>
          </a:p>
          <a:p>
            <a:r>
              <a:rPr lang="fr-FR" sz="1600" dirty="0" smtClean="0">
                <a:solidFill>
                  <a:srgbClr val="17448A"/>
                </a:solidFill>
                <a:latin typeface="Calibri" panose="020F0502020204030204" pitchFamily="34" charset="0"/>
              </a:rPr>
              <a:t>Tester </a:t>
            </a:r>
            <a:r>
              <a:rPr lang="fr-FR" sz="1600" dirty="0" smtClean="0">
                <a:latin typeface="Calibri" panose="020F0502020204030204" pitchFamily="34" charset="0"/>
              </a:rPr>
              <a:t>aussi </a:t>
            </a:r>
            <a:r>
              <a:rPr lang="fr-FR" sz="1600" dirty="0">
                <a:latin typeface="Calibri" panose="020F0502020204030204" pitchFamily="34" charset="0"/>
              </a:rPr>
              <a:t>souvent </a:t>
            </a:r>
            <a:r>
              <a:rPr lang="fr-FR" sz="1600" dirty="0" smtClean="0">
                <a:latin typeface="Calibri" panose="020F0502020204030204" pitchFamily="34" charset="0"/>
              </a:rPr>
              <a:t>que possible </a:t>
            </a:r>
            <a:r>
              <a:rPr lang="fr-FR" sz="1600" dirty="0">
                <a:latin typeface="Calibri" panose="020F0502020204030204" pitchFamily="34" charset="0"/>
              </a:rPr>
              <a:t>les </a:t>
            </a:r>
            <a:r>
              <a:rPr lang="fr-FR" sz="1600" dirty="0" smtClean="0">
                <a:latin typeface="Calibri" panose="020F0502020204030204" pitchFamily="34" charset="0"/>
              </a:rPr>
              <a:t>non-</a:t>
            </a:r>
            <a:r>
              <a:rPr lang="fr-FR" sz="1600" dirty="0" err="1" smtClean="0">
                <a:latin typeface="Calibri" panose="020F0502020204030204" pitchFamily="34" charset="0"/>
              </a:rPr>
              <a:t>rég</a:t>
            </a:r>
            <a:r>
              <a:rPr lang="fr-FR" sz="1600" dirty="0" smtClean="0">
                <a:latin typeface="Calibri" panose="020F0502020204030204" pitchFamily="34" charset="0"/>
              </a:rPr>
              <a:t>  pour </a:t>
            </a:r>
            <a:r>
              <a:rPr lang="fr-FR" sz="1600" dirty="0">
                <a:latin typeface="Calibri" panose="020F0502020204030204" pitchFamily="34" charset="0"/>
              </a:rPr>
              <a:t>détecter les bugs le plus tôt </a:t>
            </a:r>
            <a:r>
              <a:rPr lang="fr-FR" sz="1600" dirty="0" smtClean="0">
                <a:latin typeface="Calibri" panose="020F0502020204030204" pitchFamily="34" charset="0"/>
              </a:rPr>
              <a:t>possible.</a:t>
            </a:r>
          </a:p>
          <a:p>
            <a:endParaRPr lang="fr-FR" sz="1600" dirty="0" smtClean="0">
              <a:latin typeface="Calibri" panose="020F0502020204030204" pitchFamily="34" charset="0"/>
            </a:endParaRPr>
          </a:p>
          <a:p>
            <a:r>
              <a:rPr lang="fr-FR" sz="1600" dirty="0" smtClean="0">
                <a:latin typeface="Calibri" panose="020F0502020204030204" pitchFamily="34" charset="0"/>
              </a:rPr>
              <a:t>La </a:t>
            </a:r>
            <a:r>
              <a:rPr lang="fr-FR" sz="1600" dirty="0">
                <a:latin typeface="Calibri" panose="020F0502020204030204" pitchFamily="34" charset="0"/>
              </a:rPr>
              <a:t>plupart </a:t>
            </a:r>
            <a:r>
              <a:rPr lang="fr-FR" sz="1600" dirty="0" smtClean="0">
                <a:latin typeface="Calibri" panose="020F0502020204030204" pitchFamily="34" charset="0"/>
              </a:rPr>
              <a:t>du travail est réalisé par des outils de </a:t>
            </a:r>
            <a:r>
              <a:rPr lang="fr-FR" sz="1600" u="sng" dirty="0" smtClean="0">
                <a:latin typeface="Calibri" panose="020F0502020204030204" pitchFamily="34" charset="0"/>
              </a:rPr>
              <a:t>tests automatisé</a:t>
            </a:r>
            <a:r>
              <a:rPr lang="fr-FR" sz="1600" dirty="0" smtClean="0">
                <a:latin typeface="Calibri" panose="020F0502020204030204" pitchFamily="34" charset="0"/>
              </a:rPr>
              <a:t>.</a:t>
            </a:r>
          </a:p>
          <a:p>
            <a:endParaRPr lang="fr-FR" sz="1600" dirty="0" smtClean="0">
              <a:latin typeface="Calibri" panose="020F0502020204030204" pitchFamily="34" charset="0"/>
            </a:endParaRPr>
          </a:p>
          <a:p>
            <a:r>
              <a:rPr lang="fr-FR" sz="1600" dirty="0" smtClean="0">
                <a:latin typeface="Calibri" panose="020F0502020204030204" pitchFamily="34" charset="0"/>
              </a:rPr>
              <a:t>Développement et intégration sont réalisées en parallèle pour éliminer les bugs au fur et à mesure.</a:t>
            </a:r>
          </a:p>
          <a:p>
            <a:endParaRPr lang="fr-FR" sz="1600" i="1" dirty="0">
              <a:solidFill>
                <a:schemeClr val="bg1">
                  <a:lumMod val="65000"/>
                </a:schemeClr>
              </a:solidFill>
              <a:latin typeface="Calibri" panose="020F0502020204030204" pitchFamily="34" charset="0"/>
            </a:endParaRPr>
          </a:p>
          <a:p>
            <a:r>
              <a:rPr lang="fr-FR" sz="1600" dirty="0" smtClean="0">
                <a:latin typeface="Calibri" panose="020F0502020204030204" pitchFamily="34" charset="0"/>
              </a:rPr>
              <a:t>La phase de test se trouve raccourcie grâce à l’intégration continue.</a:t>
            </a:r>
            <a:endParaRPr lang="fr-FR" sz="1600" i="1" dirty="0">
              <a:solidFill>
                <a:schemeClr val="bg1">
                  <a:lumMod val="65000"/>
                </a:schemeClr>
              </a:solidFill>
              <a:latin typeface="Calibri" panose="020F0502020204030204" pitchFamily="34" charset="0"/>
            </a:endParaRPr>
          </a:p>
        </p:txBody>
      </p:sp>
      <p:pic>
        <p:nvPicPr>
          <p:cNvPr id="2" name="Image 1"/>
          <p:cNvPicPr>
            <a:picLocks noChangeAspect="1"/>
          </p:cNvPicPr>
          <p:nvPr/>
        </p:nvPicPr>
        <p:blipFill>
          <a:blip r:embed="rId3"/>
          <a:stretch>
            <a:fillRect/>
          </a:stretch>
        </p:blipFill>
        <p:spPr>
          <a:xfrm>
            <a:off x="36898" y="5638066"/>
            <a:ext cx="4317229" cy="1175310"/>
          </a:xfrm>
          <a:prstGeom prst="rect">
            <a:avLst/>
          </a:prstGeom>
        </p:spPr>
      </p:pic>
      <p:pic>
        <p:nvPicPr>
          <p:cNvPr id="14" name="Image 13"/>
          <p:cNvPicPr>
            <a:picLocks noChangeAspect="1"/>
          </p:cNvPicPr>
          <p:nvPr/>
        </p:nvPicPr>
        <p:blipFill>
          <a:blip r:embed="rId4"/>
          <a:stretch>
            <a:fillRect/>
          </a:stretch>
        </p:blipFill>
        <p:spPr>
          <a:xfrm>
            <a:off x="6745888" y="5259583"/>
            <a:ext cx="2411761" cy="1591953"/>
          </a:xfrm>
          <a:prstGeom prst="rect">
            <a:avLst/>
          </a:prstGeom>
        </p:spPr>
      </p:pic>
    </p:spTree>
    <p:extLst>
      <p:ext uri="{BB962C8B-B14F-4D97-AF65-F5344CB8AC3E}">
        <p14:creationId xmlns:p14="http://schemas.microsoft.com/office/powerpoint/2010/main" val="74736320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fade">
                                      <p:cBhvr>
                                        <p:cTn id="7" dur="1000"/>
                                        <p:tgtEl>
                                          <p:spTgt spid="12">
                                            <p:txEl>
                                              <p:pRg st="2" end="2"/>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animEffect transition="in" filter="fade">
                                      <p:cBhvr>
                                        <p:cTn id="11" dur="1000"/>
                                        <p:tgtEl>
                                          <p:spTgt spid="12">
                                            <p:txEl>
                                              <p:pRg st="4" end="4"/>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animEffect transition="in" filter="fade">
                                      <p:cBhvr>
                                        <p:cTn id="15" dur="1000"/>
                                        <p:tgtEl>
                                          <p:spTgt spid="12">
                                            <p:txEl>
                                              <p:pRg st="6" end="6"/>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2">
                                            <p:txEl>
                                              <p:pRg st="8" end="8"/>
                                            </p:txEl>
                                          </p:spTgt>
                                        </p:tgtEl>
                                        <p:attrNameLst>
                                          <p:attrName>style.visibility</p:attrName>
                                        </p:attrNameLst>
                                      </p:cBhvr>
                                      <p:to>
                                        <p:strVal val="visible"/>
                                      </p:to>
                                    </p:set>
                                    <p:animEffect transition="in" filter="fade">
                                      <p:cBhvr>
                                        <p:cTn id="19" dur="1000"/>
                                        <p:tgtEl>
                                          <p:spTgt spid="12">
                                            <p:txEl>
                                              <p:pRg st="8" end="8"/>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2">
                                            <p:txEl>
                                              <p:pRg st="10" end="10"/>
                                            </p:txEl>
                                          </p:spTgt>
                                        </p:tgtEl>
                                        <p:attrNameLst>
                                          <p:attrName>style.visibility</p:attrName>
                                        </p:attrNameLst>
                                      </p:cBhvr>
                                      <p:to>
                                        <p:strVal val="visible"/>
                                      </p:to>
                                    </p:set>
                                    <p:animEffect transition="in" filter="fade">
                                      <p:cBhvr>
                                        <p:cTn id="23" dur="1000"/>
                                        <p:tgtEl>
                                          <p:spTgt spid="1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sp>
        <p:nvSpPr>
          <p:cNvPr id="10247" name="Espace réservé du numéro de diapositive 9"/>
          <p:cNvSpPr>
            <a:spLocks noGrp="1"/>
          </p:cNvSpPr>
          <p:nvPr>
            <p:ph type="sldNum" sz="quarter" idx="12"/>
          </p:nvPr>
        </p:nvSpPr>
        <p:spPr>
          <a:xfrm>
            <a:off x="0" y="6570663"/>
            <a:ext cx="468313" cy="287337"/>
          </a:xfrm>
          <a:noFill/>
        </p:spPr>
        <p:txBody>
          <a:bodyPr/>
          <a:lstStyle/>
          <a:p>
            <a:pPr algn="l"/>
            <a:r>
              <a:rPr lang="fr-FR" sz="1000" smtClean="0">
                <a:solidFill>
                  <a:srgbClr val="002060"/>
                </a:solidFill>
                <a:latin typeface="Calibri" pitchFamily="34" charset="0"/>
              </a:rPr>
              <a:t>P.</a:t>
            </a:r>
            <a:fld id="{3B0568EA-E5A6-4579-84FA-575F3A566D8E}" type="slidenum">
              <a:rPr lang="fr-FR" sz="1000" smtClean="0">
                <a:solidFill>
                  <a:srgbClr val="002060"/>
                </a:solidFill>
                <a:latin typeface="Calibri" pitchFamily="34" charset="0"/>
              </a:rPr>
              <a:pPr algn="l"/>
              <a:t>19</a:t>
            </a:fld>
            <a:endParaRPr lang="fr-FR" sz="1000" smtClean="0">
              <a:solidFill>
                <a:srgbClr val="002060"/>
              </a:solidFill>
              <a:latin typeface="Calibri" pitchFamily="34" charset="0"/>
            </a:endParaRPr>
          </a:p>
        </p:txBody>
      </p:sp>
      <p:sp>
        <p:nvSpPr>
          <p:cNvPr id="11" name="ZoneTexte 10"/>
          <p:cNvSpPr txBox="1"/>
          <p:nvPr/>
        </p:nvSpPr>
        <p:spPr>
          <a:xfrm>
            <a:off x="0" y="1247783"/>
            <a:ext cx="5220072" cy="369332"/>
          </a:xfrm>
          <a:prstGeom prst="rect">
            <a:avLst/>
          </a:prstGeom>
          <a:solidFill>
            <a:schemeClr val="accent5">
              <a:lumMod val="90000"/>
            </a:schemeClr>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t>2 - L’intégration </a:t>
            </a:r>
            <a:r>
              <a:rPr lang="fr-FR" dirty="0" smtClean="0"/>
              <a:t>Continue – Focus Durée d’intégration</a:t>
            </a:r>
            <a:endParaRPr lang="fr-FR" dirty="0"/>
          </a:p>
        </p:txBody>
      </p:sp>
      <p:pic>
        <p:nvPicPr>
          <p:cNvPr id="10" name="Image 9"/>
          <p:cNvPicPr>
            <a:picLocks noChangeAspect="1"/>
          </p:cNvPicPr>
          <p:nvPr/>
        </p:nvPicPr>
        <p:blipFill>
          <a:blip r:embed="rId3"/>
          <a:stretch>
            <a:fillRect/>
          </a:stretch>
        </p:blipFill>
        <p:spPr>
          <a:xfrm>
            <a:off x="36898" y="5638066"/>
            <a:ext cx="4317229" cy="1175310"/>
          </a:xfrm>
          <a:prstGeom prst="rect">
            <a:avLst/>
          </a:prstGeom>
        </p:spPr>
      </p:pic>
      <p:pic>
        <p:nvPicPr>
          <p:cNvPr id="3" name="Image 2"/>
          <p:cNvPicPr>
            <a:picLocks noChangeAspect="1"/>
          </p:cNvPicPr>
          <p:nvPr/>
        </p:nvPicPr>
        <p:blipFill>
          <a:blip r:embed="rId4"/>
          <a:stretch>
            <a:fillRect/>
          </a:stretch>
        </p:blipFill>
        <p:spPr>
          <a:xfrm>
            <a:off x="41275" y="2064333"/>
            <a:ext cx="4638675" cy="2676525"/>
          </a:xfrm>
          <a:prstGeom prst="rect">
            <a:avLst/>
          </a:prstGeom>
        </p:spPr>
      </p:pic>
      <p:pic>
        <p:nvPicPr>
          <p:cNvPr id="6" name="Image 5"/>
          <p:cNvPicPr>
            <a:picLocks noChangeAspect="1"/>
          </p:cNvPicPr>
          <p:nvPr/>
        </p:nvPicPr>
        <p:blipFill>
          <a:blip r:embed="rId5"/>
          <a:stretch>
            <a:fillRect/>
          </a:stretch>
        </p:blipFill>
        <p:spPr>
          <a:xfrm>
            <a:off x="4860032" y="1945909"/>
            <a:ext cx="4114800" cy="2886075"/>
          </a:xfrm>
          <a:prstGeom prst="rect">
            <a:avLst/>
          </a:prstGeom>
        </p:spPr>
      </p:pic>
      <p:sp>
        <p:nvSpPr>
          <p:cNvPr id="15" name="Rectangle 14"/>
          <p:cNvSpPr/>
          <p:nvPr/>
        </p:nvSpPr>
        <p:spPr>
          <a:xfrm>
            <a:off x="107504" y="1767875"/>
            <a:ext cx="2448272" cy="307777"/>
          </a:xfrm>
          <a:prstGeom prst="rect">
            <a:avLst/>
          </a:prstGeom>
        </p:spPr>
        <p:txBody>
          <a:bodyPr wrap="square">
            <a:spAutoFit/>
          </a:bodyPr>
          <a:lstStyle/>
          <a:p>
            <a:r>
              <a:rPr lang="fr-FR" sz="1400" b="1" dirty="0" smtClean="0">
                <a:latin typeface="Calibri" panose="020F0502020204030204" pitchFamily="34" charset="0"/>
              </a:rPr>
              <a:t>Avant</a:t>
            </a:r>
            <a:r>
              <a:rPr lang="fr-FR" sz="1400" dirty="0" smtClean="0">
                <a:latin typeface="Calibri" panose="020F0502020204030204" pitchFamily="34" charset="0"/>
              </a:rPr>
              <a:t> Intégration Continue</a:t>
            </a:r>
            <a:endParaRPr lang="fr-FR" sz="1400" i="1" dirty="0">
              <a:solidFill>
                <a:schemeClr val="bg1">
                  <a:lumMod val="65000"/>
                </a:schemeClr>
              </a:solidFill>
              <a:latin typeface="Calibri" panose="020F0502020204030204" pitchFamily="34" charset="0"/>
            </a:endParaRPr>
          </a:p>
        </p:txBody>
      </p:sp>
      <p:sp>
        <p:nvSpPr>
          <p:cNvPr id="17" name="Rectangle 16"/>
          <p:cNvSpPr/>
          <p:nvPr/>
        </p:nvSpPr>
        <p:spPr>
          <a:xfrm>
            <a:off x="4932016" y="1729505"/>
            <a:ext cx="2448272" cy="307777"/>
          </a:xfrm>
          <a:prstGeom prst="rect">
            <a:avLst/>
          </a:prstGeom>
        </p:spPr>
        <p:txBody>
          <a:bodyPr wrap="square">
            <a:spAutoFit/>
          </a:bodyPr>
          <a:lstStyle/>
          <a:p>
            <a:r>
              <a:rPr lang="fr-FR" sz="1400" b="1" dirty="0" smtClean="0">
                <a:latin typeface="Calibri" panose="020F0502020204030204" pitchFamily="34" charset="0"/>
              </a:rPr>
              <a:t>Après </a:t>
            </a:r>
            <a:r>
              <a:rPr lang="fr-FR" sz="1400" dirty="0" smtClean="0">
                <a:latin typeface="Calibri" panose="020F0502020204030204" pitchFamily="34" charset="0"/>
              </a:rPr>
              <a:t>Intégration Continue</a:t>
            </a:r>
            <a:endParaRPr lang="fr-FR" sz="1400" i="1" dirty="0">
              <a:solidFill>
                <a:schemeClr val="bg1">
                  <a:lumMod val="65000"/>
                </a:schemeClr>
              </a:solidFill>
              <a:latin typeface="Calibri" panose="020F0502020204030204" pitchFamily="34" charset="0"/>
            </a:endParaRPr>
          </a:p>
        </p:txBody>
      </p:sp>
      <p:sp>
        <p:nvSpPr>
          <p:cNvPr id="2" name="Flèche droite 1"/>
          <p:cNvSpPr/>
          <p:nvPr/>
        </p:nvSpPr>
        <p:spPr>
          <a:xfrm>
            <a:off x="539552" y="4773624"/>
            <a:ext cx="3915728" cy="481351"/>
          </a:xfrm>
          <a:prstGeom prst="rightArrow">
            <a:avLst/>
          </a:prstGeom>
          <a:solidFill>
            <a:schemeClr val="accent3">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Durée de la phase</a:t>
            </a:r>
            <a:endParaRPr lang="fr-FR" dirty="0"/>
          </a:p>
        </p:txBody>
      </p:sp>
      <p:sp>
        <p:nvSpPr>
          <p:cNvPr id="18" name="Flèche droite 17"/>
          <p:cNvSpPr/>
          <p:nvPr/>
        </p:nvSpPr>
        <p:spPr>
          <a:xfrm>
            <a:off x="5220072" y="4796329"/>
            <a:ext cx="3024336" cy="481351"/>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Phase raccourcie</a:t>
            </a:r>
            <a:endParaRPr lang="fr-FR" dirty="0"/>
          </a:p>
        </p:txBody>
      </p:sp>
      <p:cxnSp>
        <p:nvCxnSpPr>
          <p:cNvPr id="19" name="Connecteur droit 18"/>
          <p:cNvCxnSpPr/>
          <p:nvPr/>
        </p:nvCxnSpPr>
        <p:spPr>
          <a:xfrm flipH="1">
            <a:off x="4455280" y="4197560"/>
            <a:ext cx="3768" cy="105741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Connecteur droit 20"/>
          <p:cNvCxnSpPr/>
          <p:nvPr/>
        </p:nvCxnSpPr>
        <p:spPr>
          <a:xfrm flipH="1">
            <a:off x="8865517" y="4280995"/>
            <a:ext cx="3768" cy="1057415"/>
          </a:xfrm>
          <a:prstGeom prst="line">
            <a:avLst/>
          </a:prstGeom>
          <a:ln w="19050">
            <a:prstDash val="dash"/>
          </a:ln>
        </p:spPr>
        <p:style>
          <a:lnRef idx="2">
            <a:schemeClr val="accent1"/>
          </a:lnRef>
          <a:fillRef idx="0">
            <a:schemeClr val="accent1"/>
          </a:fillRef>
          <a:effectRef idx="1">
            <a:schemeClr val="accent1"/>
          </a:effectRef>
          <a:fontRef idx="minor">
            <a:schemeClr val="tx1"/>
          </a:fontRef>
        </p:style>
      </p:cxnSp>
      <p:pic>
        <p:nvPicPr>
          <p:cNvPr id="22" name="Image 21"/>
          <p:cNvPicPr>
            <a:picLocks noChangeAspect="1"/>
          </p:cNvPicPr>
          <p:nvPr/>
        </p:nvPicPr>
        <p:blipFill>
          <a:blip r:embed="rId6"/>
          <a:stretch>
            <a:fillRect/>
          </a:stretch>
        </p:blipFill>
        <p:spPr>
          <a:xfrm>
            <a:off x="6745888" y="5259582"/>
            <a:ext cx="2411761" cy="1591953"/>
          </a:xfrm>
          <a:prstGeom prst="rect">
            <a:avLst/>
          </a:prstGeom>
        </p:spPr>
      </p:pic>
    </p:spTree>
    <p:extLst>
      <p:ext uri="{BB962C8B-B14F-4D97-AF65-F5344CB8AC3E}">
        <p14:creationId xmlns:p14="http://schemas.microsoft.com/office/powerpoint/2010/main" val="63596423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0" y="188913"/>
            <a:ext cx="9144000" cy="561975"/>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kern="1200" dirty="0" smtClean="0">
                <a:solidFill>
                  <a:schemeClr val="bg1"/>
                </a:solidFill>
                <a:latin typeface="Calibri" pitchFamily="34" charset="0"/>
              </a:rPr>
              <a:t>DEVOPS … par où commencer … ?</a:t>
            </a:r>
            <a:endParaRPr lang="fr-FR" sz="2400" kern="1200" dirty="0">
              <a:solidFill>
                <a:schemeClr val="bg1"/>
              </a:solidFill>
              <a:latin typeface="Calibri" pitchFamily="34" charset="0"/>
            </a:endParaRPr>
          </a:p>
        </p:txBody>
      </p:sp>
      <p:sp>
        <p:nvSpPr>
          <p:cNvPr id="3075" name="Rectangle 3"/>
          <p:cNvSpPr>
            <a:spLocks noGrp="1" noChangeArrowheads="1"/>
          </p:cNvSpPr>
          <p:nvPr>
            <p:ph type="body" idx="1"/>
          </p:nvPr>
        </p:nvSpPr>
        <p:spPr>
          <a:xfrm>
            <a:off x="683568" y="1196752"/>
            <a:ext cx="6120606" cy="3168352"/>
          </a:xfrm>
        </p:spPr>
        <p:txBody>
          <a:bodyPr/>
          <a:lstStyle/>
          <a:p>
            <a:pPr marL="0" indent="0" eaLnBrk="1" hangingPunct="1">
              <a:buNone/>
            </a:pPr>
            <a:r>
              <a:rPr lang="fr-FR" sz="1800" dirty="0" err="1" smtClean="0">
                <a:latin typeface="Calibri" pitchFamily="34" charset="0"/>
              </a:rPr>
              <a:t>DevOOOpS</a:t>
            </a:r>
            <a:r>
              <a:rPr lang="fr-FR" sz="1800" dirty="0" smtClean="0">
                <a:latin typeface="Calibri" pitchFamily="34" charset="0"/>
              </a:rPr>
              <a:t> </a:t>
            </a:r>
            <a:r>
              <a:rPr lang="fr-FR" sz="1800" dirty="0" err="1" smtClean="0">
                <a:latin typeface="Calibri" pitchFamily="34" charset="0"/>
              </a:rPr>
              <a:t>Kesako</a:t>
            </a:r>
            <a:r>
              <a:rPr lang="fr-FR" sz="1800" dirty="0" smtClean="0">
                <a:latin typeface="Calibri" pitchFamily="34" charset="0"/>
              </a:rPr>
              <a:t> ?</a:t>
            </a:r>
            <a:endParaRPr lang="fr-FR" sz="1800" dirty="0" smtClean="0">
              <a:latin typeface="Calibri" pitchFamily="34" charset="0"/>
            </a:endParaRPr>
          </a:p>
          <a:p>
            <a:pPr marL="0" indent="0" eaLnBrk="1" hangingPunct="1">
              <a:buNone/>
            </a:pPr>
            <a:endParaRPr lang="fr-FR" sz="1400" dirty="0" smtClean="0">
              <a:latin typeface="Calibri" pitchFamily="34" charset="0"/>
            </a:endParaRPr>
          </a:p>
          <a:p>
            <a:pPr marL="0" indent="0" eaLnBrk="1" hangingPunct="1">
              <a:buNone/>
            </a:pPr>
            <a:r>
              <a:rPr lang="fr-FR" sz="1800" dirty="0" smtClean="0">
                <a:latin typeface="Calibri" pitchFamily="34" charset="0"/>
              </a:rPr>
              <a:t>Synthèse / Explication des Processus </a:t>
            </a:r>
            <a:r>
              <a:rPr lang="fr-FR" sz="1800" dirty="0" err="1" smtClean="0">
                <a:latin typeface="Calibri" pitchFamily="34" charset="0"/>
              </a:rPr>
              <a:t>DevOpS</a:t>
            </a:r>
            <a:endParaRPr lang="fr-FR" sz="1800" dirty="0" smtClean="0">
              <a:latin typeface="Calibri" pitchFamily="34" charset="0"/>
            </a:endParaRPr>
          </a:p>
          <a:p>
            <a:pPr marL="0" indent="0" eaLnBrk="1" hangingPunct="1">
              <a:buNone/>
            </a:pPr>
            <a:endParaRPr lang="fr-FR" sz="1800" dirty="0" smtClean="0">
              <a:latin typeface="Calibri" pitchFamily="34" charset="0"/>
            </a:endParaRPr>
          </a:p>
          <a:p>
            <a:pPr marL="0" indent="0" eaLnBrk="1" hangingPunct="1">
              <a:buNone/>
            </a:pPr>
            <a:r>
              <a:rPr lang="fr-FR" sz="1800" dirty="0" smtClean="0">
                <a:latin typeface="Calibri" pitchFamily="34" charset="0"/>
              </a:rPr>
              <a:t>Impacts sur les Structures Organisationnels</a:t>
            </a:r>
          </a:p>
          <a:p>
            <a:pPr marL="0" indent="0" eaLnBrk="1" hangingPunct="1">
              <a:buNone/>
            </a:pPr>
            <a:endParaRPr lang="fr-FR" sz="1800" dirty="0" smtClean="0">
              <a:latin typeface="Calibri" pitchFamily="34" charset="0"/>
            </a:endParaRPr>
          </a:p>
          <a:p>
            <a:pPr marL="0" indent="0" eaLnBrk="1" hangingPunct="1">
              <a:buNone/>
            </a:pPr>
            <a:r>
              <a:rPr lang="fr-FR" sz="1800" dirty="0" smtClean="0">
                <a:latin typeface="Calibri" pitchFamily="34" charset="0"/>
              </a:rPr>
              <a:t>Modification des Périmètres et Responsabilités</a:t>
            </a:r>
          </a:p>
          <a:p>
            <a:pPr marL="0" indent="0" eaLnBrk="1" hangingPunct="1">
              <a:buNone/>
            </a:pPr>
            <a:endParaRPr lang="fr-FR" sz="1800" dirty="0" smtClean="0">
              <a:latin typeface="Calibri" pitchFamily="34" charset="0"/>
            </a:endParaRPr>
          </a:p>
          <a:p>
            <a:pPr marL="0" indent="0" eaLnBrk="1" hangingPunct="1">
              <a:buNone/>
            </a:pPr>
            <a:r>
              <a:rPr lang="fr-FR" sz="1800" dirty="0" smtClean="0">
                <a:latin typeface="Calibri" pitchFamily="34" charset="0"/>
              </a:rPr>
              <a:t>Solutions </a:t>
            </a:r>
            <a:r>
              <a:rPr lang="fr-FR" sz="1800" dirty="0">
                <a:latin typeface="Calibri" pitchFamily="34" charset="0"/>
              </a:rPr>
              <a:t>techniques et </a:t>
            </a:r>
            <a:r>
              <a:rPr lang="fr-FR" sz="1800" dirty="0" err="1" smtClean="0">
                <a:latin typeface="Calibri" pitchFamily="34" charset="0"/>
              </a:rPr>
              <a:t>Otimisations</a:t>
            </a:r>
            <a:r>
              <a:rPr lang="fr-FR" sz="1800" dirty="0" smtClean="0">
                <a:latin typeface="Calibri" pitchFamily="34" charset="0"/>
              </a:rPr>
              <a:t> de l’existant</a:t>
            </a:r>
          </a:p>
        </p:txBody>
      </p:sp>
    </p:spTree>
    <p:extLst>
      <p:ext uri="{BB962C8B-B14F-4D97-AF65-F5344CB8AC3E}">
        <p14:creationId xmlns:p14="http://schemas.microsoft.com/office/powerpoint/2010/main" val="213225470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lt">
                                    <p:tmPct val="0"/>
                                  </p:iterate>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fade">
                                      <p:cBhvr>
                                        <p:cTn id="7" dur="500"/>
                                        <p:tgtEl>
                                          <p:spTgt spid="3075">
                                            <p:txEl>
                                              <p:pRg st="0" end="0"/>
                                            </p:txEl>
                                          </p:spTgt>
                                        </p:tgtEl>
                                      </p:cBhvr>
                                    </p:animEffect>
                                  </p:childTnLst>
                                </p:cTn>
                              </p:par>
                            </p:childTnLst>
                          </p:cTn>
                        </p:par>
                        <p:par>
                          <p:cTn id="8" fill="hold">
                            <p:stCondLst>
                              <p:cond delay="500"/>
                            </p:stCondLst>
                            <p:childTnLst>
                              <p:par>
                                <p:cTn id="9" presetID="28" presetClass="emph" presetSubtype="0" fill="hold" grpId="0" nodeType="afterEffect">
                                  <p:stCondLst>
                                    <p:cond delay="0"/>
                                  </p:stCondLst>
                                  <p:iterate type="lt">
                                    <p:tmPct val="5000"/>
                                  </p:iterate>
                                  <p:childTnLst>
                                    <p:animClr clrSpc="rgb" dir="cw">
                                      <p:cBhvr override="childStyle">
                                        <p:cTn id="10" dur="500" fill="hold"/>
                                        <p:tgtEl>
                                          <p:spTgt spid="3075">
                                            <p:txEl>
                                              <p:pRg st="0" end="0"/>
                                            </p:txEl>
                                          </p:spTgt>
                                        </p:tgtEl>
                                        <p:attrNameLst>
                                          <p:attrName>style.color</p:attrName>
                                        </p:attrNameLst>
                                      </p:cBhvr>
                                      <p:to>
                                        <a:schemeClr val="accent2"/>
                                      </p:to>
                                    </p:animClr>
                                    <p:animClr clrSpc="rgb" dir="cw">
                                      <p:cBhvr>
                                        <p:cTn id="11" dur="500" fill="hold"/>
                                        <p:tgtEl>
                                          <p:spTgt spid="3075">
                                            <p:txEl>
                                              <p:pRg st="0" end="0"/>
                                            </p:txEl>
                                          </p:spTgt>
                                        </p:tgtEl>
                                        <p:attrNameLst>
                                          <p:attrName>fillcolor</p:attrName>
                                        </p:attrNameLst>
                                      </p:cBhvr>
                                      <p:to>
                                        <a:schemeClr val="accent2"/>
                                      </p:to>
                                    </p:animClr>
                                    <p:set>
                                      <p:cBhvr>
                                        <p:cTn id="12" dur="500" fill="hold"/>
                                        <p:tgtEl>
                                          <p:spTgt spid="3075">
                                            <p:txEl>
                                              <p:pRg st="0" end="0"/>
                                            </p:txEl>
                                          </p:spTgt>
                                        </p:tgtEl>
                                        <p:attrNameLst>
                                          <p:attrName>fill.type</p:attrName>
                                        </p:attrNameLst>
                                      </p:cBhvr>
                                      <p:to>
                                        <p:strVal val="solid"/>
                                      </p:to>
                                    </p:set>
                                    <p:anim to="1.5" calcmode="lin" valueType="num">
                                      <p:cBhvr override="childStyle">
                                        <p:cTn id="13" dur="500" fill="hold"/>
                                        <p:tgtEl>
                                          <p:spTgt spid="3075">
                                            <p:txEl>
                                              <p:pRg st="0" end="0"/>
                                            </p:txEl>
                                          </p:spTgt>
                                        </p:tgtEl>
                                        <p:attrNameLst>
                                          <p:attrName>style.fontSize</p:attrName>
                                        </p:attrNameLst>
                                      </p:cBhvr>
                                    </p:anim>
                                  </p:childTnLst>
                                </p:cTn>
                              </p:par>
                            </p:childTnLst>
                          </p:cTn>
                        </p:par>
                        <p:par>
                          <p:cTn id="14" fill="hold">
                            <p:stCondLst>
                              <p:cond delay="1350"/>
                            </p:stCondLst>
                            <p:childTnLst>
                              <p:par>
                                <p:cTn id="15" presetID="10" presetClass="entr" presetSubtype="0" fill="hold" nodeType="afterEffect">
                                  <p:stCondLst>
                                    <p:cond delay="0"/>
                                  </p:stCondLst>
                                  <p:iterate type="lt">
                                    <p:tmPct val="0"/>
                                  </p:iterate>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fade">
                                      <p:cBhvr>
                                        <p:cTn id="17" dur="500"/>
                                        <p:tgtEl>
                                          <p:spTgt spid="3075">
                                            <p:txEl>
                                              <p:pRg st="2" end="2"/>
                                            </p:txEl>
                                          </p:spTgt>
                                        </p:tgtEl>
                                      </p:cBhvr>
                                    </p:animEffect>
                                  </p:childTnLst>
                                </p:cTn>
                              </p:par>
                            </p:childTnLst>
                          </p:cTn>
                        </p:par>
                        <p:par>
                          <p:cTn id="18" fill="hold">
                            <p:stCondLst>
                              <p:cond delay="1850"/>
                            </p:stCondLst>
                            <p:childTnLst>
                              <p:par>
                                <p:cTn id="19" presetID="28" presetClass="emph" presetSubtype="0" fill="hold" grpId="0" nodeType="afterEffect">
                                  <p:stCondLst>
                                    <p:cond delay="0"/>
                                  </p:stCondLst>
                                  <p:iterate type="lt">
                                    <p:tmPct val="5000"/>
                                  </p:iterate>
                                  <p:childTnLst>
                                    <p:animClr clrSpc="rgb" dir="cw">
                                      <p:cBhvr override="childStyle">
                                        <p:cTn id="20" dur="500" fill="hold"/>
                                        <p:tgtEl>
                                          <p:spTgt spid="3075">
                                            <p:txEl>
                                              <p:pRg st="2" end="2"/>
                                            </p:txEl>
                                          </p:spTgt>
                                        </p:tgtEl>
                                        <p:attrNameLst>
                                          <p:attrName>style.color</p:attrName>
                                        </p:attrNameLst>
                                      </p:cBhvr>
                                      <p:to>
                                        <a:schemeClr val="accent2"/>
                                      </p:to>
                                    </p:animClr>
                                    <p:animClr clrSpc="rgb" dir="cw">
                                      <p:cBhvr>
                                        <p:cTn id="21" dur="500" fill="hold"/>
                                        <p:tgtEl>
                                          <p:spTgt spid="3075">
                                            <p:txEl>
                                              <p:pRg st="2" end="2"/>
                                            </p:txEl>
                                          </p:spTgt>
                                        </p:tgtEl>
                                        <p:attrNameLst>
                                          <p:attrName>fillcolor</p:attrName>
                                        </p:attrNameLst>
                                      </p:cBhvr>
                                      <p:to>
                                        <a:schemeClr val="accent2"/>
                                      </p:to>
                                    </p:animClr>
                                    <p:set>
                                      <p:cBhvr>
                                        <p:cTn id="22" dur="500" fill="hold"/>
                                        <p:tgtEl>
                                          <p:spTgt spid="3075">
                                            <p:txEl>
                                              <p:pRg st="2" end="2"/>
                                            </p:txEl>
                                          </p:spTgt>
                                        </p:tgtEl>
                                        <p:attrNameLst>
                                          <p:attrName>fill.type</p:attrName>
                                        </p:attrNameLst>
                                      </p:cBhvr>
                                      <p:to>
                                        <p:strVal val="solid"/>
                                      </p:to>
                                    </p:set>
                                    <p:anim to="1.5" calcmode="lin" valueType="num">
                                      <p:cBhvr override="childStyle">
                                        <p:cTn id="23" dur="500" fill="hold"/>
                                        <p:tgtEl>
                                          <p:spTgt spid="3075">
                                            <p:txEl>
                                              <p:pRg st="2" end="2"/>
                                            </p:txEl>
                                          </p:spTgt>
                                        </p:tgtEl>
                                        <p:attrNameLst>
                                          <p:attrName>style.fontSize</p:attrName>
                                        </p:attrNameLst>
                                      </p:cBhvr>
                                    </p:anim>
                                  </p:childTnLst>
                                </p:cTn>
                              </p:par>
                            </p:childTnLst>
                          </p:cTn>
                        </p:par>
                        <p:par>
                          <p:cTn id="24" fill="hold">
                            <p:stCondLst>
                              <p:cond delay="3275"/>
                            </p:stCondLst>
                            <p:childTnLst>
                              <p:par>
                                <p:cTn id="25" presetID="10" presetClass="entr" presetSubtype="0" fill="hold" nodeType="afterEffect">
                                  <p:stCondLst>
                                    <p:cond delay="0"/>
                                  </p:stCondLst>
                                  <p:iterate type="lt">
                                    <p:tmPct val="0"/>
                                  </p:iterate>
                                  <p:childTnLst>
                                    <p:set>
                                      <p:cBhvr>
                                        <p:cTn id="26" dur="1" fill="hold">
                                          <p:stCondLst>
                                            <p:cond delay="0"/>
                                          </p:stCondLst>
                                        </p:cTn>
                                        <p:tgtEl>
                                          <p:spTgt spid="3075">
                                            <p:txEl>
                                              <p:pRg st="4" end="4"/>
                                            </p:txEl>
                                          </p:spTgt>
                                        </p:tgtEl>
                                        <p:attrNameLst>
                                          <p:attrName>style.visibility</p:attrName>
                                        </p:attrNameLst>
                                      </p:cBhvr>
                                      <p:to>
                                        <p:strVal val="visible"/>
                                      </p:to>
                                    </p:set>
                                    <p:animEffect transition="in" filter="fade">
                                      <p:cBhvr>
                                        <p:cTn id="27" dur="500"/>
                                        <p:tgtEl>
                                          <p:spTgt spid="3075">
                                            <p:txEl>
                                              <p:pRg st="4" end="4"/>
                                            </p:txEl>
                                          </p:spTgt>
                                        </p:tgtEl>
                                      </p:cBhvr>
                                    </p:animEffect>
                                  </p:childTnLst>
                                </p:cTn>
                              </p:par>
                            </p:childTnLst>
                          </p:cTn>
                        </p:par>
                        <p:par>
                          <p:cTn id="28" fill="hold">
                            <p:stCondLst>
                              <p:cond delay="3775"/>
                            </p:stCondLst>
                            <p:childTnLst>
                              <p:par>
                                <p:cTn id="29" presetID="28" presetClass="emph" presetSubtype="0" fill="hold" grpId="0" nodeType="afterEffect">
                                  <p:stCondLst>
                                    <p:cond delay="0"/>
                                  </p:stCondLst>
                                  <p:iterate type="lt">
                                    <p:tmPct val="5000"/>
                                  </p:iterate>
                                  <p:childTnLst>
                                    <p:animClr clrSpc="rgb" dir="cw">
                                      <p:cBhvr override="childStyle">
                                        <p:cTn id="30" dur="500" fill="hold"/>
                                        <p:tgtEl>
                                          <p:spTgt spid="3075">
                                            <p:txEl>
                                              <p:pRg st="4" end="4"/>
                                            </p:txEl>
                                          </p:spTgt>
                                        </p:tgtEl>
                                        <p:attrNameLst>
                                          <p:attrName>style.color</p:attrName>
                                        </p:attrNameLst>
                                      </p:cBhvr>
                                      <p:to>
                                        <a:schemeClr val="accent2"/>
                                      </p:to>
                                    </p:animClr>
                                    <p:animClr clrSpc="rgb" dir="cw">
                                      <p:cBhvr>
                                        <p:cTn id="31" dur="500" fill="hold"/>
                                        <p:tgtEl>
                                          <p:spTgt spid="3075">
                                            <p:txEl>
                                              <p:pRg st="4" end="4"/>
                                            </p:txEl>
                                          </p:spTgt>
                                        </p:tgtEl>
                                        <p:attrNameLst>
                                          <p:attrName>fillcolor</p:attrName>
                                        </p:attrNameLst>
                                      </p:cBhvr>
                                      <p:to>
                                        <a:schemeClr val="accent2"/>
                                      </p:to>
                                    </p:animClr>
                                    <p:set>
                                      <p:cBhvr>
                                        <p:cTn id="32" dur="500" fill="hold"/>
                                        <p:tgtEl>
                                          <p:spTgt spid="3075">
                                            <p:txEl>
                                              <p:pRg st="4" end="4"/>
                                            </p:txEl>
                                          </p:spTgt>
                                        </p:tgtEl>
                                        <p:attrNameLst>
                                          <p:attrName>fill.type</p:attrName>
                                        </p:attrNameLst>
                                      </p:cBhvr>
                                      <p:to>
                                        <p:strVal val="solid"/>
                                      </p:to>
                                    </p:set>
                                    <p:anim to="1.5" calcmode="lin" valueType="num">
                                      <p:cBhvr override="childStyle">
                                        <p:cTn id="33" dur="500" fill="hold"/>
                                        <p:tgtEl>
                                          <p:spTgt spid="3075">
                                            <p:txEl>
                                              <p:pRg st="4" end="4"/>
                                            </p:txEl>
                                          </p:spTgt>
                                        </p:tgtEl>
                                        <p:attrNameLst>
                                          <p:attrName>style.fontSize</p:attrName>
                                        </p:attrNameLst>
                                      </p:cBhvr>
                                    </p:anim>
                                  </p:childTnLst>
                                </p:cTn>
                              </p:par>
                            </p:childTnLst>
                          </p:cTn>
                        </p:par>
                        <p:par>
                          <p:cTn id="34" fill="hold">
                            <p:stCondLst>
                              <p:cond delay="5225"/>
                            </p:stCondLst>
                            <p:childTnLst>
                              <p:par>
                                <p:cTn id="35" presetID="10" presetClass="entr" presetSubtype="0" fill="hold" nodeType="afterEffect">
                                  <p:stCondLst>
                                    <p:cond delay="0"/>
                                  </p:stCondLst>
                                  <p:iterate type="lt">
                                    <p:tmPct val="0"/>
                                  </p:iterate>
                                  <p:childTnLst>
                                    <p:set>
                                      <p:cBhvr>
                                        <p:cTn id="36" dur="1" fill="hold">
                                          <p:stCondLst>
                                            <p:cond delay="0"/>
                                          </p:stCondLst>
                                        </p:cTn>
                                        <p:tgtEl>
                                          <p:spTgt spid="3075">
                                            <p:txEl>
                                              <p:pRg st="6" end="6"/>
                                            </p:txEl>
                                          </p:spTgt>
                                        </p:tgtEl>
                                        <p:attrNameLst>
                                          <p:attrName>style.visibility</p:attrName>
                                        </p:attrNameLst>
                                      </p:cBhvr>
                                      <p:to>
                                        <p:strVal val="visible"/>
                                      </p:to>
                                    </p:set>
                                    <p:animEffect transition="in" filter="fade">
                                      <p:cBhvr>
                                        <p:cTn id="37" dur="500"/>
                                        <p:tgtEl>
                                          <p:spTgt spid="3075">
                                            <p:txEl>
                                              <p:pRg st="6" end="6"/>
                                            </p:txEl>
                                          </p:spTgt>
                                        </p:tgtEl>
                                      </p:cBhvr>
                                    </p:animEffect>
                                  </p:childTnLst>
                                </p:cTn>
                              </p:par>
                            </p:childTnLst>
                          </p:cTn>
                        </p:par>
                        <p:par>
                          <p:cTn id="38" fill="hold">
                            <p:stCondLst>
                              <p:cond delay="5725"/>
                            </p:stCondLst>
                            <p:childTnLst>
                              <p:par>
                                <p:cTn id="39" presetID="28" presetClass="emph" presetSubtype="0" fill="hold" grpId="0" nodeType="afterEffect">
                                  <p:stCondLst>
                                    <p:cond delay="0"/>
                                  </p:stCondLst>
                                  <p:iterate type="lt">
                                    <p:tmPct val="5000"/>
                                  </p:iterate>
                                  <p:childTnLst>
                                    <p:animClr clrSpc="rgb" dir="cw">
                                      <p:cBhvr override="childStyle">
                                        <p:cTn id="40" dur="500" fill="hold"/>
                                        <p:tgtEl>
                                          <p:spTgt spid="3075">
                                            <p:txEl>
                                              <p:pRg st="6" end="6"/>
                                            </p:txEl>
                                          </p:spTgt>
                                        </p:tgtEl>
                                        <p:attrNameLst>
                                          <p:attrName>style.color</p:attrName>
                                        </p:attrNameLst>
                                      </p:cBhvr>
                                      <p:to>
                                        <a:schemeClr val="accent2"/>
                                      </p:to>
                                    </p:animClr>
                                    <p:animClr clrSpc="rgb" dir="cw">
                                      <p:cBhvr>
                                        <p:cTn id="41" dur="500" fill="hold"/>
                                        <p:tgtEl>
                                          <p:spTgt spid="3075">
                                            <p:txEl>
                                              <p:pRg st="6" end="6"/>
                                            </p:txEl>
                                          </p:spTgt>
                                        </p:tgtEl>
                                        <p:attrNameLst>
                                          <p:attrName>fillcolor</p:attrName>
                                        </p:attrNameLst>
                                      </p:cBhvr>
                                      <p:to>
                                        <a:schemeClr val="accent2"/>
                                      </p:to>
                                    </p:animClr>
                                    <p:set>
                                      <p:cBhvr>
                                        <p:cTn id="42" dur="500" fill="hold"/>
                                        <p:tgtEl>
                                          <p:spTgt spid="3075">
                                            <p:txEl>
                                              <p:pRg st="6" end="6"/>
                                            </p:txEl>
                                          </p:spTgt>
                                        </p:tgtEl>
                                        <p:attrNameLst>
                                          <p:attrName>fill.type</p:attrName>
                                        </p:attrNameLst>
                                      </p:cBhvr>
                                      <p:to>
                                        <p:strVal val="solid"/>
                                      </p:to>
                                    </p:set>
                                    <p:anim to="1.5" calcmode="lin" valueType="num">
                                      <p:cBhvr override="childStyle">
                                        <p:cTn id="43" dur="500" fill="hold"/>
                                        <p:tgtEl>
                                          <p:spTgt spid="3075">
                                            <p:txEl>
                                              <p:pRg st="6" end="6"/>
                                            </p:txEl>
                                          </p:spTgt>
                                        </p:tgtEl>
                                        <p:attrNameLst>
                                          <p:attrName>style.fontSize</p:attrName>
                                        </p:attrNameLst>
                                      </p:cBhvr>
                                    </p:anim>
                                  </p:childTnLst>
                                </p:cTn>
                              </p:par>
                            </p:childTnLst>
                          </p:cTn>
                        </p:par>
                        <p:par>
                          <p:cTn id="44" fill="hold">
                            <p:stCondLst>
                              <p:cond delay="7250"/>
                            </p:stCondLst>
                            <p:childTnLst>
                              <p:par>
                                <p:cTn id="45" presetID="10" presetClass="entr" presetSubtype="0" fill="hold" nodeType="afterEffect">
                                  <p:stCondLst>
                                    <p:cond delay="0"/>
                                  </p:stCondLst>
                                  <p:iterate type="lt">
                                    <p:tmPct val="0"/>
                                  </p:iterate>
                                  <p:childTnLst>
                                    <p:set>
                                      <p:cBhvr>
                                        <p:cTn id="46" dur="1" fill="hold">
                                          <p:stCondLst>
                                            <p:cond delay="0"/>
                                          </p:stCondLst>
                                        </p:cTn>
                                        <p:tgtEl>
                                          <p:spTgt spid="3075">
                                            <p:txEl>
                                              <p:pRg st="8" end="8"/>
                                            </p:txEl>
                                          </p:spTgt>
                                        </p:tgtEl>
                                        <p:attrNameLst>
                                          <p:attrName>style.visibility</p:attrName>
                                        </p:attrNameLst>
                                      </p:cBhvr>
                                      <p:to>
                                        <p:strVal val="visible"/>
                                      </p:to>
                                    </p:set>
                                    <p:animEffect transition="in" filter="fade">
                                      <p:cBhvr>
                                        <p:cTn id="47" dur="500"/>
                                        <p:tgtEl>
                                          <p:spTgt spid="3075">
                                            <p:txEl>
                                              <p:pRg st="8" end="8"/>
                                            </p:txEl>
                                          </p:spTgt>
                                        </p:tgtEl>
                                      </p:cBhvr>
                                    </p:animEffect>
                                  </p:childTnLst>
                                </p:cTn>
                              </p:par>
                            </p:childTnLst>
                          </p:cTn>
                        </p:par>
                        <p:par>
                          <p:cTn id="48" fill="hold">
                            <p:stCondLst>
                              <p:cond delay="7750"/>
                            </p:stCondLst>
                            <p:childTnLst>
                              <p:par>
                                <p:cTn id="49" presetID="28" presetClass="emph" presetSubtype="0" fill="hold" grpId="0" nodeType="afterEffect">
                                  <p:stCondLst>
                                    <p:cond delay="0"/>
                                  </p:stCondLst>
                                  <p:iterate type="lt">
                                    <p:tmPct val="5000"/>
                                  </p:iterate>
                                  <p:childTnLst>
                                    <p:animClr clrSpc="rgb" dir="cw">
                                      <p:cBhvr override="childStyle">
                                        <p:cTn id="50" dur="500" fill="hold"/>
                                        <p:tgtEl>
                                          <p:spTgt spid="3075">
                                            <p:txEl>
                                              <p:pRg st="8" end="8"/>
                                            </p:txEl>
                                          </p:spTgt>
                                        </p:tgtEl>
                                        <p:attrNameLst>
                                          <p:attrName>style.color</p:attrName>
                                        </p:attrNameLst>
                                      </p:cBhvr>
                                      <p:to>
                                        <a:schemeClr val="accent2"/>
                                      </p:to>
                                    </p:animClr>
                                    <p:animClr clrSpc="rgb" dir="cw">
                                      <p:cBhvr>
                                        <p:cTn id="51" dur="500" fill="hold"/>
                                        <p:tgtEl>
                                          <p:spTgt spid="3075">
                                            <p:txEl>
                                              <p:pRg st="8" end="8"/>
                                            </p:txEl>
                                          </p:spTgt>
                                        </p:tgtEl>
                                        <p:attrNameLst>
                                          <p:attrName>fillcolor</p:attrName>
                                        </p:attrNameLst>
                                      </p:cBhvr>
                                      <p:to>
                                        <a:schemeClr val="accent2"/>
                                      </p:to>
                                    </p:animClr>
                                    <p:set>
                                      <p:cBhvr>
                                        <p:cTn id="52" dur="500" fill="hold"/>
                                        <p:tgtEl>
                                          <p:spTgt spid="3075">
                                            <p:txEl>
                                              <p:pRg st="8" end="8"/>
                                            </p:txEl>
                                          </p:spTgt>
                                        </p:tgtEl>
                                        <p:attrNameLst>
                                          <p:attrName>fill.type</p:attrName>
                                        </p:attrNameLst>
                                      </p:cBhvr>
                                      <p:to>
                                        <p:strVal val="solid"/>
                                      </p:to>
                                    </p:set>
                                    <p:anim to="1.5" calcmode="lin" valueType="num">
                                      <p:cBhvr override="childStyle">
                                        <p:cTn id="53" dur="500" fill="hold"/>
                                        <p:tgtEl>
                                          <p:spTgt spid="3075">
                                            <p:txEl>
                                              <p:pRg st="8" end="8"/>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sp>
        <p:nvSpPr>
          <p:cNvPr id="10247" name="Espace réservé du numéro de diapositive 9"/>
          <p:cNvSpPr>
            <a:spLocks noGrp="1"/>
          </p:cNvSpPr>
          <p:nvPr>
            <p:ph type="sldNum" sz="quarter" idx="12"/>
          </p:nvPr>
        </p:nvSpPr>
        <p:spPr>
          <a:xfrm>
            <a:off x="0" y="6570663"/>
            <a:ext cx="468313" cy="287337"/>
          </a:xfrm>
          <a:noFill/>
        </p:spPr>
        <p:txBody>
          <a:bodyPr/>
          <a:lstStyle/>
          <a:p>
            <a:pPr algn="l"/>
            <a:r>
              <a:rPr lang="fr-FR" sz="1000" smtClean="0">
                <a:solidFill>
                  <a:srgbClr val="002060"/>
                </a:solidFill>
                <a:latin typeface="Calibri" pitchFamily="34" charset="0"/>
              </a:rPr>
              <a:t>P.</a:t>
            </a:r>
            <a:fld id="{3B0568EA-E5A6-4579-84FA-575F3A566D8E}" type="slidenum">
              <a:rPr lang="fr-FR" sz="1000" smtClean="0">
                <a:solidFill>
                  <a:srgbClr val="002060"/>
                </a:solidFill>
                <a:latin typeface="Calibri" pitchFamily="34" charset="0"/>
              </a:rPr>
              <a:pPr algn="l"/>
              <a:t>20</a:t>
            </a:fld>
            <a:endParaRPr lang="fr-FR" sz="1000" smtClean="0">
              <a:solidFill>
                <a:srgbClr val="002060"/>
              </a:solidFill>
              <a:latin typeface="Calibri" pitchFamily="34" charset="0"/>
            </a:endParaRPr>
          </a:p>
        </p:txBody>
      </p:sp>
      <p:pic>
        <p:nvPicPr>
          <p:cNvPr id="10" name="Image 9"/>
          <p:cNvPicPr>
            <a:picLocks noChangeAspect="1"/>
          </p:cNvPicPr>
          <p:nvPr/>
        </p:nvPicPr>
        <p:blipFill>
          <a:blip r:embed="rId3"/>
          <a:stretch>
            <a:fillRect/>
          </a:stretch>
        </p:blipFill>
        <p:spPr>
          <a:xfrm>
            <a:off x="36898" y="5638066"/>
            <a:ext cx="4317229" cy="1175310"/>
          </a:xfrm>
          <a:prstGeom prst="rect">
            <a:avLst/>
          </a:prstGeom>
        </p:spPr>
      </p:pic>
      <p:sp>
        <p:nvSpPr>
          <p:cNvPr id="18" name="ZoneTexte 17"/>
          <p:cNvSpPr txBox="1"/>
          <p:nvPr/>
        </p:nvSpPr>
        <p:spPr>
          <a:xfrm>
            <a:off x="0" y="1247783"/>
            <a:ext cx="4499992" cy="369332"/>
          </a:xfrm>
          <a:prstGeom prst="rect">
            <a:avLst/>
          </a:prstGeom>
          <a:solidFill>
            <a:schemeClr val="accent5">
              <a:lumMod val="90000"/>
            </a:schemeClr>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t>2 - L’intégration Continue – Focus sur les tests</a:t>
            </a:r>
          </a:p>
        </p:txBody>
      </p:sp>
      <p:pic>
        <p:nvPicPr>
          <p:cNvPr id="4" name="Image 3"/>
          <p:cNvPicPr>
            <a:picLocks noChangeAspect="1"/>
          </p:cNvPicPr>
          <p:nvPr/>
        </p:nvPicPr>
        <p:blipFill>
          <a:blip r:embed="rId4"/>
          <a:stretch>
            <a:fillRect/>
          </a:stretch>
        </p:blipFill>
        <p:spPr>
          <a:xfrm>
            <a:off x="2339752" y="2512027"/>
            <a:ext cx="3800475" cy="1114425"/>
          </a:xfrm>
          <a:prstGeom prst="rect">
            <a:avLst/>
          </a:prstGeom>
        </p:spPr>
      </p:pic>
      <p:pic>
        <p:nvPicPr>
          <p:cNvPr id="15" name="Image 14"/>
          <p:cNvPicPr>
            <a:picLocks noChangeAspect="1"/>
          </p:cNvPicPr>
          <p:nvPr/>
        </p:nvPicPr>
        <p:blipFill>
          <a:blip r:embed="rId5"/>
          <a:stretch>
            <a:fillRect/>
          </a:stretch>
        </p:blipFill>
        <p:spPr>
          <a:xfrm>
            <a:off x="6745888" y="5259583"/>
            <a:ext cx="2411761" cy="1591953"/>
          </a:xfrm>
          <a:prstGeom prst="rect">
            <a:avLst/>
          </a:prstGeom>
        </p:spPr>
      </p:pic>
      <p:sp>
        <p:nvSpPr>
          <p:cNvPr id="9" name="ZoneTexte 8"/>
          <p:cNvSpPr txBox="1"/>
          <p:nvPr/>
        </p:nvSpPr>
        <p:spPr>
          <a:xfrm>
            <a:off x="1076810" y="3995772"/>
            <a:ext cx="6984776" cy="369332"/>
          </a:xfrm>
          <a:prstGeom prst="rect">
            <a:avLst/>
          </a:prstGeom>
          <a:solidFill>
            <a:srgbClr val="4F81BC"/>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La Bonne exécution des tests permet de passer aux étapes suivantes.</a:t>
            </a:r>
            <a:endParaRPr lang="fr-FR" dirty="0"/>
          </a:p>
        </p:txBody>
      </p:sp>
    </p:spTree>
    <p:extLst>
      <p:ext uri="{BB962C8B-B14F-4D97-AF65-F5344CB8AC3E}">
        <p14:creationId xmlns:p14="http://schemas.microsoft.com/office/powerpoint/2010/main" val="60931887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sp>
        <p:nvSpPr>
          <p:cNvPr id="10247" name="Espace réservé du numéro de diapositive 9"/>
          <p:cNvSpPr>
            <a:spLocks noGrp="1"/>
          </p:cNvSpPr>
          <p:nvPr>
            <p:ph type="sldNum" sz="quarter" idx="12"/>
          </p:nvPr>
        </p:nvSpPr>
        <p:spPr>
          <a:xfrm>
            <a:off x="0" y="6570663"/>
            <a:ext cx="468313" cy="287337"/>
          </a:xfrm>
          <a:noFill/>
        </p:spPr>
        <p:txBody>
          <a:bodyPr/>
          <a:lstStyle/>
          <a:p>
            <a:pPr algn="l"/>
            <a:r>
              <a:rPr lang="fr-FR" sz="1000" smtClean="0">
                <a:solidFill>
                  <a:srgbClr val="002060"/>
                </a:solidFill>
                <a:latin typeface="Calibri" pitchFamily="34" charset="0"/>
              </a:rPr>
              <a:t>P.</a:t>
            </a:r>
            <a:fld id="{3B0568EA-E5A6-4579-84FA-575F3A566D8E}" type="slidenum">
              <a:rPr lang="fr-FR" sz="1000" smtClean="0">
                <a:solidFill>
                  <a:srgbClr val="002060"/>
                </a:solidFill>
                <a:latin typeface="Calibri" pitchFamily="34" charset="0"/>
              </a:rPr>
              <a:pPr algn="l"/>
              <a:t>21</a:t>
            </a:fld>
            <a:endParaRPr lang="fr-FR" sz="1000" smtClean="0">
              <a:solidFill>
                <a:srgbClr val="002060"/>
              </a:solidFill>
              <a:latin typeface="Calibri" pitchFamily="34" charset="0"/>
            </a:endParaRPr>
          </a:p>
        </p:txBody>
      </p:sp>
      <p:sp>
        <p:nvSpPr>
          <p:cNvPr id="11" name="ZoneTexte 10"/>
          <p:cNvSpPr txBox="1"/>
          <p:nvPr/>
        </p:nvSpPr>
        <p:spPr>
          <a:xfrm>
            <a:off x="0" y="1247783"/>
            <a:ext cx="4499992" cy="369332"/>
          </a:xfrm>
          <a:prstGeom prst="rect">
            <a:avLst/>
          </a:prstGeom>
          <a:solidFill>
            <a:schemeClr val="accent5">
              <a:lumMod val="90000"/>
            </a:schemeClr>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t>2 - L’intégration Continue – Focus sur les tests</a:t>
            </a:r>
          </a:p>
        </p:txBody>
      </p:sp>
      <p:pic>
        <p:nvPicPr>
          <p:cNvPr id="10" name="Image 9"/>
          <p:cNvPicPr>
            <a:picLocks noChangeAspect="1"/>
          </p:cNvPicPr>
          <p:nvPr/>
        </p:nvPicPr>
        <p:blipFill>
          <a:blip r:embed="rId3"/>
          <a:stretch>
            <a:fillRect/>
          </a:stretch>
        </p:blipFill>
        <p:spPr>
          <a:xfrm>
            <a:off x="36898" y="5638066"/>
            <a:ext cx="4317229" cy="1175310"/>
          </a:xfrm>
          <a:prstGeom prst="rect">
            <a:avLst/>
          </a:prstGeom>
        </p:spPr>
      </p:pic>
      <p:sp>
        <p:nvSpPr>
          <p:cNvPr id="14" name="Rectangle 13"/>
          <p:cNvSpPr/>
          <p:nvPr/>
        </p:nvSpPr>
        <p:spPr>
          <a:xfrm>
            <a:off x="179512" y="1907540"/>
            <a:ext cx="8617542" cy="369332"/>
          </a:xfrm>
          <a:prstGeom prst="rect">
            <a:avLst/>
          </a:prstGeom>
        </p:spPr>
        <p:txBody>
          <a:bodyPr wrap="square">
            <a:spAutoFit/>
          </a:bodyPr>
          <a:lstStyle/>
          <a:p>
            <a:r>
              <a:rPr lang="fr-FR" i="1" dirty="0" smtClean="0">
                <a:latin typeface="Calibri" panose="020F0502020204030204" pitchFamily="34" charset="0"/>
              </a:rPr>
              <a:t>L’importance des Tests et de la détection des anomalies </a:t>
            </a:r>
            <a:r>
              <a:rPr lang="fr-FR" i="1" dirty="0" smtClean="0">
                <a:solidFill>
                  <a:srgbClr val="4F81BC"/>
                </a:solidFill>
                <a:latin typeface="Calibri" panose="020F0502020204030204" pitchFamily="34" charset="0"/>
              </a:rPr>
              <a:t>au plus tôt</a:t>
            </a:r>
            <a:r>
              <a:rPr lang="fr-FR" i="1" dirty="0" smtClean="0">
                <a:latin typeface="Calibri" panose="020F0502020204030204" pitchFamily="34" charset="0"/>
              </a:rPr>
              <a:t>.</a:t>
            </a:r>
          </a:p>
        </p:txBody>
      </p:sp>
      <p:sp>
        <p:nvSpPr>
          <p:cNvPr id="17" name="Rectangle 16"/>
          <p:cNvSpPr/>
          <p:nvPr/>
        </p:nvSpPr>
        <p:spPr>
          <a:xfrm>
            <a:off x="6804248" y="2276872"/>
            <a:ext cx="2160240" cy="1077218"/>
          </a:xfrm>
          <a:prstGeom prst="rect">
            <a:avLst/>
          </a:prstGeom>
          <a:solidFill>
            <a:srgbClr val="FFC000"/>
          </a:solidFill>
        </p:spPr>
        <p:txBody>
          <a:bodyPr wrap="square">
            <a:spAutoFit/>
          </a:bodyPr>
          <a:lstStyle/>
          <a:p>
            <a:pPr algn="ctr"/>
            <a:r>
              <a:rPr lang="fr-FR" sz="1600" dirty="0" smtClean="0">
                <a:solidFill>
                  <a:schemeClr val="bg1"/>
                </a:solidFill>
                <a:latin typeface="Calibri" panose="020F0502020204030204" pitchFamily="34" charset="0"/>
              </a:rPr>
              <a:t>Augmentation des couts et des impacts (planning, client) en cas de détection tardive .</a:t>
            </a:r>
            <a:endParaRPr lang="fr-FR" sz="1600" i="1" dirty="0">
              <a:solidFill>
                <a:schemeClr val="bg1"/>
              </a:solidFill>
              <a:latin typeface="Calibri" panose="020F0502020204030204" pitchFamily="34" charset="0"/>
            </a:endParaRPr>
          </a:p>
        </p:txBody>
      </p:sp>
      <p:pic>
        <p:nvPicPr>
          <p:cNvPr id="2" name="Image 1"/>
          <p:cNvPicPr>
            <a:picLocks noChangeAspect="1"/>
          </p:cNvPicPr>
          <p:nvPr/>
        </p:nvPicPr>
        <p:blipFill>
          <a:blip r:embed="rId4"/>
          <a:stretch>
            <a:fillRect/>
          </a:stretch>
        </p:blipFill>
        <p:spPr>
          <a:xfrm>
            <a:off x="468313" y="2473424"/>
            <a:ext cx="6191919" cy="2971800"/>
          </a:xfrm>
          <a:prstGeom prst="rect">
            <a:avLst/>
          </a:prstGeom>
        </p:spPr>
      </p:pic>
      <p:pic>
        <p:nvPicPr>
          <p:cNvPr id="19" name="Image 18"/>
          <p:cNvPicPr>
            <a:picLocks noChangeAspect="1"/>
          </p:cNvPicPr>
          <p:nvPr/>
        </p:nvPicPr>
        <p:blipFill>
          <a:blip r:embed="rId5"/>
          <a:stretch>
            <a:fillRect/>
          </a:stretch>
        </p:blipFill>
        <p:spPr>
          <a:xfrm>
            <a:off x="6745888" y="5259583"/>
            <a:ext cx="2411761" cy="1591953"/>
          </a:xfrm>
          <a:prstGeom prst="rect">
            <a:avLst/>
          </a:prstGeom>
        </p:spPr>
      </p:pic>
    </p:spTree>
    <p:extLst>
      <p:ext uri="{BB962C8B-B14F-4D97-AF65-F5344CB8AC3E}">
        <p14:creationId xmlns:p14="http://schemas.microsoft.com/office/powerpoint/2010/main" val="422813203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4000"/>
                                        <p:tgtEl>
                                          <p:spTgt spid="2"/>
                                        </p:tgtEl>
                                      </p:cBhvr>
                                    </p:animEffect>
                                  </p:childTnLst>
                                </p:cTn>
                              </p:par>
                            </p:childTnLst>
                          </p:cTn>
                        </p:par>
                        <p:par>
                          <p:cTn id="8" fill="hold">
                            <p:stCondLst>
                              <p:cond delay="40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sp>
        <p:nvSpPr>
          <p:cNvPr id="10247" name="Espace réservé du numéro de diapositive 9"/>
          <p:cNvSpPr>
            <a:spLocks noGrp="1"/>
          </p:cNvSpPr>
          <p:nvPr>
            <p:ph type="sldNum" sz="quarter" idx="12"/>
          </p:nvPr>
        </p:nvSpPr>
        <p:spPr>
          <a:xfrm>
            <a:off x="0" y="6570663"/>
            <a:ext cx="468313" cy="287337"/>
          </a:xfrm>
          <a:noFill/>
        </p:spPr>
        <p:txBody>
          <a:bodyPr/>
          <a:lstStyle/>
          <a:p>
            <a:pPr algn="l"/>
            <a:r>
              <a:rPr lang="fr-FR" sz="1000" smtClean="0">
                <a:solidFill>
                  <a:srgbClr val="002060"/>
                </a:solidFill>
                <a:latin typeface="Calibri" pitchFamily="34" charset="0"/>
              </a:rPr>
              <a:t>P.</a:t>
            </a:r>
            <a:fld id="{3B0568EA-E5A6-4579-84FA-575F3A566D8E}" type="slidenum">
              <a:rPr lang="fr-FR" sz="1000" smtClean="0">
                <a:solidFill>
                  <a:srgbClr val="002060"/>
                </a:solidFill>
                <a:latin typeface="Calibri" pitchFamily="34" charset="0"/>
              </a:rPr>
              <a:pPr algn="l"/>
              <a:t>22</a:t>
            </a:fld>
            <a:endParaRPr lang="fr-FR" sz="1000" smtClean="0">
              <a:solidFill>
                <a:srgbClr val="002060"/>
              </a:solidFill>
              <a:latin typeface="Calibri" pitchFamily="34" charset="0"/>
            </a:endParaRPr>
          </a:p>
        </p:txBody>
      </p:sp>
      <p:sp>
        <p:nvSpPr>
          <p:cNvPr id="11" name="ZoneTexte 10"/>
          <p:cNvSpPr txBox="1"/>
          <p:nvPr/>
        </p:nvSpPr>
        <p:spPr>
          <a:xfrm>
            <a:off x="0" y="1247783"/>
            <a:ext cx="4860032" cy="369332"/>
          </a:xfrm>
          <a:prstGeom prst="rect">
            <a:avLst/>
          </a:prstGeom>
          <a:solidFill>
            <a:schemeClr val="accent5">
              <a:lumMod val="90000"/>
            </a:schemeClr>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t>2 - L’intégration Continue – Focus Qualité du Code</a:t>
            </a:r>
          </a:p>
        </p:txBody>
      </p:sp>
      <p:pic>
        <p:nvPicPr>
          <p:cNvPr id="10" name="Image 9"/>
          <p:cNvPicPr>
            <a:picLocks noChangeAspect="1"/>
          </p:cNvPicPr>
          <p:nvPr/>
        </p:nvPicPr>
        <p:blipFill>
          <a:blip r:embed="rId3"/>
          <a:stretch>
            <a:fillRect/>
          </a:stretch>
        </p:blipFill>
        <p:spPr>
          <a:xfrm>
            <a:off x="36898" y="5638066"/>
            <a:ext cx="4317229" cy="1175310"/>
          </a:xfrm>
          <a:prstGeom prst="rect">
            <a:avLst/>
          </a:prstGeom>
        </p:spPr>
      </p:pic>
      <p:sp>
        <p:nvSpPr>
          <p:cNvPr id="14" name="Rectangle 13"/>
          <p:cNvSpPr/>
          <p:nvPr/>
        </p:nvSpPr>
        <p:spPr>
          <a:xfrm>
            <a:off x="107504" y="1772816"/>
            <a:ext cx="5003896" cy="923330"/>
          </a:xfrm>
          <a:prstGeom prst="rect">
            <a:avLst/>
          </a:prstGeom>
        </p:spPr>
        <p:txBody>
          <a:bodyPr wrap="square">
            <a:spAutoFit/>
          </a:bodyPr>
          <a:lstStyle/>
          <a:p>
            <a:r>
              <a:rPr lang="fr-FR" i="1" dirty="0" smtClean="0">
                <a:latin typeface="Calibri" panose="020F0502020204030204" pitchFamily="34" charset="0"/>
              </a:rPr>
              <a:t>Un code de Qualité est plus facile à maintenir. </a:t>
            </a:r>
          </a:p>
          <a:p>
            <a:r>
              <a:rPr lang="fr-FR" i="1" dirty="0" smtClean="0">
                <a:latin typeface="Calibri" panose="020F0502020204030204" pitchFamily="34" charset="0"/>
              </a:rPr>
              <a:t>Les bugs sont détectés et corrigés plus rapidement.</a:t>
            </a:r>
          </a:p>
          <a:p>
            <a:r>
              <a:rPr lang="fr-FR" i="1" dirty="0" smtClean="0">
                <a:latin typeface="Calibri" panose="020F0502020204030204" pitchFamily="34" charset="0"/>
              </a:rPr>
              <a:t>La mesure permet l’amélioration.</a:t>
            </a:r>
          </a:p>
        </p:txBody>
      </p:sp>
      <p:sp>
        <p:nvSpPr>
          <p:cNvPr id="2" name="Rectangle 1"/>
          <p:cNvSpPr/>
          <p:nvPr/>
        </p:nvSpPr>
        <p:spPr>
          <a:xfrm>
            <a:off x="251520" y="2780928"/>
            <a:ext cx="5760640" cy="1754326"/>
          </a:xfrm>
          <a:prstGeom prst="rect">
            <a:avLst/>
          </a:prstGeom>
        </p:spPr>
        <p:txBody>
          <a:bodyPr wrap="square">
            <a:spAutoFit/>
          </a:bodyPr>
          <a:lstStyle/>
          <a:p>
            <a:r>
              <a:rPr lang="fr-FR" dirty="0" smtClean="0">
                <a:solidFill>
                  <a:srgbClr val="252525"/>
                </a:solidFill>
                <a:latin typeface="Calibri" panose="020F0502020204030204" pitchFamily="34" charset="0"/>
              </a:rPr>
              <a:t>Identification </a:t>
            </a:r>
            <a:r>
              <a:rPr lang="fr-FR" dirty="0">
                <a:solidFill>
                  <a:srgbClr val="252525"/>
                </a:solidFill>
                <a:latin typeface="Calibri" panose="020F0502020204030204" pitchFamily="34" charset="0"/>
              </a:rPr>
              <a:t>des </a:t>
            </a:r>
            <a:r>
              <a:rPr lang="fr-FR" dirty="0">
                <a:solidFill>
                  <a:schemeClr val="accent1">
                    <a:lumMod val="50000"/>
                  </a:schemeClr>
                </a:solidFill>
                <a:latin typeface="Calibri" panose="020F0502020204030204" pitchFamily="34" charset="0"/>
              </a:rPr>
              <a:t>duplications </a:t>
            </a:r>
            <a:r>
              <a:rPr lang="fr-FR" dirty="0" smtClean="0">
                <a:solidFill>
                  <a:srgbClr val="252525"/>
                </a:solidFill>
                <a:latin typeface="Calibri" panose="020F0502020204030204" pitchFamily="34" charset="0"/>
              </a:rPr>
              <a:t>et du code mort</a:t>
            </a:r>
            <a:endParaRPr lang="fr-FR" dirty="0">
              <a:solidFill>
                <a:srgbClr val="252525"/>
              </a:solidFill>
              <a:latin typeface="Calibri" panose="020F0502020204030204" pitchFamily="34" charset="0"/>
            </a:endParaRPr>
          </a:p>
          <a:p>
            <a:r>
              <a:rPr lang="fr-FR" dirty="0" smtClean="0">
                <a:solidFill>
                  <a:srgbClr val="252525"/>
                </a:solidFill>
                <a:latin typeface="Calibri" panose="020F0502020204030204" pitchFamily="34" charset="0"/>
              </a:rPr>
              <a:t>Respect </a:t>
            </a:r>
            <a:r>
              <a:rPr lang="fr-FR" dirty="0">
                <a:solidFill>
                  <a:srgbClr val="252525"/>
                </a:solidFill>
                <a:latin typeface="Calibri" panose="020F0502020204030204" pitchFamily="34" charset="0"/>
              </a:rPr>
              <a:t>des </a:t>
            </a:r>
            <a:r>
              <a:rPr lang="fr-FR" dirty="0">
                <a:solidFill>
                  <a:schemeClr val="accent1">
                    <a:lumMod val="50000"/>
                  </a:schemeClr>
                </a:solidFill>
                <a:latin typeface="Calibri" panose="020F0502020204030204" pitchFamily="34" charset="0"/>
              </a:rPr>
              <a:t>règles de </a:t>
            </a:r>
            <a:r>
              <a:rPr lang="fr-FR" dirty="0" smtClean="0">
                <a:solidFill>
                  <a:schemeClr val="accent1">
                    <a:lumMod val="50000"/>
                  </a:schemeClr>
                </a:solidFill>
                <a:latin typeface="Calibri" panose="020F0502020204030204" pitchFamily="34" charset="0"/>
              </a:rPr>
              <a:t>programmation </a:t>
            </a:r>
            <a:endParaRPr lang="fr-FR" dirty="0">
              <a:solidFill>
                <a:schemeClr val="accent1">
                  <a:lumMod val="50000"/>
                </a:schemeClr>
              </a:solidFill>
              <a:latin typeface="Calibri" panose="020F0502020204030204" pitchFamily="34" charset="0"/>
            </a:endParaRPr>
          </a:p>
          <a:p>
            <a:r>
              <a:rPr lang="fr-FR" dirty="0" smtClean="0">
                <a:solidFill>
                  <a:srgbClr val="252525"/>
                </a:solidFill>
                <a:latin typeface="Calibri" panose="020F0502020204030204" pitchFamily="34" charset="0"/>
              </a:rPr>
              <a:t>Détection </a:t>
            </a:r>
            <a:r>
              <a:rPr lang="fr-FR" dirty="0">
                <a:solidFill>
                  <a:srgbClr val="252525"/>
                </a:solidFill>
                <a:latin typeface="Calibri" panose="020F0502020204030204" pitchFamily="34" charset="0"/>
              </a:rPr>
              <a:t>des </a:t>
            </a:r>
            <a:r>
              <a:rPr lang="fr-FR" dirty="0">
                <a:solidFill>
                  <a:schemeClr val="accent1">
                    <a:lumMod val="50000"/>
                  </a:schemeClr>
                </a:solidFill>
                <a:latin typeface="Calibri" panose="020F0502020204030204" pitchFamily="34" charset="0"/>
              </a:rPr>
              <a:t>bugs</a:t>
            </a:r>
            <a:r>
              <a:rPr lang="fr-FR" dirty="0">
                <a:solidFill>
                  <a:srgbClr val="252525"/>
                </a:solidFill>
                <a:latin typeface="Calibri" panose="020F0502020204030204" pitchFamily="34" charset="0"/>
              </a:rPr>
              <a:t> potentiels</a:t>
            </a:r>
          </a:p>
          <a:p>
            <a:r>
              <a:rPr lang="fr-FR" dirty="0" smtClean="0">
                <a:solidFill>
                  <a:srgbClr val="252525"/>
                </a:solidFill>
                <a:latin typeface="Calibri" panose="020F0502020204030204" pitchFamily="34" charset="0"/>
              </a:rPr>
              <a:t>Evaluation </a:t>
            </a:r>
            <a:r>
              <a:rPr lang="fr-FR" dirty="0">
                <a:solidFill>
                  <a:srgbClr val="252525"/>
                </a:solidFill>
                <a:latin typeface="Calibri" panose="020F0502020204030204" pitchFamily="34" charset="0"/>
              </a:rPr>
              <a:t>de la </a:t>
            </a:r>
            <a:r>
              <a:rPr lang="fr-FR" dirty="0">
                <a:solidFill>
                  <a:schemeClr val="accent1">
                    <a:lumMod val="50000"/>
                  </a:schemeClr>
                </a:solidFill>
                <a:latin typeface="Calibri" panose="020F0502020204030204" pitchFamily="34" charset="0"/>
              </a:rPr>
              <a:t>couverture de code</a:t>
            </a:r>
            <a:r>
              <a:rPr lang="fr-FR" dirty="0">
                <a:solidFill>
                  <a:srgbClr val="252525"/>
                </a:solidFill>
                <a:latin typeface="Calibri" panose="020F0502020204030204" pitchFamily="34" charset="0"/>
              </a:rPr>
              <a:t> par les </a:t>
            </a:r>
            <a:r>
              <a:rPr lang="fr-FR" dirty="0">
                <a:solidFill>
                  <a:schemeClr val="accent1">
                    <a:lumMod val="50000"/>
                  </a:schemeClr>
                </a:solidFill>
                <a:latin typeface="Calibri" panose="020F0502020204030204" pitchFamily="34" charset="0"/>
              </a:rPr>
              <a:t>tests unitaires</a:t>
            </a:r>
          </a:p>
          <a:p>
            <a:r>
              <a:rPr lang="fr-FR" dirty="0" smtClean="0">
                <a:solidFill>
                  <a:srgbClr val="252525"/>
                </a:solidFill>
                <a:latin typeface="Calibri" panose="020F0502020204030204" pitchFamily="34" charset="0"/>
              </a:rPr>
              <a:t>Analyse de </a:t>
            </a:r>
            <a:r>
              <a:rPr lang="fr-FR" dirty="0">
                <a:solidFill>
                  <a:srgbClr val="252525"/>
                </a:solidFill>
                <a:latin typeface="Calibri" panose="020F0502020204030204" pitchFamily="34" charset="0"/>
              </a:rPr>
              <a:t>la </a:t>
            </a:r>
            <a:r>
              <a:rPr lang="fr-FR" dirty="0" smtClean="0">
                <a:solidFill>
                  <a:schemeClr val="accent1">
                    <a:lumMod val="50000"/>
                  </a:schemeClr>
                </a:solidFill>
                <a:latin typeface="Calibri" panose="020F0502020204030204" pitchFamily="34" charset="0"/>
              </a:rPr>
              <a:t>complexité</a:t>
            </a:r>
            <a:r>
              <a:rPr lang="fr-FR" dirty="0" smtClean="0">
                <a:solidFill>
                  <a:srgbClr val="252525"/>
                </a:solidFill>
                <a:latin typeface="Calibri" panose="020F0502020204030204" pitchFamily="34" charset="0"/>
              </a:rPr>
              <a:t> (</a:t>
            </a:r>
            <a:r>
              <a:rPr lang="fr-FR" dirty="0" err="1" smtClean="0">
                <a:solidFill>
                  <a:srgbClr val="252525"/>
                </a:solidFill>
                <a:latin typeface="Calibri" panose="020F0502020204030204" pitchFamily="34" charset="0"/>
              </a:rPr>
              <a:t>cyclomatique</a:t>
            </a:r>
            <a:r>
              <a:rPr lang="fr-FR" dirty="0" smtClean="0">
                <a:solidFill>
                  <a:srgbClr val="252525"/>
                </a:solidFill>
                <a:latin typeface="Calibri" panose="020F0502020204030204" pitchFamily="34" charset="0"/>
              </a:rPr>
              <a:t>)</a:t>
            </a:r>
            <a:endParaRPr lang="fr-FR" dirty="0">
              <a:solidFill>
                <a:srgbClr val="252525"/>
              </a:solidFill>
              <a:latin typeface="Calibri" panose="020F0502020204030204" pitchFamily="34" charset="0"/>
            </a:endParaRPr>
          </a:p>
          <a:p>
            <a:r>
              <a:rPr lang="fr-FR" dirty="0" smtClean="0">
                <a:solidFill>
                  <a:srgbClr val="252525"/>
                </a:solidFill>
                <a:latin typeface="Calibri" panose="020F0502020204030204" pitchFamily="34" charset="0"/>
              </a:rPr>
              <a:t>Remontée de </a:t>
            </a:r>
            <a:r>
              <a:rPr lang="fr-FR" dirty="0" smtClean="0">
                <a:solidFill>
                  <a:schemeClr val="accent1">
                    <a:lumMod val="50000"/>
                  </a:schemeClr>
                </a:solidFill>
                <a:latin typeface="Calibri" panose="020F0502020204030204" pitchFamily="34" charset="0"/>
              </a:rPr>
              <a:t>Métriques</a:t>
            </a:r>
            <a:r>
              <a:rPr lang="fr-FR" dirty="0" smtClean="0">
                <a:solidFill>
                  <a:srgbClr val="252525"/>
                </a:solidFill>
                <a:latin typeface="Calibri" panose="020F0502020204030204" pitchFamily="34" charset="0"/>
              </a:rPr>
              <a:t> de qualité</a:t>
            </a:r>
            <a:endParaRPr lang="fr-FR" b="0" i="0" dirty="0">
              <a:solidFill>
                <a:srgbClr val="252525"/>
              </a:solidFill>
              <a:effectLst/>
              <a:latin typeface="Calibri" panose="020F0502020204030204" pitchFamily="34" charset="0"/>
            </a:endParaRPr>
          </a:p>
        </p:txBody>
      </p:sp>
      <p:sp>
        <p:nvSpPr>
          <p:cNvPr id="15" name="Rectangle 14"/>
          <p:cNvSpPr/>
          <p:nvPr/>
        </p:nvSpPr>
        <p:spPr>
          <a:xfrm>
            <a:off x="5160787" y="962314"/>
            <a:ext cx="3966520" cy="1354217"/>
          </a:xfrm>
          <a:prstGeom prst="rect">
            <a:avLst/>
          </a:prstGeom>
          <a:solidFill>
            <a:schemeClr val="bg1">
              <a:lumMod val="95000"/>
            </a:schemeClr>
          </a:solidFill>
        </p:spPr>
        <p:txBody>
          <a:bodyPr wrap="square">
            <a:spAutoFit/>
          </a:bodyPr>
          <a:lstStyle/>
          <a:p>
            <a:r>
              <a:rPr lang="fr-FR" dirty="0" smtClean="0">
                <a:solidFill>
                  <a:srgbClr val="252525"/>
                </a:solidFill>
                <a:latin typeface="Calibri" panose="020F0502020204030204" pitchFamily="34" charset="0"/>
              </a:rPr>
              <a:t>Respect </a:t>
            </a:r>
            <a:r>
              <a:rPr lang="fr-FR" dirty="0">
                <a:solidFill>
                  <a:srgbClr val="252525"/>
                </a:solidFill>
                <a:latin typeface="Calibri" panose="020F0502020204030204" pitchFamily="34" charset="0"/>
              </a:rPr>
              <a:t>des </a:t>
            </a:r>
            <a:r>
              <a:rPr lang="fr-FR" dirty="0">
                <a:solidFill>
                  <a:schemeClr val="accent1">
                    <a:lumMod val="50000"/>
                  </a:schemeClr>
                </a:solidFill>
                <a:latin typeface="Calibri" panose="020F0502020204030204" pitchFamily="34" charset="0"/>
              </a:rPr>
              <a:t>règles de </a:t>
            </a:r>
            <a:r>
              <a:rPr lang="fr-FR" dirty="0" smtClean="0">
                <a:solidFill>
                  <a:schemeClr val="accent1">
                    <a:lumMod val="50000"/>
                  </a:schemeClr>
                </a:solidFill>
                <a:latin typeface="Calibri" panose="020F0502020204030204" pitchFamily="34" charset="0"/>
              </a:rPr>
              <a:t>programmation </a:t>
            </a:r>
          </a:p>
          <a:p>
            <a:r>
              <a:rPr lang="fr-FR" sz="1600" dirty="0" smtClean="0">
                <a:solidFill>
                  <a:schemeClr val="bg2">
                    <a:lumMod val="75000"/>
                  </a:schemeClr>
                </a:solidFill>
                <a:latin typeface="Calibri" panose="020F0502020204030204" pitchFamily="34" charset="0"/>
              </a:rPr>
              <a:t>Nom des variables normalisées</a:t>
            </a:r>
          </a:p>
          <a:p>
            <a:r>
              <a:rPr lang="fr-FR" sz="1600" dirty="0" smtClean="0">
                <a:solidFill>
                  <a:schemeClr val="bg2">
                    <a:lumMod val="75000"/>
                  </a:schemeClr>
                </a:solidFill>
                <a:latin typeface="Calibri" panose="020F0502020204030204" pitchFamily="34" charset="0"/>
              </a:rPr>
              <a:t>Gestion des Exceptions</a:t>
            </a:r>
          </a:p>
          <a:p>
            <a:r>
              <a:rPr lang="fr-FR" sz="1600" dirty="0" smtClean="0">
                <a:solidFill>
                  <a:schemeClr val="bg2">
                    <a:lumMod val="75000"/>
                  </a:schemeClr>
                </a:solidFill>
                <a:latin typeface="Calibri" panose="020F0502020204030204" pitchFamily="34" charset="0"/>
              </a:rPr>
              <a:t>Utilisation de fonctions « </a:t>
            </a:r>
            <a:r>
              <a:rPr lang="fr-FR" sz="1600" dirty="0" err="1" smtClean="0">
                <a:solidFill>
                  <a:schemeClr val="bg2">
                    <a:lumMod val="75000"/>
                  </a:schemeClr>
                </a:solidFill>
                <a:latin typeface="Calibri" panose="020F0502020204030204" pitchFamily="34" charset="0"/>
              </a:rPr>
              <a:t>deprecated</a:t>
            </a:r>
            <a:r>
              <a:rPr lang="fr-FR" sz="1600" dirty="0" smtClean="0">
                <a:solidFill>
                  <a:schemeClr val="bg2">
                    <a:lumMod val="75000"/>
                  </a:schemeClr>
                </a:solidFill>
                <a:latin typeface="Calibri" panose="020F0502020204030204" pitchFamily="34" charset="0"/>
              </a:rPr>
              <a:t> »</a:t>
            </a:r>
          </a:p>
          <a:p>
            <a:r>
              <a:rPr lang="fr-FR" sz="1600" dirty="0" smtClean="0">
                <a:solidFill>
                  <a:schemeClr val="bg2">
                    <a:lumMod val="75000"/>
                  </a:schemeClr>
                </a:solidFill>
                <a:latin typeface="Calibri" panose="020F0502020204030204" pitchFamily="34" charset="0"/>
              </a:rPr>
              <a:t>Tailles des fonctions </a:t>
            </a:r>
            <a:r>
              <a:rPr lang="fr-FR" sz="1600" dirty="0" smtClean="0">
                <a:solidFill>
                  <a:schemeClr val="bg2">
                    <a:lumMod val="75000"/>
                  </a:schemeClr>
                </a:solidFill>
                <a:latin typeface="Calibri" panose="020F0502020204030204" pitchFamily="34" charset="0"/>
              </a:rPr>
              <a:t>utilisées</a:t>
            </a:r>
            <a:endParaRPr lang="fr-FR" sz="1600" dirty="0" smtClean="0">
              <a:solidFill>
                <a:schemeClr val="bg2">
                  <a:lumMod val="75000"/>
                </a:schemeClr>
              </a:solidFill>
              <a:latin typeface="Calibri" panose="020F0502020204030204" pitchFamily="34" charset="0"/>
            </a:endParaRPr>
          </a:p>
        </p:txBody>
      </p:sp>
      <p:sp>
        <p:nvSpPr>
          <p:cNvPr id="17" name="Rectangle 16"/>
          <p:cNvSpPr/>
          <p:nvPr/>
        </p:nvSpPr>
        <p:spPr>
          <a:xfrm>
            <a:off x="5093285" y="2524626"/>
            <a:ext cx="3966520" cy="1354217"/>
          </a:xfrm>
          <a:prstGeom prst="rect">
            <a:avLst/>
          </a:prstGeom>
          <a:solidFill>
            <a:schemeClr val="bg1">
              <a:lumMod val="95000"/>
            </a:schemeClr>
          </a:solidFill>
        </p:spPr>
        <p:txBody>
          <a:bodyPr wrap="square">
            <a:spAutoFit/>
          </a:bodyPr>
          <a:lstStyle/>
          <a:p>
            <a:r>
              <a:rPr lang="fr-FR" dirty="0">
                <a:solidFill>
                  <a:srgbClr val="252525"/>
                </a:solidFill>
                <a:latin typeface="Calibri" panose="020F0502020204030204" pitchFamily="34" charset="0"/>
              </a:rPr>
              <a:t>Détection des </a:t>
            </a:r>
            <a:r>
              <a:rPr lang="fr-FR" dirty="0">
                <a:solidFill>
                  <a:schemeClr val="accent1">
                    <a:lumMod val="50000"/>
                  </a:schemeClr>
                </a:solidFill>
                <a:latin typeface="Calibri" panose="020F0502020204030204" pitchFamily="34" charset="0"/>
              </a:rPr>
              <a:t>bugs</a:t>
            </a:r>
            <a:r>
              <a:rPr lang="fr-FR" dirty="0">
                <a:solidFill>
                  <a:srgbClr val="252525"/>
                </a:solidFill>
                <a:latin typeface="Calibri" panose="020F0502020204030204" pitchFamily="34" charset="0"/>
              </a:rPr>
              <a:t> potentiels</a:t>
            </a:r>
          </a:p>
          <a:p>
            <a:r>
              <a:rPr lang="fr-FR" sz="1600" dirty="0" smtClean="0">
                <a:solidFill>
                  <a:schemeClr val="bg2">
                    <a:lumMod val="75000"/>
                  </a:schemeClr>
                </a:solidFill>
                <a:latin typeface="Calibri" panose="020F0502020204030204" pitchFamily="34" charset="0"/>
              </a:rPr>
              <a:t>Variables non initialisées</a:t>
            </a:r>
          </a:p>
          <a:p>
            <a:r>
              <a:rPr lang="fr-FR" sz="1600" dirty="0" smtClean="0">
                <a:solidFill>
                  <a:schemeClr val="bg2">
                    <a:lumMod val="75000"/>
                  </a:schemeClr>
                </a:solidFill>
                <a:latin typeface="Calibri" panose="020F0502020204030204" pitchFamily="34" charset="0"/>
              </a:rPr>
              <a:t>Boucles infinies</a:t>
            </a:r>
          </a:p>
          <a:p>
            <a:r>
              <a:rPr lang="fr-FR" sz="1600" dirty="0" smtClean="0">
                <a:solidFill>
                  <a:schemeClr val="bg2">
                    <a:lumMod val="75000"/>
                  </a:schemeClr>
                </a:solidFill>
                <a:latin typeface="Calibri" panose="020F0502020204030204" pitchFamily="34" charset="0"/>
              </a:rPr>
              <a:t>Retours de fonction non définis</a:t>
            </a:r>
          </a:p>
          <a:p>
            <a:r>
              <a:rPr lang="fr-FR" sz="1600" dirty="0" smtClean="0">
                <a:solidFill>
                  <a:schemeClr val="bg2">
                    <a:lumMod val="75000"/>
                  </a:schemeClr>
                </a:solidFill>
                <a:latin typeface="Calibri" panose="020F0502020204030204" pitchFamily="34" charset="0"/>
              </a:rPr>
              <a:t>Erreurs dans le transtypage</a:t>
            </a:r>
          </a:p>
        </p:txBody>
      </p:sp>
      <p:sp>
        <p:nvSpPr>
          <p:cNvPr id="19" name="Rectangle 18"/>
          <p:cNvSpPr/>
          <p:nvPr/>
        </p:nvSpPr>
        <p:spPr>
          <a:xfrm>
            <a:off x="5092457" y="4111042"/>
            <a:ext cx="3966520" cy="1354217"/>
          </a:xfrm>
          <a:prstGeom prst="rect">
            <a:avLst/>
          </a:prstGeom>
          <a:solidFill>
            <a:schemeClr val="bg1">
              <a:lumMod val="95000"/>
            </a:schemeClr>
          </a:solidFill>
        </p:spPr>
        <p:txBody>
          <a:bodyPr wrap="square">
            <a:spAutoFit/>
          </a:bodyPr>
          <a:lstStyle/>
          <a:p>
            <a:r>
              <a:rPr lang="fr-FR" dirty="0">
                <a:solidFill>
                  <a:srgbClr val="252525"/>
                </a:solidFill>
                <a:latin typeface="Calibri" panose="020F0502020204030204" pitchFamily="34" charset="0"/>
              </a:rPr>
              <a:t>Analyse de la </a:t>
            </a:r>
            <a:r>
              <a:rPr lang="fr-FR" dirty="0">
                <a:solidFill>
                  <a:schemeClr val="accent1">
                    <a:lumMod val="50000"/>
                  </a:schemeClr>
                </a:solidFill>
                <a:latin typeface="Calibri" panose="020F0502020204030204" pitchFamily="34" charset="0"/>
              </a:rPr>
              <a:t>complexité</a:t>
            </a:r>
            <a:r>
              <a:rPr lang="fr-FR" dirty="0">
                <a:solidFill>
                  <a:srgbClr val="252525"/>
                </a:solidFill>
                <a:latin typeface="Calibri" panose="020F0502020204030204" pitchFamily="34" charset="0"/>
              </a:rPr>
              <a:t> </a:t>
            </a:r>
            <a:r>
              <a:rPr lang="fr-FR" dirty="0" err="1" smtClean="0">
                <a:solidFill>
                  <a:srgbClr val="252525"/>
                </a:solidFill>
                <a:latin typeface="Calibri" panose="020F0502020204030204" pitchFamily="34" charset="0"/>
              </a:rPr>
              <a:t>cyclomatique</a:t>
            </a:r>
            <a:r>
              <a:rPr lang="fr-FR" dirty="0" smtClean="0">
                <a:solidFill>
                  <a:schemeClr val="accent1">
                    <a:lumMod val="50000"/>
                  </a:schemeClr>
                </a:solidFill>
                <a:latin typeface="Calibri" panose="020F0502020204030204" pitchFamily="34" charset="0"/>
              </a:rPr>
              <a:t> </a:t>
            </a:r>
          </a:p>
          <a:p>
            <a:r>
              <a:rPr lang="fr-FR" sz="1600" dirty="0">
                <a:solidFill>
                  <a:schemeClr val="bg2">
                    <a:lumMod val="75000"/>
                  </a:schemeClr>
                </a:solidFill>
                <a:latin typeface="Calibri" panose="020F0502020204030204" pitchFamily="34" charset="0"/>
              </a:rPr>
              <a:t>Chaque Branchement conditionnel augmente la complexité du code.</a:t>
            </a:r>
          </a:p>
          <a:p>
            <a:r>
              <a:rPr lang="fr-FR" sz="1600" dirty="0">
                <a:solidFill>
                  <a:schemeClr val="bg2">
                    <a:lumMod val="75000"/>
                  </a:schemeClr>
                </a:solidFill>
                <a:latin typeface="Calibri" panose="020F0502020204030204" pitchFamily="34" charset="0"/>
              </a:rPr>
              <a:t>Un code complexe est difficile à </a:t>
            </a:r>
            <a:r>
              <a:rPr lang="fr-FR" sz="1600" dirty="0" smtClean="0">
                <a:solidFill>
                  <a:schemeClr val="bg2">
                    <a:lumMod val="75000"/>
                  </a:schemeClr>
                </a:solidFill>
                <a:latin typeface="Calibri" panose="020F0502020204030204" pitchFamily="34" charset="0"/>
              </a:rPr>
              <a:t>maintenir et long à réparer.</a:t>
            </a:r>
          </a:p>
        </p:txBody>
      </p:sp>
      <p:sp>
        <p:nvSpPr>
          <p:cNvPr id="20" name="Rectangle 19"/>
          <p:cNvSpPr/>
          <p:nvPr/>
        </p:nvSpPr>
        <p:spPr>
          <a:xfrm>
            <a:off x="218073" y="4911261"/>
            <a:ext cx="4754613" cy="1107996"/>
          </a:xfrm>
          <a:prstGeom prst="rect">
            <a:avLst/>
          </a:prstGeom>
          <a:solidFill>
            <a:schemeClr val="bg1">
              <a:lumMod val="95000"/>
            </a:schemeClr>
          </a:solidFill>
        </p:spPr>
        <p:txBody>
          <a:bodyPr wrap="square">
            <a:spAutoFit/>
          </a:bodyPr>
          <a:lstStyle/>
          <a:p>
            <a:r>
              <a:rPr lang="fr-FR" dirty="0">
                <a:solidFill>
                  <a:srgbClr val="252525"/>
                </a:solidFill>
                <a:latin typeface="Calibri" panose="020F0502020204030204" pitchFamily="34" charset="0"/>
              </a:rPr>
              <a:t>Remontée de </a:t>
            </a:r>
            <a:r>
              <a:rPr lang="fr-FR" dirty="0">
                <a:solidFill>
                  <a:schemeClr val="accent1">
                    <a:lumMod val="50000"/>
                  </a:schemeClr>
                </a:solidFill>
                <a:latin typeface="Calibri" panose="020F0502020204030204" pitchFamily="34" charset="0"/>
              </a:rPr>
              <a:t>Métriques</a:t>
            </a:r>
            <a:r>
              <a:rPr lang="fr-FR" dirty="0">
                <a:solidFill>
                  <a:srgbClr val="252525"/>
                </a:solidFill>
                <a:latin typeface="Calibri" panose="020F0502020204030204" pitchFamily="34" charset="0"/>
              </a:rPr>
              <a:t> de qualité</a:t>
            </a:r>
          </a:p>
          <a:p>
            <a:r>
              <a:rPr lang="fr-FR" sz="1600" dirty="0" smtClean="0">
                <a:solidFill>
                  <a:schemeClr val="bg2">
                    <a:lumMod val="75000"/>
                  </a:schemeClr>
                </a:solidFill>
                <a:latin typeface="Calibri" panose="020F0502020204030204" pitchFamily="34" charset="0"/>
              </a:rPr>
              <a:t>Nombre de lignes de code</a:t>
            </a:r>
          </a:p>
          <a:p>
            <a:r>
              <a:rPr lang="fr-FR" sz="1600" dirty="0" smtClean="0">
                <a:solidFill>
                  <a:schemeClr val="bg2">
                    <a:lumMod val="75000"/>
                  </a:schemeClr>
                </a:solidFill>
                <a:latin typeface="Calibri" panose="020F0502020204030204" pitchFamily="34" charset="0"/>
              </a:rPr>
              <a:t>Nombre d’erreurs, warnings, notice.</a:t>
            </a:r>
          </a:p>
          <a:p>
            <a:r>
              <a:rPr lang="fr-FR" sz="1600" dirty="0" smtClean="0">
                <a:solidFill>
                  <a:schemeClr val="bg2">
                    <a:lumMod val="75000"/>
                  </a:schemeClr>
                </a:solidFill>
                <a:latin typeface="Calibri" panose="020F0502020204030204" pitchFamily="34" charset="0"/>
              </a:rPr>
              <a:t>Lignes de commentaires et couverture documentation</a:t>
            </a:r>
          </a:p>
        </p:txBody>
      </p:sp>
      <p:pic>
        <p:nvPicPr>
          <p:cNvPr id="21" name="Image 20"/>
          <p:cNvPicPr>
            <a:picLocks noChangeAspect="1"/>
          </p:cNvPicPr>
          <p:nvPr/>
        </p:nvPicPr>
        <p:blipFill>
          <a:blip r:embed="rId4"/>
          <a:stretch>
            <a:fillRect/>
          </a:stretch>
        </p:blipFill>
        <p:spPr>
          <a:xfrm>
            <a:off x="6781356" y="5301208"/>
            <a:ext cx="2358457" cy="1559701"/>
          </a:xfrm>
          <a:prstGeom prst="rect">
            <a:avLst/>
          </a:prstGeom>
        </p:spPr>
      </p:pic>
    </p:spTree>
    <p:extLst>
      <p:ext uri="{BB962C8B-B14F-4D97-AF65-F5344CB8AC3E}">
        <p14:creationId xmlns:p14="http://schemas.microsoft.com/office/powerpoint/2010/main" val="183107756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childTnLst>
                                  <p:subTnLst>
                                    <p:animClr clrSpc="rgb" dir="cw">
                                      <p:cBhvr override="childStyle">
                                        <p:cTn dur="1" fill="hold" display="0" masterRel="nextClick" afterEffect="1"/>
                                        <p:tgtEl>
                                          <p:spTgt spid="14">
                                            <p:txEl>
                                              <p:pRg st="0" end="0"/>
                                            </p:txEl>
                                          </p:spTgt>
                                        </p:tgtEl>
                                        <p:attrNameLst>
                                          <p:attrName>ppt_c</p:attrName>
                                        </p:attrNameLst>
                                      </p:cBhvr>
                                      <p:to>
                                        <a:srgbClr val="33CC33"/>
                                      </p:to>
                                    </p:animClr>
                                  </p:sub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fade">
                                      <p:cBhvr>
                                        <p:cTn id="11" dur="1000"/>
                                        <p:tgtEl>
                                          <p:spTgt spid="14">
                                            <p:txEl>
                                              <p:pRg st="1" end="1"/>
                                            </p:txEl>
                                          </p:spTgt>
                                        </p:tgtEl>
                                      </p:cBhvr>
                                    </p:animEffect>
                                  </p:childTnLst>
                                  <p:subTnLst>
                                    <p:animClr clrSpc="rgb" dir="cw">
                                      <p:cBhvr override="childStyle">
                                        <p:cTn dur="1" fill="hold" display="0" masterRel="nextClick" afterEffect="1"/>
                                        <p:tgtEl>
                                          <p:spTgt spid="14">
                                            <p:txEl>
                                              <p:pRg st="1" end="1"/>
                                            </p:txEl>
                                          </p:spTgt>
                                        </p:tgtEl>
                                        <p:attrNameLst>
                                          <p:attrName>ppt_c</p:attrName>
                                        </p:attrNameLst>
                                      </p:cBhvr>
                                      <p:to>
                                        <a:srgbClr val="009900"/>
                                      </p:to>
                                    </p:animClr>
                                  </p:sub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fade">
                                      <p:cBhvr>
                                        <p:cTn id="15" dur="1000"/>
                                        <p:tgtEl>
                                          <p:spTgt spid="14">
                                            <p:txEl>
                                              <p:pRg st="2" end="2"/>
                                            </p:txEl>
                                          </p:spTgt>
                                        </p:tgtEl>
                                      </p:cBhvr>
                                    </p:animEffect>
                                  </p:childTnLst>
                                  <p:subTnLst>
                                    <p:animClr clrSpc="rgb" dir="cw">
                                      <p:cBhvr override="childStyle">
                                        <p:cTn dur="1" fill="hold" display="0" masterRel="nextClick" afterEffect="1"/>
                                        <p:tgtEl>
                                          <p:spTgt spid="14">
                                            <p:txEl>
                                              <p:pRg st="2" end="2"/>
                                            </p:txEl>
                                          </p:spTgt>
                                        </p:tgtEl>
                                        <p:attrNameLst>
                                          <p:attrName>ppt_c</p:attrName>
                                        </p:attrNameLst>
                                      </p:cBhvr>
                                      <p:to>
                                        <a:srgbClr val="006600"/>
                                      </p:to>
                                    </p:animClr>
                                  </p:subTnLst>
                                </p:cTn>
                              </p:par>
                            </p:childTnLst>
                          </p:cTn>
                        </p:par>
                        <p:par>
                          <p:cTn id="16" fill="hold">
                            <p:stCondLst>
                              <p:cond delay="3000"/>
                            </p:stCondLst>
                            <p:childTnLst>
                              <p:par>
                                <p:cTn id="17" presetID="10" presetClass="entr" presetSubtype="0" fill="hold" nodeType="afterEffect">
                                  <p:stCondLst>
                                    <p:cond delay="0"/>
                                  </p:stCondLst>
                                  <p:iterate type="wd">
                                    <p:tmPct val="10000"/>
                                  </p:iterate>
                                  <p:childTnLst>
                                    <p:set>
                                      <p:cBhvr>
                                        <p:cTn id="18" dur="1" fill="hold">
                                          <p:stCondLst>
                                            <p:cond delay="0"/>
                                          </p:stCondLst>
                                        </p:cTn>
                                        <p:tgtEl>
                                          <p:spTgt spid="2">
                                            <p:txEl>
                                              <p:pRg st="0" end="0"/>
                                            </p:txEl>
                                          </p:spTgt>
                                        </p:tgtEl>
                                        <p:attrNameLst>
                                          <p:attrName>style.visibility</p:attrName>
                                        </p:attrNameLst>
                                      </p:cBhvr>
                                      <p:to>
                                        <p:strVal val="visible"/>
                                      </p:to>
                                    </p:set>
                                    <p:animEffect transition="in" filter="fade">
                                      <p:cBhvr>
                                        <p:cTn id="19" dur="1000"/>
                                        <p:tgtEl>
                                          <p:spTgt spid="2">
                                            <p:txEl>
                                              <p:pRg st="0" end="0"/>
                                            </p:txEl>
                                          </p:spTgt>
                                        </p:tgtEl>
                                      </p:cBhvr>
                                    </p:animEffect>
                                  </p:childTnLst>
                                </p:cTn>
                              </p:par>
                            </p:childTnLst>
                          </p:cTn>
                        </p:par>
                        <p:par>
                          <p:cTn id="20" fill="hold">
                            <p:stCondLst>
                              <p:cond delay="4600"/>
                            </p:stCondLst>
                            <p:childTnLst>
                              <p:par>
                                <p:cTn id="21" presetID="10" presetClass="entr" presetSubtype="0" fill="hold" nodeType="afterEffect">
                                  <p:stCondLst>
                                    <p:cond delay="0"/>
                                  </p:stCondLst>
                                  <p:iterate type="wd">
                                    <p:tmPct val="10000"/>
                                  </p:iterate>
                                  <p:childTnLst>
                                    <p:set>
                                      <p:cBhvr>
                                        <p:cTn id="22" dur="1" fill="hold">
                                          <p:stCondLst>
                                            <p:cond delay="0"/>
                                          </p:stCondLst>
                                        </p:cTn>
                                        <p:tgtEl>
                                          <p:spTgt spid="2">
                                            <p:txEl>
                                              <p:pRg st="1" end="1"/>
                                            </p:txEl>
                                          </p:spTgt>
                                        </p:tgtEl>
                                        <p:attrNameLst>
                                          <p:attrName>style.visibility</p:attrName>
                                        </p:attrNameLst>
                                      </p:cBhvr>
                                      <p:to>
                                        <p:strVal val="visible"/>
                                      </p:to>
                                    </p:set>
                                    <p:animEffect transition="in" filter="fade">
                                      <p:cBhvr>
                                        <p:cTn id="23" dur="1000"/>
                                        <p:tgtEl>
                                          <p:spTgt spid="2">
                                            <p:txEl>
                                              <p:pRg st="1" end="1"/>
                                            </p:txEl>
                                          </p:spTgt>
                                        </p:tgtEl>
                                      </p:cBhvr>
                                    </p:animEffect>
                                  </p:childTnLst>
                                </p:cTn>
                              </p:par>
                            </p:childTnLst>
                          </p:cTn>
                        </p:par>
                        <p:par>
                          <p:cTn id="24" fill="hold">
                            <p:stCondLst>
                              <p:cond delay="6000"/>
                            </p:stCondLst>
                            <p:childTnLst>
                              <p:par>
                                <p:cTn id="25" presetID="10" presetClass="entr" presetSubtype="0" fill="hold" nodeType="afterEffect">
                                  <p:stCondLst>
                                    <p:cond delay="0"/>
                                  </p:stCondLst>
                                  <p:iterate type="wd">
                                    <p:tmPct val="10000"/>
                                  </p:iterate>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1000"/>
                                        <p:tgtEl>
                                          <p:spTgt spid="2">
                                            <p:txEl>
                                              <p:pRg st="2" end="2"/>
                                            </p:txEl>
                                          </p:spTgt>
                                        </p:tgtEl>
                                      </p:cBhvr>
                                    </p:animEffect>
                                  </p:childTnLst>
                                </p:cTn>
                              </p:par>
                            </p:childTnLst>
                          </p:cTn>
                        </p:par>
                        <p:par>
                          <p:cTn id="28" fill="hold">
                            <p:stCondLst>
                              <p:cond delay="7300"/>
                            </p:stCondLst>
                            <p:childTnLst>
                              <p:par>
                                <p:cTn id="29" presetID="10" presetClass="entr" presetSubtype="0" fill="hold" nodeType="afterEffect">
                                  <p:stCondLst>
                                    <p:cond delay="0"/>
                                  </p:stCondLst>
                                  <p:iterate type="wd">
                                    <p:tmPct val="10000"/>
                                  </p:iterate>
                                  <p:childTnLst>
                                    <p:set>
                                      <p:cBhvr>
                                        <p:cTn id="30" dur="1" fill="hold">
                                          <p:stCondLst>
                                            <p:cond delay="0"/>
                                          </p:stCondLst>
                                        </p:cTn>
                                        <p:tgtEl>
                                          <p:spTgt spid="2">
                                            <p:txEl>
                                              <p:pRg st="3" end="3"/>
                                            </p:txEl>
                                          </p:spTgt>
                                        </p:tgtEl>
                                        <p:attrNameLst>
                                          <p:attrName>style.visibility</p:attrName>
                                        </p:attrNameLst>
                                      </p:cBhvr>
                                      <p:to>
                                        <p:strVal val="visible"/>
                                      </p:to>
                                    </p:set>
                                    <p:animEffect transition="in" filter="fade">
                                      <p:cBhvr>
                                        <p:cTn id="31" dur="1000"/>
                                        <p:tgtEl>
                                          <p:spTgt spid="2">
                                            <p:txEl>
                                              <p:pRg st="3" end="3"/>
                                            </p:txEl>
                                          </p:spTgt>
                                        </p:tgtEl>
                                      </p:cBhvr>
                                    </p:animEffect>
                                  </p:childTnLst>
                                </p:cTn>
                              </p:par>
                            </p:childTnLst>
                          </p:cTn>
                        </p:par>
                        <p:par>
                          <p:cTn id="32" fill="hold">
                            <p:stCondLst>
                              <p:cond delay="9200"/>
                            </p:stCondLst>
                            <p:childTnLst>
                              <p:par>
                                <p:cTn id="33" presetID="10" presetClass="entr" presetSubtype="0" fill="hold" nodeType="afterEffect">
                                  <p:stCondLst>
                                    <p:cond delay="0"/>
                                  </p:stCondLst>
                                  <p:iterate type="wd">
                                    <p:tmPct val="10000"/>
                                  </p:iterate>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childTnLst>
                                </p:cTn>
                              </p:par>
                            </p:childTnLst>
                          </p:cTn>
                        </p:par>
                        <p:par>
                          <p:cTn id="36" fill="hold">
                            <p:stCondLst>
                              <p:cond delay="10800"/>
                            </p:stCondLst>
                            <p:childTnLst>
                              <p:par>
                                <p:cTn id="37" presetID="10" presetClass="entr" presetSubtype="0" fill="hold" nodeType="afterEffect">
                                  <p:stCondLst>
                                    <p:cond delay="0"/>
                                  </p:stCondLst>
                                  <p:iterate type="wd">
                                    <p:tmPct val="10000"/>
                                  </p:iterate>
                                  <p:childTnLst>
                                    <p:set>
                                      <p:cBhvr>
                                        <p:cTn id="38" dur="1" fill="hold">
                                          <p:stCondLst>
                                            <p:cond delay="0"/>
                                          </p:stCondLst>
                                        </p:cTn>
                                        <p:tgtEl>
                                          <p:spTgt spid="2">
                                            <p:txEl>
                                              <p:pRg st="5" end="5"/>
                                            </p:txEl>
                                          </p:spTgt>
                                        </p:tgtEl>
                                        <p:attrNameLst>
                                          <p:attrName>style.visibility</p:attrName>
                                        </p:attrNameLst>
                                      </p:cBhvr>
                                      <p:to>
                                        <p:strVal val="visible"/>
                                      </p:to>
                                    </p:set>
                                    <p:animEffect transition="in" filter="fade">
                                      <p:cBhvr>
                                        <p:cTn id="39" dur="1000"/>
                                        <p:tgtEl>
                                          <p:spTgt spid="2">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sp>
        <p:nvSpPr>
          <p:cNvPr id="10247" name="Espace réservé du numéro de diapositive 9"/>
          <p:cNvSpPr>
            <a:spLocks noGrp="1"/>
          </p:cNvSpPr>
          <p:nvPr>
            <p:ph type="sldNum" sz="quarter" idx="12"/>
          </p:nvPr>
        </p:nvSpPr>
        <p:spPr>
          <a:xfrm>
            <a:off x="0" y="6570663"/>
            <a:ext cx="468313" cy="287337"/>
          </a:xfrm>
          <a:noFill/>
        </p:spPr>
        <p:txBody>
          <a:bodyPr/>
          <a:lstStyle/>
          <a:p>
            <a:pPr algn="l"/>
            <a:r>
              <a:rPr lang="fr-FR" sz="1000" smtClean="0">
                <a:solidFill>
                  <a:srgbClr val="002060"/>
                </a:solidFill>
                <a:latin typeface="Calibri" pitchFamily="34" charset="0"/>
              </a:rPr>
              <a:t>P.</a:t>
            </a:r>
            <a:fld id="{3B0568EA-E5A6-4579-84FA-575F3A566D8E}" type="slidenum">
              <a:rPr lang="fr-FR" sz="1000" smtClean="0">
                <a:solidFill>
                  <a:srgbClr val="002060"/>
                </a:solidFill>
                <a:latin typeface="Calibri" pitchFamily="34" charset="0"/>
              </a:rPr>
              <a:pPr algn="l"/>
              <a:t>23</a:t>
            </a:fld>
            <a:endParaRPr lang="fr-FR" sz="1000" smtClean="0">
              <a:solidFill>
                <a:srgbClr val="002060"/>
              </a:solidFill>
              <a:latin typeface="Calibri" pitchFamily="34" charset="0"/>
            </a:endParaRPr>
          </a:p>
        </p:txBody>
      </p:sp>
      <p:sp>
        <p:nvSpPr>
          <p:cNvPr id="11" name="ZoneTexte 10"/>
          <p:cNvSpPr txBox="1"/>
          <p:nvPr/>
        </p:nvSpPr>
        <p:spPr>
          <a:xfrm>
            <a:off x="0" y="1247783"/>
            <a:ext cx="4860032" cy="369332"/>
          </a:xfrm>
          <a:prstGeom prst="rect">
            <a:avLst/>
          </a:prstGeom>
          <a:solidFill>
            <a:schemeClr val="accent5">
              <a:lumMod val="90000"/>
            </a:schemeClr>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t>2 - L’intégration Continue – Focus Qualité du Code</a:t>
            </a:r>
          </a:p>
        </p:txBody>
      </p:sp>
      <p:pic>
        <p:nvPicPr>
          <p:cNvPr id="10" name="Image 9"/>
          <p:cNvPicPr>
            <a:picLocks noChangeAspect="1"/>
          </p:cNvPicPr>
          <p:nvPr/>
        </p:nvPicPr>
        <p:blipFill>
          <a:blip r:embed="rId3"/>
          <a:stretch>
            <a:fillRect/>
          </a:stretch>
        </p:blipFill>
        <p:spPr>
          <a:xfrm>
            <a:off x="36898" y="5638066"/>
            <a:ext cx="4317229" cy="1175310"/>
          </a:xfrm>
          <a:prstGeom prst="rect">
            <a:avLst/>
          </a:prstGeom>
        </p:spPr>
      </p:pic>
      <p:pic>
        <p:nvPicPr>
          <p:cNvPr id="21" name="Image 20"/>
          <p:cNvPicPr>
            <a:picLocks noChangeAspect="1"/>
          </p:cNvPicPr>
          <p:nvPr/>
        </p:nvPicPr>
        <p:blipFill>
          <a:blip r:embed="rId4"/>
          <a:stretch>
            <a:fillRect/>
          </a:stretch>
        </p:blipFill>
        <p:spPr>
          <a:xfrm>
            <a:off x="6781356" y="5301208"/>
            <a:ext cx="2358457" cy="1559701"/>
          </a:xfrm>
          <a:prstGeom prst="rect">
            <a:avLst/>
          </a:prstGeom>
        </p:spPr>
      </p:pic>
      <p:sp>
        <p:nvSpPr>
          <p:cNvPr id="4" name="ZoneTexte 3"/>
          <p:cNvSpPr txBox="1"/>
          <p:nvPr/>
        </p:nvSpPr>
        <p:spPr>
          <a:xfrm>
            <a:off x="919256" y="2436564"/>
            <a:ext cx="7211013" cy="2000548"/>
          </a:xfrm>
          <a:prstGeom prst="rect">
            <a:avLst/>
          </a:prstGeom>
          <a:noFill/>
        </p:spPr>
        <p:txBody>
          <a:bodyPr wrap="none" rtlCol="0">
            <a:spAutoFit/>
          </a:bodyPr>
          <a:lstStyle/>
          <a:p>
            <a:pPr algn="ctr"/>
            <a:r>
              <a:rPr lang="fr-FR" sz="2400" dirty="0" smtClean="0">
                <a:latin typeface="Calibri" panose="020F0502020204030204" pitchFamily="34" charset="0"/>
              </a:rPr>
              <a:t>Le </a:t>
            </a:r>
            <a:r>
              <a:rPr lang="fr-FR" sz="2400" b="1" dirty="0" smtClean="0">
                <a:latin typeface="Calibri" panose="020F0502020204030204" pitchFamily="34" charset="0"/>
              </a:rPr>
              <a:t>gain financier </a:t>
            </a:r>
            <a:r>
              <a:rPr lang="fr-FR" sz="2400" dirty="0" smtClean="0">
                <a:latin typeface="Calibri" panose="020F0502020204030204" pitchFamily="34" charset="0"/>
              </a:rPr>
              <a:t>sur les temps de </a:t>
            </a:r>
            <a:r>
              <a:rPr lang="fr-FR" sz="2400" b="1" dirty="0" smtClean="0">
                <a:latin typeface="Calibri" panose="020F0502020204030204" pitchFamily="34" charset="0"/>
              </a:rPr>
              <a:t>développement</a:t>
            </a:r>
          </a:p>
          <a:p>
            <a:pPr algn="ctr"/>
            <a:endParaRPr lang="fr-FR" sz="2400" dirty="0">
              <a:latin typeface="Calibri" panose="020F0502020204030204" pitchFamily="34" charset="0"/>
            </a:endParaRPr>
          </a:p>
          <a:p>
            <a:pPr algn="ctr"/>
            <a:r>
              <a:rPr lang="fr-FR" sz="3200" b="1" dirty="0" smtClean="0">
                <a:solidFill>
                  <a:srgbClr val="0070C0"/>
                </a:solidFill>
                <a:latin typeface="Calibri" panose="020F0502020204030204" pitchFamily="34" charset="0"/>
              </a:rPr>
              <a:t>ne peut PAS toujours être compensé</a:t>
            </a:r>
          </a:p>
          <a:p>
            <a:pPr algn="ctr"/>
            <a:endParaRPr lang="fr-FR" sz="2000" dirty="0">
              <a:latin typeface="Calibri" panose="020F0502020204030204" pitchFamily="34" charset="0"/>
            </a:endParaRPr>
          </a:p>
          <a:p>
            <a:pPr algn="ctr"/>
            <a:r>
              <a:rPr lang="fr-FR" sz="2400" dirty="0" smtClean="0">
                <a:latin typeface="Calibri" panose="020F0502020204030204" pitchFamily="34" charset="0"/>
              </a:rPr>
              <a:t>par un </a:t>
            </a:r>
            <a:r>
              <a:rPr lang="fr-FR" sz="2400" b="1" dirty="0" smtClean="0">
                <a:latin typeface="Calibri" panose="020F0502020204030204" pitchFamily="34" charset="0"/>
              </a:rPr>
              <a:t>investissement dans des serveurs </a:t>
            </a:r>
            <a:r>
              <a:rPr lang="fr-FR" sz="2400" dirty="0" smtClean="0">
                <a:latin typeface="Calibri" panose="020F0502020204030204" pitchFamily="34" charset="0"/>
              </a:rPr>
              <a:t>plus puissants.</a:t>
            </a:r>
            <a:endParaRPr lang="fr-FR" sz="2400" dirty="0">
              <a:latin typeface="Calibri" panose="020F0502020204030204" pitchFamily="34" charset="0"/>
            </a:endParaRPr>
          </a:p>
        </p:txBody>
      </p:sp>
    </p:spTree>
    <p:extLst>
      <p:ext uri="{BB962C8B-B14F-4D97-AF65-F5344CB8AC3E}">
        <p14:creationId xmlns:p14="http://schemas.microsoft.com/office/powerpoint/2010/main" val="1309707564"/>
      </p:ext>
    </p:extLst>
  </p:cSld>
  <p:clrMapOvr>
    <a:masterClrMapping/>
  </p:clrMapOvr>
  <p:transition>
    <p:dissolv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sp>
        <p:nvSpPr>
          <p:cNvPr id="10247" name="Espace réservé du numéro de diapositive 9"/>
          <p:cNvSpPr>
            <a:spLocks noGrp="1"/>
          </p:cNvSpPr>
          <p:nvPr>
            <p:ph type="sldNum" sz="quarter" idx="12"/>
          </p:nvPr>
        </p:nvSpPr>
        <p:spPr>
          <a:xfrm>
            <a:off x="0" y="6570663"/>
            <a:ext cx="468313" cy="287337"/>
          </a:xfrm>
          <a:noFill/>
        </p:spPr>
        <p:txBody>
          <a:bodyPr/>
          <a:lstStyle/>
          <a:p>
            <a:pPr algn="l"/>
            <a:r>
              <a:rPr lang="fr-FR" sz="1000" smtClean="0">
                <a:solidFill>
                  <a:srgbClr val="002060"/>
                </a:solidFill>
                <a:latin typeface="Calibri" pitchFamily="34" charset="0"/>
              </a:rPr>
              <a:t>P.</a:t>
            </a:r>
            <a:fld id="{3B0568EA-E5A6-4579-84FA-575F3A566D8E}" type="slidenum">
              <a:rPr lang="fr-FR" sz="1000" smtClean="0">
                <a:solidFill>
                  <a:srgbClr val="002060"/>
                </a:solidFill>
                <a:latin typeface="Calibri" pitchFamily="34" charset="0"/>
              </a:rPr>
              <a:pPr algn="l"/>
              <a:t>24</a:t>
            </a:fld>
            <a:endParaRPr lang="fr-FR" sz="1000" smtClean="0">
              <a:solidFill>
                <a:srgbClr val="002060"/>
              </a:solidFill>
              <a:latin typeface="Calibri" pitchFamily="34" charset="0"/>
            </a:endParaRPr>
          </a:p>
        </p:txBody>
      </p:sp>
      <p:sp>
        <p:nvSpPr>
          <p:cNvPr id="14" name="ZoneTexte 13"/>
          <p:cNvSpPr txBox="1"/>
          <p:nvPr/>
        </p:nvSpPr>
        <p:spPr>
          <a:xfrm>
            <a:off x="0" y="1232250"/>
            <a:ext cx="3851920" cy="369332"/>
          </a:xfrm>
          <a:prstGeom prst="rect">
            <a:avLst/>
          </a:prstGeom>
          <a:solidFill>
            <a:srgbClr val="7EA7D5"/>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t>3 - La livraison Continue</a:t>
            </a:r>
          </a:p>
        </p:txBody>
      </p:sp>
      <p:sp>
        <p:nvSpPr>
          <p:cNvPr id="15" name="Rectangle 14"/>
          <p:cNvSpPr/>
          <p:nvPr/>
        </p:nvSpPr>
        <p:spPr>
          <a:xfrm>
            <a:off x="108520" y="1830220"/>
            <a:ext cx="9144000" cy="3539430"/>
          </a:xfrm>
          <a:prstGeom prst="rect">
            <a:avLst/>
          </a:prstGeom>
        </p:spPr>
        <p:txBody>
          <a:bodyPr wrap="square">
            <a:spAutoFit/>
          </a:bodyPr>
          <a:lstStyle/>
          <a:p>
            <a:r>
              <a:rPr lang="fr-FR" sz="1600" dirty="0">
                <a:latin typeface="Calibri" panose="020F0502020204030204" pitchFamily="34" charset="0"/>
              </a:rPr>
              <a:t>La livraison continue </a:t>
            </a:r>
            <a:r>
              <a:rPr lang="fr-FR" sz="1600" dirty="0" smtClean="0">
                <a:latin typeface="Calibri" panose="020F0502020204030204" pitchFamily="34" charset="0"/>
              </a:rPr>
              <a:t>est un processus </a:t>
            </a:r>
            <a:r>
              <a:rPr lang="fr-FR" sz="1600" dirty="0">
                <a:solidFill>
                  <a:srgbClr val="041020"/>
                </a:solidFill>
                <a:latin typeface="Calibri" panose="020F0502020204030204" pitchFamily="34" charset="0"/>
              </a:rPr>
              <a:t>d’intégration et de production</a:t>
            </a:r>
            <a:r>
              <a:rPr lang="fr-FR" sz="1600" dirty="0" smtClean="0">
                <a:solidFill>
                  <a:srgbClr val="041020"/>
                </a:solidFill>
                <a:latin typeface="Calibri" panose="020F0502020204030204" pitchFamily="34" charset="0"/>
              </a:rPr>
              <a:t>. </a:t>
            </a:r>
          </a:p>
          <a:p>
            <a:endParaRPr lang="fr-FR" sz="1600" dirty="0" smtClean="0">
              <a:solidFill>
                <a:srgbClr val="041020"/>
              </a:solidFill>
              <a:latin typeface="Calibri" panose="020F0502020204030204" pitchFamily="34" charset="0"/>
            </a:endParaRPr>
          </a:p>
          <a:p>
            <a:r>
              <a:rPr lang="fr-FR" sz="1600" dirty="0" smtClean="0">
                <a:latin typeface="Calibri" panose="020F0502020204030204" pitchFamily="34" charset="0"/>
              </a:rPr>
              <a:t>Le </a:t>
            </a:r>
            <a:r>
              <a:rPr lang="fr-FR" sz="1600" dirty="0">
                <a:latin typeface="Calibri" panose="020F0502020204030204" pitchFamily="34" charset="0"/>
              </a:rPr>
              <a:t>but est </a:t>
            </a:r>
            <a:r>
              <a:rPr lang="fr-FR" sz="1600" dirty="0" smtClean="0">
                <a:latin typeface="Calibri" panose="020F0502020204030204" pitchFamily="34" charset="0"/>
              </a:rPr>
              <a:t>de </a:t>
            </a:r>
            <a:r>
              <a:rPr lang="fr-FR" sz="1600" u="sng" dirty="0" smtClean="0">
                <a:latin typeface="Calibri" panose="020F0502020204030204" pitchFamily="34" charset="0"/>
              </a:rPr>
              <a:t>tester</a:t>
            </a:r>
            <a:r>
              <a:rPr lang="fr-FR" sz="1600" dirty="0" smtClean="0">
                <a:latin typeface="Calibri" panose="020F0502020204030204" pitchFamily="34" charset="0"/>
              </a:rPr>
              <a:t> </a:t>
            </a:r>
            <a:r>
              <a:rPr lang="fr-FR" sz="1600" dirty="0">
                <a:latin typeface="Calibri" panose="020F0502020204030204" pitchFamily="34" charset="0"/>
              </a:rPr>
              <a:t>et </a:t>
            </a:r>
            <a:r>
              <a:rPr lang="fr-FR" sz="1600" u="sng" dirty="0">
                <a:latin typeface="Calibri" panose="020F0502020204030204" pitchFamily="34" charset="0"/>
              </a:rPr>
              <a:t>livrer</a:t>
            </a:r>
            <a:r>
              <a:rPr lang="fr-FR" sz="1600" dirty="0">
                <a:latin typeface="Calibri" panose="020F0502020204030204" pitchFamily="34" charset="0"/>
              </a:rPr>
              <a:t> une application </a:t>
            </a:r>
            <a:r>
              <a:rPr lang="fr-FR" sz="1600" dirty="0" smtClean="0">
                <a:latin typeface="Calibri" panose="020F0502020204030204" pitchFamily="34" charset="0"/>
              </a:rPr>
              <a:t>aux étapes </a:t>
            </a:r>
            <a:r>
              <a:rPr lang="fr-FR" sz="1600" dirty="0" smtClean="0">
                <a:solidFill>
                  <a:schemeClr val="accent2">
                    <a:lumMod val="75000"/>
                  </a:schemeClr>
                </a:solidFill>
                <a:latin typeface="Calibri" panose="020F0502020204030204" pitchFamily="34" charset="0"/>
              </a:rPr>
              <a:t>suivantes</a:t>
            </a:r>
            <a:r>
              <a:rPr lang="fr-FR" sz="1600" dirty="0" smtClean="0">
                <a:latin typeface="Calibri" panose="020F0502020204030204" pitchFamily="34" charset="0"/>
              </a:rPr>
              <a:t> du cycle </a:t>
            </a:r>
            <a:r>
              <a:rPr lang="fr-FR" sz="1600" dirty="0">
                <a:latin typeface="Calibri" panose="020F0502020204030204" pitchFamily="34" charset="0"/>
              </a:rPr>
              <a:t>de vie (recette, </a:t>
            </a:r>
            <a:r>
              <a:rPr lang="fr-FR" sz="1600" dirty="0" smtClean="0">
                <a:latin typeface="Calibri" panose="020F0502020204030204" pitchFamily="34" charset="0"/>
              </a:rPr>
              <a:t>perfs, pré-production). </a:t>
            </a:r>
          </a:p>
          <a:p>
            <a:endParaRPr lang="fr-FR" sz="1600" dirty="0" smtClean="0">
              <a:latin typeface="Calibri" panose="020F0502020204030204" pitchFamily="34" charset="0"/>
            </a:endParaRPr>
          </a:p>
          <a:p>
            <a:r>
              <a:rPr lang="fr-FR" sz="1600" dirty="0" smtClean="0">
                <a:latin typeface="Calibri" panose="020F0502020204030204" pitchFamily="34" charset="0"/>
              </a:rPr>
              <a:t>Réalisée </a:t>
            </a:r>
            <a:r>
              <a:rPr lang="fr-FR" sz="1600" dirty="0">
                <a:latin typeface="Calibri" panose="020F0502020204030204" pitchFamily="34" charset="0"/>
              </a:rPr>
              <a:t>après validation des tests </a:t>
            </a:r>
            <a:r>
              <a:rPr lang="fr-FR" sz="1600" dirty="0" smtClean="0">
                <a:latin typeface="Calibri" panose="020F0502020204030204" pitchFamily="34" charset="0"/>
              </a:rPr>
              <a:t>effectués </a:t>
            </a:r>
            <a:r>
              <a:rPr lang="fr-FR" sz="1600" dirty="0">
                <a:latin typeface="Calibri" panose="020F0502020204030204" pitchFamily="34" charset="0"/>
              </a:rPr>
              <a:t>en intégration</a:t>
            </a:r>
            <a:r>
              <a:rPr lang="fr-FR" sz="1600" dirty="0" smtClean="0">
                <a:latin typeface="Calibri" panose="020F0502020204030204" pitchFamily="34" charset="0"/>
              </a:rPr>
              <a:t>.</a:t>
            </a:r>
          </a:p>
          <a:p>
            <a:endParaRPr lang="fr-FR" sz="1600" dirty="0" smtClean="0">
              <a:latin typeface="Calibri" panose="020F0502020204030204" pitchFamily="34" charset="0"/>
            </a:endParaRPr>
          </a:p>
          <a:p>
            <a:r>
              <a:rPr lang="fr-FR" sz="1600" dirty="0">
                <a:latin typeface="Calibri" panose="020F0502020204030204" pitchFamily="34" charset="0"/>
              </a:rPr>
              <a:t>La phase de test correspond aux tests </a:t>
            </a:r>
            <a:r>
              <a:rPr lang="fr-FR" sz="1600" dirty="0" smtClean="0">
                <a:latin typeface="Calibri" panose="020F0502020204030204" pitchFamily="34" charset="0"/>
              </a:rPr>
              <a:t>fonctionnels , charge, sécurité… </a:t>
            </a:r>
          </a:p>
          <a:p>
            <a:r>
              <a:rPr lang="fr-FR" sz="1600" dirty="0" smtClean="0">
                <a:latin typeface="Calibri" panose="020F0502020204030204" pitchFamily="34" charset="0"/>
              </a:rPr>
              <a:t>Ces batteries de </a:t>
            </a:r>
            <a:r>
              <a:rPr lang="fr-FR" sz="1600" u="sng" dirty="0" smtClean="0">
                <a:latin typeface="Calibri" panose="020F0502020204030204" pitchFamily="34" charset="0"/>
              </a:rPr>
              <a:t>tests</a:t>
            </a:r>
            <a:r>
              <a:rPr lang="fr-FR" sz="1600" dirty="0" smtClean="0">
                <a:latin typeface="Calibri" panose="020F0502020204030204" pitchFamily="34" charset="0"/>
              </a:rPr>
              <a:t> sont indispensables est doivent être </a:t>
            </a:r>
            <a:r>
              <a:rPr lang="fr-FR" sz="1600" u="sng" dirty="0" smtClean="0">
                <a:latin typeface="Calibri" panose="020F0502020204030204" pitchFamily="34" charset="0"/>
              </a:rPr>
              <a:t>automatisées</a:t>
            </a:r>
          </a:p>
          <a:p>
            <a:endParaRPr lang="fr-FR" sz="1600" dirty="0" smtClean="0">
              <a:latin typeface="Calibri" panose="020F0502020204030204" pitchFamily="34" charset="0"/>
            </a:endParaRPr>
          </a:p>
          <a:p>
            <a:r>
              <a:rPr lang="fr-FR" sz="1600" dirty="0" smtClean="0">
                <a:latin typeface="Calibri" panose="020F0502020204030204" pitchFamily="34" charset="0"/>
              </a:rPr>
              <a:t>Le </a:t>
            </a:r>
            <a:r>
              <a:rPr lang="fr-FR" sz="1600" dirty="0">
                <a:latin typeface="Calibri" panose="020F0502020204030204" pitchFamily="34" charset="0"/>
              </a:rPr>
              <a:t>passage d’un état à l’autre est </a:t>
            </a:r>
            <a:r>
              <a:rPr lang="fr-FR" sz="1600" u="sng" dirty="0">
                <a:latin typeface="Calibri" panose="020F0502020204030204" pitchFamily="34" charset="0"/>
              </a:rPr>
              <a:t>entièrement </a:t>
            </a:r>
            <a:r>
              <a:rPr lang="fr-FR" sz="1600" u="sng" dirty="0" smtClean="0">
                <a:latin typeface="Calibri" panose="020F0502020204030204" pitchFamily="34" charset="0"/>
              </a:rPr>
              <a:t>automatisé</a:t>
            </a:r>
            <a:r>
              <a:rPr lang="fr-FR" sz="1600" dirty="0">
                <a:latin typeface="Calibri" panose="020F0502020204030204" pitchFamily="34" charset="0"/>
              </a:rPr>
              <a:t> : </a:t>
            </a:r>
            <a:r>
              <a:rPr lang="fr-FR" sz="1600" dirty="0" smtClean="0">
                <a:latin typeface="Calibri" panose="020F0502020204030204" pitchFamily="34" charset="0"/>
              </a:rPr>
              <a:t>le </a:t>
            </a:r>
            <a:r>
              <a:rPr lang="fr-FR" sz="1600" dirty="0">
                <a:latin typeface="Calibri" panose="020F0502020204030204" pitchFamily="34" charset="0"/>
              </a:rPr>
              <a:t>livrable doit être constitué de tel sorte qu’il soit </a:t>
            </a:r>
            <a:r>
              <a:rPr lang="fr-FR" sz="1600" dirty="0" err="1">
                <a:latin typeface="Calibri" panose="020F0502020204030204" pitchFamily="34" charset="0"/>
              </a:rPr>
              <a:t>déployable</a:t>
            </a:r>
            <a:r>
              <a:rPr lang="fr-FR" sz="1600" dirty="0">
                <a:latin typeface="Calibri" panose="020F0502020204030204" pitchFamily="34" charset="0"/>
              </a:rPr>
              <a:t> en production dès la mise en </a:t>
            </a:r>
            <a:r>
              <a:rPr lang="fr-FR" sz="1600" dirty="0" smtClean="0">
                <a:latin typeface="Calibri" panose="020F0502020204030204" pitchFamily="34" charset="0"/>
              </a:rPr>
              <a:t>recette.</a:t>
            </a:r>
          </a:p>
          <a:p>
            <a:endParaRPr lang="fr-FR" sz="1600" i="1" dirty="0">
              <a:solidFill>
                <a:schemeClr val="bg1">
                  <a:lumMod val="65000"/>
                </a:schemeClr>
              </a:solidFill>
              <a:latin typeface="Calibri" panose="020F0502020204030204" pitchFamily="34" charset="0"/>
            </a:endParaRPr>
          </a:p>
          <a:p>
            <a:r>
              <a:rPr lang="fr-FR" sz="1600" dirty="0" smtClean="0">
                <a:latin typeface="Calibri" panose="020F0502020204030204" pitchFamily="34" charset="0"/>
              </a:rPr>
              <a:t>Le livrable déployé est le </a:t>
            </a:r>
            <a:r>
              <a:rPr lang="fr-FR" sz="1600" u="sng" dirty="0" smtClean="0">
                <a:latin typeface="Calibri" panose="020F0502020204030204" pitchFamily="34" charset="0"/>
              </a:rPr>
              <a:t>même</a:t>
            </a:r>
            <a:r>
              <a:rPr lang="fr-FR" sz="1600" dirty="0" smtClean="0">
                <a:latin typeface="Calibri" panose="020F0502020204030204" pitchFamily="34" charset="0"/>
              </a:rPr>
              <a:t> qu’en intégration.</a:t>
            </a:r>
            <a:endParaRPr lang="fr-FR" sz="1600" dirty="0">
              <a:latin typeface="Calibri" panose="020F0502020204030204" pitchFamily="34" charset="0"/>
            </a:endParaRPr>
          </a:p>
        </p:txBody>
      </p:sp>
      <p:pic>
        <p:nvPicPr>
          <p:cNvPr id="2" name="Image 1"/>
          <p:cNvPicPr>
            <a:picLocks noChangeAspect="1"/>
          </p:cNvPicPr>
          <p:nvPr/>
        </p:nvPicPr>
        <p:blipFill>
          <a:blip r:embed="rId3"/>
          <a:stretch>
            <a:fillRect/>
          </a:stretch>
        </p:blipFill>
        <p:spPr>
          <a:xfrm>
            <a:off x="35496" y="5517232"/>
            <a:ext cx="3692048" cy="1291208"/>
          </a:xfrm>
          <a:prstGeom prst="rect">
            <a:avLst/>
          </a:prstGeom>
        </p:spPr>
      </p:pic>
      <p:pic>
        <p:nvPicPr>
          <p:cNvPr id="12" name="Image 11"/>
          <p:cNvPicPr>
            <a:picLocks noChangeAspect="1"/>
          </p:cNvPicPr>
          <p:nvPr/>
        </p:nvPicPr>
        <p:blipFill>
          <a:blip r:embed="rId4"/>
          <a:stretch>
            <a:fillRect/>
          </a:stretch>
        </p:blipFill>
        <p:spPr>
          <a:xfrm>
            <a:off x="6781356" y="5301208"/>
            <a:ext cx="2358457" cy="1559701"/>
          </a:xfrm>
          <a:prstGeom prst="rect">
            <a:avLst/>
          </a:prstGeom>
        </p:spPr>
      </p:pic>
    </p:spTree>
    <p:extLst>
      <p:ext uri="{BB962C8B-B14F-4D97-AF65-F5344CB8AC3E}">
        <p14:creationId xmlns:p14="http://schemas.microsoft.com/office/powerpoint/2010/main" val="123805056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fade">
                                      <p:cBhvr>
                                        <p:cTn id="7" dur="1000"/>
                                        <p:tgtEl>
                                          <p:spTgt spid="15">
                                            <p:txEl>
                                              <p:pRg st="2" end="2"/>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5">
                                            <p:txEl>
                                              <p:pRg st="4" end="4"/>
                                            </p:txEl>
                                          </p:spTgt>
                                        </p:tgtEl>
                                        <p:attrNameLst>
                                          <p:attrName>style.visibility</p:attrName>
                                        </p:attrNameLst>
                                      </p:cBhvr>
                                      <p:to>
                                        <p:strVal val="visible"/>
                                      </p:to>
                                    </p:set>
                                    <p:animEffect transition="in" filter="fade">
                                      <p:cBhvr>
                                        <p:cTn id="11" dur="1000"/>
                                        <p:tgtEl>
                                          <p:spTgt spid="15">
                                            <p:txEl>
                                              <p:pRg st="4" end="4"/>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animEffect transition="in" filter="fade">
                                      <p:cBhvr>
                                        <p:cTn id="15" dur="1000"/>
                                        <p:tgtEl>
                                          <p:spTgt spid="15">
                                            <p:txEl>
                                              <p:pRg st="6" end="6"/>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5">
                                            <p:txEl>
                                              <p:pRg st="7" end="7"/>
                                            </p:txEl>
                                          </p:spTgt>
                                        </p:tgtEl>
                                        <p:attrNameLst>
                                          <p:attrName>style.visibility</p:attrName>
                                        </p:attrNameLst>
                                      </p:cBhvr>
                                      <p:to>
                                        <p:strVal val="visible"/>
                                      </p:to>
                                    </p:set>
                                    <p:animEffect transition="in" filter="fade">
                                      <p:cBhvr>
                                        <p:cTn id="19" dur="1000"/>
                                        <p:tgtEl>
                                          <p:spTgt spid="15">
                                            <p:txEl>
                                              <p:pRg st="7" end="7"/>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5">
                                            <p:txEl>
                                              <p:pRg st="9" end="9"/>
                                            </p:txEl>
                                          </p:spTgt>
                                        </p:tgtEl>
                                        <p:attrNameLst>
                                          <p:attrName>style.visibility</p:attrName>
                                        </p:attrNameLst>
                                      </p:cBhvr>
                                      <p:to>
                                        <p:strVal val="visible"/>
                                      </p:to>
                                    </p:set>
                                    <p:animEffect transition="in" filter="fade">
                                      <p:cBhvr>
                                        <p:cTn id="23" dur="1000"/>
                                        <p:tgtEl>
                                          <p:spTgt spid="15">
                                            <p:txEl>
                                              <p:pRg st="9" end="9"/>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5">
                                            <p:txEl>
                                              <p:pRg st="11" end="11"/>
                                            </p:txEl>
                                          </p:spTgt>
                                        </p:tgtEl>
                                        <p:attrNameLst>
                                          <p:attrName>style.visibility</p:attrName>
                                        </p:attrNameLst>
                                      </p:cBhvr>
                                      <p:to>
                                        <p:strVal val="visible"/>
                                      </p:to>
                                    </p:set>
                                    <p:animEffect transition="in" filter="fade">
                                      <p:cBhvr>
                                        <p:cTn id="27" dur="1000"/>
                                        <p:tgtEl>
                                          <p:spTgt spid="1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0247" name="Espace réservé du numéro de diapositive 9"/>
          <p:cNvSpPr>
            <a:spLocks noGrp="1"/>
          </p:cNvSpPr>
          <p:nvPr>
            <p:ph type="sldNum" sz="quarter" idx="12"/>
          </p:nvPr>
        </p:nvSpPr>
        <p:spPr>
          <a:xfrm>
            <a:off x="0" y="6570663"/>
            <a:ext cx="468313" cy="287337"/>
          </a:xfrm>
          <a:noFill/>
        </p:spPr>
        <p:txBody>
          <a:bodyPr/>
          <a:lstStyle/>
          <a:p>
            <a:pPr algn="l"/>
            <a:r>
              <a:rPr lang="fr-FR" sz="1000" smtClean="0">
                <a:solidFill>
                  <a:srgbClr val="002060"/>
                </a:solidFill>
                <a:latin typeface="Calibri" pitchFamily="34" charset="0"/>
              </a:rPr>
              <a:t>P.</a:t>
            </a:r>
            <a:fld id="{3B0568EA-E5A6-4579-84FA-575F3A566D8E}" type="slidenum">
              <a:rPr lang="fr-FR" sz="1000" smtClean="0">
                <a:solidFill>
                  <a:srgbClr val="002060"/>
                </a:solidFill>
                <a:latin typeface="Calibri" pitchFamily="34" charset="0"/>
              </a:rPr>
              <a:pPr algn="l"/>
              <a:t>25</a:t>
            </a:fld>
            <a:endParaRPr lang="fr-FR" sz="1000" smtClean="0">
              <a:solidFill>
                <a:srgbClr val="002060"/>
              </a:solidFill>
              <a:latin typeface="Calibri" pitchFamily="34" charset="0"/>
            </a:endParaRPr>
          </a:p>
        </p:txBody>
      </p:sp>
      <p:sp>
        <p:nvSpPr>
          <p:cNvPr id="18" name="ZoneTexte 17"/>
          <p:cNvSpPr txBox="1"/>
          <p:nvPr/>
        </p:nvSpPr>
        <p:spPr>
          <a:xfrm>
            <a:off x="0" y="1247783"/>
            <a:ext cx="4139952" cy="369332"/>
          </a:xfrm>
          <a:prstGeom prst="rect">
            <a:avLst/>
          </a:prstGeom>
          <a:solidFill>
            <a:srgbClr val="7EA7D5"/>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t>3 - Livraison Continue – Focus sur les tests</a:t>
            </a:r>
          </a:p>
        </p:txBody>
      </p:sp>
      <p:pic>
        <p:nvPicPr>
          <p:cNvPr id="11" name="Image 10"/>
          <p:cNvPicPr>
            <a:picLocks noChangeAspect="1"/>
          </p:cNvPicPr>
          <p:nvPr/>
        </p:nvPicPr>
        <p:blipFill>
          <a:blip r:embed="rId3"/>
          <a:stretch>
            <a:fillRect/>
          </a:stretch>
        </p:blipFill>
        <p:spPr>
          <a:xfrm>
            <a:off x="35496" y="5517232"/>
            <a:ext cx="3692048" cy="1291208"/>
          </a:xfrm>
          <a:prstGeom prst="rect">
            <a:avLst/>
          </a:prstGeom>
        </p:spPr>
      </p:pic>
      <p:pic>
        <p:nvPicPr>
          <p:cNvPr id="3" name="Image 2"/>
          <p:cNvPicPr>
            <a:picLocks noChangeAspect="1"/>
          </p:cNvPicPr>
          <p:nvPr/>
        </p:nvPicPr>
        <p:blipFill>
          <a:blip r:embed="rId4"/>
          <a:stretch>
            <a:fillRect/>
          </a:stretch>
        </p:blipFill>
        <p:spPr>
          <a:xfrm>
            <a:off x="2526782" y="1962345"/>
            <a:ext cx="4448175" cy="1781175"/>
          </a:xfrm>
          <a:prstGeom prst="rect">
            <a:avLst/>
          </a:prstGeom>
        </p:spPr>
      </p:pic>
      <p:sp>
        <p:nvSpPr>
          <p:cNvPr id="13" name="ZoneTexte 12"/>
          <p:cNvSpPr txBox="1"/>
          <p:nvPr/>
        </p:nvSpPr>
        <p:spPr>
          <a:xfrm>
            <a:off x="1076810" y="3995772"/>
            <a:ext cx="6984776" cy="369332"/>
          </a:xfrm>
          <a:prstGeom prst="rect">
            <a:avLst/>
          </a:prstGeom>
          <a:solidFill>
            <a:srgbClr val="4F81BC"/>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Sans oublier les tests de Sécurité / Intrusion / </a:t>
            </a:r>
            <a:r>
              <a:rPr lang="fr-FR" dirty="0" err="1" smtClean="0"/>
              <a:t>Scalabilité</a:t>
            </a:r>
            <a:r>
              <a:rPr lang="fr-FR" dirty="0" smtClean="0"/>
              <a:t> / Robustesse …  </a:t>
            </a:r>
            <a:endParaRPr lang="fr-FR" dirty="0"/>
          </a:p>
        </p:txBody>
      </p:sp>
      <p:pic>
        <p:nvPicPr>
          <p:cNvPr id="14" name="Image 13"/>
          <p:cNvPicPr>
            <a:picLocks noChangeAspect="1"/>
          </p:cNvPicPr>
          <p:nvPr/>
        </p:nvPicPr>
        <p:blipFill>
          <a:blip r:embed="rId5"/>
          <a:stretch>
            <a:fillRect/>
          </a:stretch>
        </p:blipFill>
        <p:spPr>
          <a:xfrm>
            <a:off x="6781356" y="5301208"/>
            <a:ext cx="2358457" cy="1559701"/>
          </a:xfrm>
          <a:prstGeom prst="rect">
            <a:avLst/>
          </a:prstGeom>
        </p:spPr>
      </p:pic>
      <p:sp>
        <p:nvSpPr>
          <p:cNvPr id="10" name="ZoneTexte 9"/>
          <p:cNvSpPr txBox="1"/>
          <p:nvPr/>
        </p:nvSpPr>
        <p:spPr>
          <a:xfrm>
            <a:off x="1691680" y="4736546"/>
            <a:ext cx="6984776" cy="369332"/>
          </a:xfrm>
          <a:prstGeom prst="rect">
            <a:avLst/>
          </a:prstGeom>
          <a:solidFill>
            <a:srgbClr val="FDCD00"/>
          </a:solidFill>
        </p:spPr>
        <p:txBody>
          <a:bodyPr wrap="square">
            <a:spAutoFit/>
          </a:bodyPr>
          <a:lstStyle>
            <a:defPPr>
              <a:defRPr lang="fr-FR"/>
            </a:defPPr>
            <a:lvl1pPr>
              <a:defRPr>
                <a:solidFill>
                  <a:schemeClr val="bg1"/>
                </a:solidFill>
                <a:latin typeface="Calibri" panose="020F0502020204030204" pitchFamily="34" charset="0"/>
              </a:defRPr>
            </a:lvl1pPr>
          </a:lstStyle>
          <a:p>
            <a:pPr algn="ctr"/>
            <a:r>
              <a:rPr lang="fr-FR" dirty="0" smtClean="0">
                <a:solidFill>
                  <a:srgbClr val="A13A0F"/>
                </a:solidFill>
              </a:rPr>
              <a:t>SANS </a:t>
            </a:r>
            <a:r>
              <a:rPr lang="fr-FR" dirty="0" smtClean="0"/>
              <a:t>tests automatisés : </a:t>
            </a:r>
            <a:r>
              <a:rPr lang="fr-FR" dirty="0" smtClean="0">
                <a:solidFill>
                  <a:srgbClr val="A13A0F"/>
                </a:solidFill>
              </a:rPr>
              <a:t>PAS </a:t>
            </a:r>
            <a:r>
              <a:rPr lang="fr-FR" dirty="0" smtClean="0"/>
              <a:t>de livraison Continue !</a:t>
            </a:r>
            <a:endParaRPr lang="fr-FR" dirty="0"/>
          </a:p>
        </p:txBody>
      </p:sp>
      <p:pic>
        <p:nvPicPr>
          <p:cNvPr id="4" name="Image 3"/>
          <p:cNvPicPr>
            <a:picLocks noChangeAspect="1"/>
          </p:cNvPicPr>
          <p:nvPr/>
        </p:nvPicPr>
        <p:blipFill>
          <a:blip r:embed="rId6"/>
          <a:stretch>
            <a:fillRect/>
          </a:stretch>
        </p:blipFill>
        <p:spPr>
          <a:xfrm>
            <a:off x="996147" y="4610023"/>
            <a:ext cx="671532" cy="619302"/>
          </a:xfrm>
          <a:prstGeom prst="rect">
            <a:avLst/>
          </a:prstGeom>
        </p:spPr>
      </p:pic>
      <p:sp>
        <p:nvSpPr>
          <p:cNvPr id="15" name="Rectangle 14"/>
          <p:cNvSpPr/>
          <p:nvPr/>
        </p:nvSpPr>
        <p:spPr>
          <a:xfrm>
            <a:off x="6781356" y="1111676"/>
            <a:ext cx="2102763" cy="923330"/>
          </a:xfrm>
          <a:prstGeom prst="rect">
            <a:avLst/>
          </a:prstGeom>
          <a:solidFill>
            <a:schemeClr val="accent1">
              <a:lumMod val="50000"/>
            </a:schemeClr>
          </a:solidFill>
        </p:spPr>
        <p:txBody>
          <a:bodyPr wrap="square">
            <a:spAutoFit/>
          </a:bodyPr>
          <a:lstStyle/>
          <a:p>
            <a:pPr algn="ctr"/>
            <a:r>
              <a:rPr lang="fr-FR" dirty="0" smtClean="0">
                <a:solidFill>
                  <a:schemeClr val="bg1"/>
                </a:solidFill>
                <a:latin typeface="Calibri" panose="020F0502020204030204" pitchFamily="34" charset="0"/>
              </a:rPr>
              <a:t>Les TESTS sont essentiels pour un processus efficient !</a:t>
            </a:r>
            <a:endParaRPr lang="fr-FR" i="1" dirty="0">
              <a:solidFill>
                <a:schemeClr val="bg1"/>
              </a:solidFill>
              <a:latin typeface="Calibri" panose="020F0502020204030204" pitchFamily="34" charset="0"/>
            </a:endParaRPr>
          </a:p>
        </p:txBody>
      </p:sp>
      <p:pic>
        <p:nvPicPr>
          <p:cNvPr id="7" name="Image 6"/>
          <p:cNvPicPr>
            <a:picLocks noChangeAspect="1"/>
          </p:cNvPicPr>
          <p:nvPr/>
        </p:nvPicPr>
        <p:blipFill>
          <a:blip r:embed="rId7"/>
          <a:stretch>
            <a:fillRect/>
          </a:stretch>
        </p:blipFill>
        <p:spPr>
          <a:xfrm>
            <a:off x="159232" y="1735941"/>
            <a:ext cx="2255422" cy="2156824"/>
          </a:xfrm>
          <a:prstGeom prst="rect">
            <a:avLst/>
          </a:prstGeom>
        </p:spPr>
      </p:pic>
    </p:spTree>
    <p:extLst>
      <p:ext uri="{BB962C8B-B14F-4D97-AF65-F5344CB8AC3E}">
        <p14:creationId xmlns:p14="http://schemas.microsoft.com/office/powerpoint/2010/main" val="2502193064"/>
      </p:ext>
    </p:extLst>
  </p:cSld>
  <p:clrMapOvr>
    <a:masterClrMapping/>
  </p:clrMapOvr>
  <p:transition>
    <p:dissolv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14:presetBounceEnd="82000">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14:bounceEnd="82000">
                                          <p:cBhvr additive="base">
                                            <p:cTn id="17" dur="500" fill="hold"/>
                                            <p:tgtEl>
                                              <p:spTgt spid="4"/>
                                            </p:tgtEl>
                                            <p:attrNameLst>
                                              <p:attrName>ppt_x</p:attrName>
                                            </p:attrNameLst>
                                          </p:cBhvr>
                                          <p:tavLst>
                                            <p:tav tm="0">
                                              <p:val>
                                                <p:strVal val="0-#ppt_w/2"/>
                                              </p:val>
                                            </p:tav>
                                            <p:tav tm="100000">
                                              <p:val>
                                                <p:strVal val="#ppt_x"/>
                                              </p:val>
                                            </p:tav>
                                          </p:tavLst>
                                        </p:anim>
                                        <p:anim calcmode="lin" valueType="num" p14:bounceEnd="82000">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2" fill="hold" grpId="0" nodeType="afterEffect" p14:presetBounceEnd="70000">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14:bounceEnd="70000">
                                          <p:cBhvr additive="base">
                                            <p:cTn id="22" dur="1000" fill="hold"/>
                                            <p:tgtEl>
                                              <p:spTgt spid="10"/>
                                            </p:tgtEl>
                                            <p:attrNameLst>
                                              <p:attrName>ppt_x</p:attrName>
                                            </p:attrNameLst>
                                          </p:cBhvr>
                                          <p:tavLst>
                                            <p:tav tm="0">
                                              <p:val>
                                                <p:strVal val="1+#ppt_w/2"/>
                                              </p:val>
                                            </p:tav>
                                            <p:tav tm="100000">
                                              <p:val>
                                                <p:strVal val="#ppt_x"/>
                                              </p:val>
                                            </p:tav>
                                          </p:tavLst>
                                        </p:anim>
                                        <p:anim calcmode="lin" valueType="num" p14:bounceEnd="70000">
                                          <p:cBhvr additive="base">
                                            <p:cTn id="23" dur="1000" fill="hold"/>
                                            <p:tgtEl>
                                              <p:spTgt spid="10"/>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3" presetClass="entr" presetSubtype="10" fill="hold" grpId="0" nodeType="after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arn(inVertic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P spid="15"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2"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1000" fill="hold"/>
                                            <p:tgtEl>
                                              <p:spTgt spid="10"/>
                                            </p:tgtEl>
                                            <p:attrNameLst>
                                              <p:attrName>ppt_x</p:attrName>
                                            </p:attrNameLst>
                                          </p:cBhvr>
                                          <p:tavLst>
                                            <p:tav tm="0">
                                              <p:val>
                                                <p:strVal val="1+#ppt_w/2"/>
                                              </p:val>
                                            </p:tav>
                                            <p:tav tm="100000">
                                              <p:val>
                                                <p:strVal val="#ppt_x"/>
                                              </p:val>
                                            </p:tav>
                                          </p:tavLst>
                                        </p:anim>
                                        <p:anim calcmode="lin" valueType="num">
                                          <p:cBhvr additive="base">
                                            <p:cTn id="23" dur="1000" fill="hold"/>
                                            <p:tgtEl>
                                              <p:spTgt spid="10"/>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3" presetClass="entr" presetSubtype="10" fill="hold" grpId="0" nodeType="after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arn(inVertic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P spid="15" grpId="0"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sp>
        <p:nvSpPr>
          <p:cNvPr id="10247" name="Espace réservé du numéro de diapositive 9"/>
          <p:cNvSpPr>
            <a:spLocks noGrp="1"/>
          </p:cNvSpPr>
          <p:nvPr>
            <p:ph type="sldNum" sz="quarter" idx="12"/>
          </p:nvPr>
        </p:nvSpPr>
        <p:spPr>
          <a:xfrm>
            <a:off x="0" y="6570663"/>
            <a:ext cx="468313" cy="287337"/>
          </a:xfrm>
          <a:noFill/>
        </p:spPr>
        <p:txBody>
          <a:bodyPr/>
          <a:lstStyle/>
          <a:p>
            <a:pPr algn="l"/>
            <a:r>
              <a:rPr lang="fr-FR" sz="1000" smtClean="0">
                <a:solidFill>
                  <a:srgbClr val="002060"/>
                </a:solidFill>
                <a:latin typeface="Calibri" pitchFamily="34" charset="0"/>
              </a:rPr>
              <a:t>P.</a:t>
            </a:r>
            <a:fld id="{3B0568EA-E5A6-4579-84FA-575F3A566D8E}" type="slidenum">
              <a:rPr lang="fr-FR" sz="1000" smtClean="0">
                <a:solidFill>
                  <a:srgbClr val="002060"/>
                </a:solidFill>
                <a:latin typeface="Calibri" pitchFamily="34" charset="0"/>
              </a:rPr>
              <a:pPr algn="l"/>
              <a:t>26</a:t>
            </a:fld>
            <a:endParaRPr lang="fr-FR" sz="1000" smtClean="0">
              <a:solidFill>
                <a:srgbClr val="002060"/>
              </a:solidFill>
              <a:latin typeface="Calibri" pitchFamily="34" charset="0"/>
            </a:endParaRPr>
          </a:p>
        </p:txBody>
      </p:sp>
      <p:sp>
        <p:nvSpPr>
          <p:cNvPr id="17" name="Rectangle 16"/>
          <p:cNvSpPr/>
          <p:nvPr/>
        </p:nvSpPr>
        <p:spPr>
          <a:xfrm>
            <a:off x="106954" y="2060618"/>
            <a:ext cx="7848872" cy="2308324"/>
          </a:xfrm>
          <a:prstGeom prst="rect">
            <a:avLst/>
          </a:prstGeom>
        </p:spPr>
        <p:txBody>
          <a:bodyPr wrap="square">
            <a:spAutoFit/>
          </a:bodyPr>
          <a:lstStyle/>
          <a:p>
            <a:r>
              <a:rPr lang="fr-FR" sz="1600" dirty="0">
                <a:latin typeface="Calibri" panose="020F0502020204030204" pitchFamily="34" charset="0"/>
              </a:rPr>
              <a:t>Le </a:t>
            </a:r>
            <a:r>
              <a:rPr lang="fr-FR" sz="1600" dirty="0" smtClean="0">
                <a:latin typeface="Calibri" panose="020F0502020204030204" pitchFamily="34" charset="0"/>
              </a:rPr>
              <a:t>déploiement </a:t>
            </a:r>
            <a:r>
              <a:rPr lang="fr-FR" sz="1600" dirty="0">
                <a:latin typeface="Calibri" panose="020F0502020204030204" pitchFamily="34" charset="0"/>
              </a:rPr>
              <a:t>continu </a:t>
            </a:r>
            <a:r>
              <a:rPr lang="fr-FR" sz="1600" dirty="0" smtClean="0">
                <a:latin typeface="Calibri" panose="020F0502020204030204" pitchFamily="34" charset="0"/>
              </a:rPr>
              <a:t>est un processus </a:t>
            </a:r>
            <a:r>
              <a:rPr lang="fr-FR" sz="1600" dirty="0">
                <a:latin typeface="Calibri" panose="020F0502020204030204" pitchFamily="34" charset="0"/>
              </a:rPr>
              <a:t>de production. </a:t>
            </a:r>
            <a:endParaRPr lang="fr-FR" sz="1600" dirty="0" smtClean="0">
              <a:latin typeface="Calibri" panose="020F0502020204030204" pitchFamily="34" charset="0"/>
            </a:endParaRPr>
          </a:p>
          <a:p>
            <a:endParaRPr lang="fr-FR" sz="1600" dirty="0" smtClean="0">
              <a:latin typeface="Calibri" panose="020F0502020204030204" pitchFamily="34" charset="0"/>
            </a:endParaRPr>
          </a:p>
          <a:p>
            <a:r>
              <a:rPr lang="fr-FR" sz="1600" dirty="0" smtClean="0">
                <a:latin typeface="Calibri" panose="020F0502020204030204" pitchFamily="34" charset="0"/>
              </a:rPr>
              <a:t>Le but est de </a:t>
            </a:r>
            <a:r>
              <a:rPr lang="fr-FR" sz="1600" u="sng" dirty="0" smtClean="0">
                <a:latin typeface="Calibri" panose="020F0502020204030204" pitchFamily="34" charset="0"/>
              </a:rPr>
              <a:t>tester</a:t>
            </a:r>
            <a:r>
              <a:rPr lang="fr-FR" sz="1600" dirty="0" smtClean="0">
                <a:latin typeface="Calibri" panose="020F0502020204030204" pitchFamily="34" charset="0"/>
              </a:rPr>
              <a:t> et </a:t>
            </a:r>
            <a:r>
              <a:rPr lang="fr-FR" sz="1600" u="sng" dirty="0" smtClean="0">
                <a:latin typeface="Calibri" panose="020F0502020204030204" pitchFamily="34" charset="0"/>
              </a:rPr>
              <a:t>déployer</a:t>
            </a:r>
            <a:r>
              <a:rPr lang="fr-FR" sz="1600" dirty="0" smtClean="0">
                <a:latin typeface="Calibri" panose="020F0502020204030204" pitchFamily="34" charset="0"/>
              </a:rPr>
              <a:t> </a:t>
            </a:r>
            <a:r>
              <a:rPr lang="fr-FR" sz="1600" dirty="0">
                <a:latin typeface="Calibri" panose="020F0502020204030204" pitchFamily="34" charset="0"/>
              </a:rPr>
              <a:t>une </a:t>
            </a:r>
            <a:r>
              <a:rPr lang="fr-FR" sz="1600" dirty="0" smtClean="0">
                <a:latin typeface="Calibri" panose="020F0502020204030204" pitchFamily="34" charset="0"/>
              </a:rPr>
              <a:t>application sur l’environnement de </a:t>
            </a:r>
            <a:r>
              <a:rPr lang="fr-FR" sz="1600" u="sng" dirty="0" smtClean="0">
                <a:latin typeface="Calibri" panose="020F0502020204030204" pitchFamily="34" charset="0"/>
              </a:rPr>
              <a:t>production</a:t>
            </a:r>
            <a:r>
              <a:rPr lang="fr-FR" sz="1600" dirty="0" smtClean="0">
                <a:latin typeface="Calibri" panose="020F0502020204030204" pitchFamily="34" charset="0"/>
              </a:rPr>
              <a:t>. </a:t>
            </a:r>
          </a:p>
          <a:p>
            <a:endParaRPr lang="fr-FR" sz="1600" dirty="0" smtClean="0">
              <a:latin typeface="Calibri" panose="020F0502020204030204" pitchFamily="34" charset="0"/>
            </a:endParaRPr>
          </a:p>
          <a:p>
            <a:r>
              <a:rPr lang="fr-FR" sz="1600" dirty="0" smtClean="0">
                <a:latin typeface="Calibri" panose="020F0502020204030204" pitchFamily="34" charset="0"/>
              </a:rPr>
              <a:t>Il est prérequis que </a:t>
            </a:r>
            <a:r>
              <a:rPr lang="fr-FR" sz="1600" dirty="0">
                <a:latin typeface="Calibri" panose="020F0502020204030204" pitchFamily="34" charset="0"/>
              </a:rPr>
              <a:t>les </a:t>
            </a:r>
            <a:r>
              <a:rPr lang="fr-FR" sz="1600" dirty="0" smtClean="0">
                <a:latin typeface="Calibri" panose="020F0502020204030204" pitchFamily="34" charset="0"/>
              </a:rPr>
              <a:t>précédents processus </a:t>
            </a:r>
            <a:r>
              <a:rPr lang="fr-FR" sz="1600" dirty="0">
                <a:latin typeface="Calibri" panose="020F0502020204030204" pitchFamily="34" charset="0"/>
              </a:rPr>
              <a:t>aient été </a:t>
            </a:r>
            <a:r>
              <a:rPr lang="fr-FR" sz="1600" dirty="0" smtClean="0">
                <a:latin typeface="Calibri" panose="020F0502020204030204" pitchFamily="34" charset="0"/>
              </a:rPr>
              <a:t>réalisé avec </a:t>
            </a:r>
            <a:r>
              <a:rPr lang="fr-FR" sz="1600" dirty="0">
                <a:latin typeface="Calibri" panose="020F0502020204030204" pitchFamily="34" charset="0"/>
              </a:rPr>
              <a:t>succès</a:t>
            </a:r>
            <a:r>
              <a:rPr lang="fr-FR" sz="1600" dirty="0" smtClean="0">
                <a:latin typeface="Calibri" panose="020F0502020204030204" pitchFamily="34" charset="0"/>
              </a:rPr>
              <a:t>.</a:t>
            </a:r>
          </a:p>
          <a:p>
            <a:r>
              <a:rPr lang="fr-FR" sz="1600" dirty="0" smtClean="0">
                <a:latin typeface="Calibri" panose="020F0502020204030204" pitchFamily="34" charset="0"/>
              </a:rPr>
              <a:t> </a:t>
            </a:r>
          </a:p>
          <a:p>
            <a:r>
              <a:rPr lang="fr-FR" sz="1600" dirty="0" smtClean="0">
                <a:latin typeface="Calibri" panose="020F0502020204030204" pitchFamily="34" charset="0"/>
              </a:rPr>
              <a:t>Le déploiement </a:t>
            </a:r>
            <a:r>
              <a:rPr lang="fr-FR" sz="1600" dirty="0">
                <a:latin typeface="Calibri" panose="020F0502020204030204" pitchFamily="34" charset="0"/>
              </a:rPr>
              <a:t>est </a:t>
            </a:r>
            <a:r>
              <a:rPr lang="fr-FR" sz="1600" u="sng" dirty="0" smtClean="0">
                <a:latin typeface="Calibri" panose="020F0502020204030204" pitchFamily="34" charset="0"/>
              </a:rPr>
              <a:t>automatisé</a:t>
            </a:r>
            <a:r>
              <a:rPr lang="fr-FR" sz="1600" dirty="0" smtClean="0">
                <a:latin typeface="Calibri" panose="020F0502020204030204" pitchFamily="34" charset="0"/>
              </a:rPr>
              <a:t> et réalisé par un simple  « </a:t>
            </a:r>
            <a:r>
              <a:rPr lang="fr-FR" sz="1600" dirty="0" err="1" smtClean="0">
                <a:solidFill>
                  <a:schemeClr val="accent2"/>
                </a:solidFill>
                <a:latin typeface="Calibri" panose="020F0502020204030204" pitchFamily="34" charset="0"/>
              </a:rPr>
              <a:t>press</a:t>
            </a:r>
            <a:r>
              <a:rPr lang="fr-FR" sz="1600" dirty="0" smtClean="0">
                <a:solidFill>
                  <a:schemeClr val="accent2"/>
                </a:solidFill>
                <a:latin typeface="Calibri" panose="020F0502020204030204" pitchFamily="34" charset="0"/>
              </a:rPr>
              <a:t> </a:t>
            </a:r>
            <a:r>
              <a:rPr lang="fr-FR" sz="1600" dirty="0" err="1">
                <a:solidFill>
                  <a:schemeClr val="accent2"/>
                </a:solidFill>
                <a:latin typeface="Calibri" panose="020F0502020204030204" pitchFamily="34" charset="0"/>
              </a:rPr>
              <a:t>button</a:t>
            </a:r>
            <a:r>
              <a:rPr lang="fr-FR" sz="1600" dirty="0">
                <a:solidFill>
                  <a:schemeClr val="accent2"/>
                </a:solidFill>
                <a:latin typeface="Calibri" panose="020F0502020204030204" pitchFamily="34" charset="0"/>
              </a:rPr>
              <a:t> </a:t>
            </a:r>
            <a:r>
              <a:rPr lang="fr-FR" sz="1600" dirty="0" smtClean="0">
                <a:latin typeface="Calibri" panose="020F0502020204030204" pitchFamily="34" charset="0"/>
              </a:rPr>
              <a:t>»</a:t>
            </a:r>
          </a:p>
          <a:p>
            <a:endParaRPr lang="fr-FR" sz="1600" dirty="0" smtClean="0">
              <a:latin typeface="Calibri" panose="020F0502020204030204" pitchFamily="34" charset="0"/>
            </a:endParaRPr>
          </a:p>
          <a:p>
            <a:r>
              <a:rPr lang="fr-FR" sz="1600" dirty="0" smtClean="0">
                <a:latin typeface="Calibri" panose="020F0502020204030204" pitchFamily="34" charset="0"/>
              </a:rPr>
              <a:t>En cas de problème un </a:t>
            </a:r>
            <a:r>
              <a:rPr lang="fr-FR" sz="1600" dirty="0" err="1" smtClean="0">
                <a:solidFill>
                  <a:srgbClr val="A13A0F"/>
                </a:solidFill>
                <a:latin typeface="Calibri" panose="020F0502020204030204" pitchFamily="34" charset="0"/>
              </a:rPr>
              <a:t>rollback</a:t>
            </a:r>
            <a:r>
              <a:rPr lang="fr-FR" sz="1600" dirty="0" smtClean="0">
                <a:solidFill>
                  <a:srgbClr val="A13A0F"/>
                </a:solidFill>
                <a:latin typeface="Calibri" panose="020F0502020204030204" pitchFamily="34" charset="0"/>
              </a:rPr>
              <a:t> </a:t>
            </a:r>
            <a:r>
              <a:rPr lang="fr-FR" sz="1600" dirty="0" smtClean="0">
                <a:latin typeface="Calibri" panose="020F0502020204030204" pitchFamily="34" charset="0"/>
              </a:rPr>
              <a:t>est également automatisé.</a:t>
            </a:r>
            <a:endParaRPr lang="fr-FR" sz="1600" i="1" dirty="0">
              <a:solidFill>
                <a:schemeClr val="bg1">
                  <a:lumMod val="65000"/>
                </a:schemeClr>
              </a:solidFill>
              <a:latin typeface="Calibri" panose="020F0502020204030204" pitchFamily="34" charset="0"/>
            </a:endParaRPr>
          </a:p>
        </p:txBody>
      </p:sp>
      <p:sp>
        <p:nvSpPr>
          <p:cNvPr id="18" name="ZoneTexte 17"/>
          <p:cNvSpPr txBox="1"/>
          <p:nvPr/>
        </p:nvSpPr>
        <p:spPr>
          <a:xfrm>
            <a:off x="0" y="1218098"/>
            <a:ext cx="3275856" cy="369332"/>
          </a:xfrm>
          <a:prstGeom prst="rect">
            <a:avLst/>
          </a:prstGeom>
          <a:solidFill>
            <a:srgbClr val="5B92C8"/>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t>4 - Le déploiement Continu</a:t>
            </a:r>
          </a:p>
        </p:txBody>
      </p:sp>
      <p:pic>
        <p:nvPicPr>
          <p:cNvPr id="2" name="Image 1"/>
          <p:cNvPicPr>
            <a:picLocks noChangeAspect="1"/>
          </p:cNvPicPr>
          <p:nvPr/>
        </p:nvPicPr>
        <p:blipFill>
          <a:blip r:embed="rId3"/>
          <a:stretch>
            <a:fillRect/>
          </a:stretch>
        </p:blipFill>
        <p:spPr>
          <a:xfrm>
            <a:off x="57547" y="5301208"/>
            <a:ext cx="3715364" cy="1515616"/>
          </a:xfrm>
          <a:prstGeom prst="rect">
            <a:avLst/>
          </a:prstGeom>
        </p:spPr>
      </p:pic>
      <p:pic>
        <p:nvPicPr>
          <p:cNvPr id="12" name="Image 11"/>
          <p:cNvPicPr>
            <a:picLocks noChangeAspect="1"/>
          </p:cNvPicPr>
          <p:nvPr/>
        </p:nvPicPr>
        <p:blipFill>
          <a:blip r:embed="rId4"/>
          <a:stretch>
            <a:fillRect/>
          </a:stretch>
        </p:blipFill>
        <p:spPr>
          <a:xfrm>
            <a:off x="6728946" y="5288507"/>
            <a:ext cx="2416790" cy="1563805"/>
          </a:xfrm>
          <a:prstGeom prst="rect">
            <a:avLst/>
          </a:prstGeom>
        </p:spPr>
      </p:pic>
    </p:spTree>
    <p:extLst>
      <p:ext uri="{BB962C8B-B14F-4D97-AF65-F5344CB8AC3E}">
        <p14:creationId xmlns:p14="http://schemas.microsoft.com/office/powerpoint/2010/main" val="72481930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2" end="2"/>
                                            </p:txEl>
                                          </p:spTgt>
                                        </p:tgtEl>
                                        <p:attrNameLst>
                                          <p:attrName>style.visibility</p:attrName>
                                        </p:attrNameLst>
                                      </p:cBhvr>
                                      <p:to>
                                        <p:strVal val="visible"/>
                                      </p:to>
                                    </p:set>
                                    <p:animEffect transition="in" filter="fade">
                                      <p:cBhvr>
                                        <p:cTn id="7" dur="1000"/>
                                        <p:tgtEl>
                                          <p:spTgt spid="17">
                                            <p:txEl>
                                              <p:pRg st="2" end="2"/>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xEl>
                                              <p:pRg st="4" end="4"/>
                                            </p:txEl>
                                          </p:spTgt>
                                        </p:tgtEl>
                                        <p:attrNameLst>
                                          <p:attrName>style.visibility</p:attrName>
                                        </p:attrNameLst>
                                      </p:cBhvr>
                                      <p:to>
                                        <p:strVal val="visible"/>
                                      </p:to>
                                    </p:set>
                                    <p:animEffect transition="in" filter="fade">
                                      <p:cBhvr>
                                        <p:cTn id="11" dur="1000"/>
                                        <p:tgtEl>
                                          <p:spTgt spid="17">
                                            <p:txEl>
                                              <p:pRg st="4" end="4"/>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7">
                                            <p:txEl>
                                              <p:pRg st="5" end="5"/>
                                            </p:txEl>
                                          </p:spTgt>
                                        </p:tgtEl>
                                        <p:attrNameLst>
                                          <p:attrName>style.visibility</p:attrName>
                                        </p:attrNameLst>
                                      </p:cBhvr>
                                      <p:to>
                                        <p:strVal val="visible"/>
                                      </p:to>
                                    </p:set>
                                    <p:animEffect transition="in" filter="fade">
                                      <p:cBhvr>
                                        <p:cTn id="15" dur="1000"/>
                                        <p:tgtEl>
                                          <p:spTgt spid="17">
                                            <p:txEl>
                                              <p:pRg st="5" end="5"/>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7">
                                            <p:txEl>
                                              <p:pRg st="6" end="6"/>
                                            </p:txEl>
                                          </p:spTgt>
                                        </p:tgtEl>
                                        <p:attrNameLst>
                                          <p:attrName>style.visibility</p:attrName>
                                        </p:attrNameLst>
                                      </p:cBhvr>
                                      <p:to>
                                        <p:strVal val="visible"/>
                                      </p:to>
                                    </p:set>
                                    <p:animEffect transition="in" filter="fade">
                                      <p:cBhvr>
                                        <p:cTn id="19" dur="1000"/>
                                        <p:tgtEl>
                                          <p:spTgt spid="17">
                                            <p:txEl>
                                              <p:pRg st="6" end="6"/>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7">
                                            <p:txEl>
                                              <p:pRg st="8" end="8"/>
                                            </p:txEl>
                                          </p:spTgt>
                                        </p:tgtEl>
                                        <p:attrNameLst>
                                          <p:attrName>style.visibility</p:attrName>
                                        </p:attrNameLst>
                                      </p:cBhvr>
                                      <p:to>
                                        <p:strVal val="visible"/>
                                      </p:to>
                                    </p:set>
                                    <p:animEffect transition="in" filter="fade">
                                      <p:cBhvr>
                                        <p:cTn id="23" dur="1000"/>
                                        <p:tgtEl>
                                          <p:spTgt spid="1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sp>
        <p:nvSpPr>
          <p:cNvPr id="10247" name="Espace réservé du numéro de diapositive 9"/>
          <p:cNvSpPr>
            <a:spLocks noGrp="1"/>
          </p:cNvSpPr>
          <p:nvPr>
            <p:ph type="sldNum" sz="quarter" idx="12"/>
          </p:nvPr>
        </p:nvSpPr>
        <p:spPr>
          <a:xfrm>
            <a:off x="0" y="6570663"/>
            <a:ext cx="468313" cy="287337"/>
          </a:xfrm>
          <a:noFill/>
        </p:spPr>
        <p:txBody>
          <a:bodyPr/>
          <a:lstStyle/>
          <a:p>
            <a:pPr algn="l"/>
            <a:r>
              <a:rPr lang="fr-FR" sz="1000" smtClean="0">
                <a:solidFill>
                  <a:srgbClr val="002060"/>
                </a:solidFill>
                <a:latin typeface="Calibri" pitchFamily="34" charset="0"/>
              </a:rPr>
              <a:t>P.</a:t>
            </a:r>
            <a:fld id="{3B0568EA-E5A6-4579-84FA-575F3A566D8E}" type="slidenum">
              <a:rPr lang="fr-FR" sz="1000" smtClean="0">
                <a:solidFill>
                  <a:srgbClr val="002060"/>
                </a:solidFill>
                <a:latin typeface="Calibri" pitchFamily="34" charset="0"/>
              </a:rPr>
              <a:pPr algn="l"/>
              <a:t>27</a:t>
            </a:fld>
            <a:endParaRPr lang="fr-FR" sz="1000" smtClean="0">
              <a:solidFill>
                <a:srgbClr val="002060"/>
              </a:solidFill>
              <a:latin typeface="Calibri" pitchFamily="34" charset="0"/>
            </a:endParaRPr>
          </a:p>
        </p:txBody>
      </p:sp>
      <p:sp>
        <p:nvSpPr>
          <p:cNvPr id="18" name="ZoneTexte 17"/>
          <p:cNvSpPr txBox="1"/>
          <p:nvPr/>
        </p:nvSpPr>
        <p:spPr>
          <a:xfrm>
            <a:off x="0" y="1218098"/>
            <a:ext cx="3275856" cy="369332"/>
          </a:xfrm>
          <a:prstGeom prst="rect">
            <a:avLst/>
          </a:prstGeom>
          <a:solidFill>
            <a:srgbClr val="5B92C8"/>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t>4 - Le déploiement Continu</a:t>
            </a:r>
          </a:p>
        </p:txBody>
      </p:sp>
      <p:pic>
        <p:nvPicPr>
          <p:cNvPr id="2" name="Image 1"/>
          <p:cNvPicPr>
            <a:picLocks noChangeAspect="1"/>
          </p:cNvPicPr>
          <p:nvPr/>
        </p:nvPicPr>
        <p:blipFill>
          <a:blip r:embed="rId3"/>
          <a:stretch>
            <a:fillRect/>
          </a:stretch>
        </p:blipFill>
        <p:spPr>
          <a:xfrm>
            <a:off x="57547" y="5301208"/>
            <a:ext cx="3715364" cy="1515616"/>
          </a:xfrm>
          <a:prstGeom prst="rect">
            <a:avLst/>
          </a:prstGeom>
        </p:spPr>
      </p:pic>
      <p:pic>
        <p:nvPicPr>
          <p:cNvPr id="15" name="Image 14"/>
          <p:cNvPicPr>
            <a:picLocks noChangeAspect="1"/>
          </p:cNvPicPr>
          <p:nvPr/>
        </p:nvPicPr>
        <p:blipFill>
          <a:blip r:embed="rId4"/>
          <a:stretch>
            <a:fillRect/>
          </a:stretch>
        </p:blipFill>
        <p:spPr>
          <a:xfrm>
            <a:off x="6728946" y="5288507"/>
            <a:ext cx="2416790" cy="1563805"/>
          </a:xfrm>
          <a:prstGeom prst="rect">
            <a:avLst/>
          </a:prstGeom>
        </p:spPr>
      </p:pic>
      <p:pic>
        <p:nvPicPr>
          <p:cNvPr id="7" name="Image 6"/>
          <p:cNvPicPr>
            <a:picLocks noChangeAspect="1"/>
          </p:cNvPicPr>
          <p:nvPr/>
        </p:nvPicPr>
        <p:blipFill>
          <a:blip r:embed="rId5"/>
          <a:stretch>
            <a:fillRect/>
          </a:stretch>
        </p:blipFill>
        <p:spPr>
          <a:xfrm>
            <a:off x="1523988" y="1747182"/>
            <a:ext cx="5676295" cy="3834557"/>
          </a:xfrm>
          <a:prstGeom prst="rect">
            <a:avLst/>
          </a:prstGeom>
        </p:spPr>
      </p:pic>
      <p:sp>
        <p:nvSpPr>
          <p:cNvPr id="16" name="ZoneTexte 15"/>
          <p:cNvSpPr txBox="1"/>
          <p:nvPr/>
        </p:nvSpPr>
        <p:spPr>
          <a:xfrm>
            <a:off x="5349098" y="1244946"/>
            <a:ext cx="3275856" cy="369332"/>
          </a:xfrm>
          <a:prstGeom prst="rect">
            <a:avLst/>
          </a:prstGeom>
          <a:solidFill>
            <a:srgbClr val="FFC000"/>
          </a:solidFill>
        </p:spPr>
        <p:txBody>
          <a:bodyPr wrap="square">
            <a:spAutoFit/>
          </a:bodyPr>
          <a:lstStyle>
            <a:defPPr>
              <a:defRPr lang="fr-FR"/>
            </a:defPPr>
            <a:lvl1pPr>
              <a:defRPr>
                <a:solidFill>
                  <a:schemeClr val="bg1"/>
                </a:solidFill>
                <a:latin typeface="Calibri" panose="020F0502020204030204" pitchFamily="34" charset="0"/>
              </a:defRPr>
            </a:lvl1pPr>
          </a:lstStyle>
          <a:p>
            <a:pPr algn="ctr"/>
            <a:r>
              <a:rPr lang="fr-FR" smtClean="0"/>
              <a:t>Les Risques à </a:t>
            </a:r>
            <a:r>
              <a:rPr lang="fr-FR" dirty="0" smtClean="0"/>
              <a:t>éviter</a:t>
            </a:r>
            <a:endParaRPr lang="fr-FR" dirty="0"/>
          </a:p>
        </p:txBody>
      </p:sp>
    </p:spTree>
    <p:extLst>
      <p:ext uri="{BB962C8B-B14F-4D97-AF65-F5344CB8AC3E}">
        <p14:creationId xmlns:p14="http://schemas.microsoft.com/office/powerpoint/2010/main" val="118578992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stretch>
            <a:fillRect/>
          </a:stretch>
        </p:blipFill>
        <p:spPr>
          <a:xfrm>
            <a:off x="5821160" y="2041532"/>
            <a:ext cx="2288271" cy="2201649"/>
          </a:xfrm>
          <a:prstGeom prst="rect">
            <a:avLst/>
          </a:prstGeom>
        </p:spPr>
      </p:pic>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sp>
        <p:nvSpPr>
          <p:cNvPr id="10247" name="Espace réservé du numéro de diapositive 9"/>
          <p:cNvSpPr>
            <a:spLocks noGrp="1"/>
          </p:cNvSpPr>
          <p:nvPr>
            <p:ph type="sldNum" sz="quarter" idx="12"/>
          </p:nvPr>
        </p:nvSpPr>
        <p:spPr>
          <a:xfrm>
            <a:off x="0" y="6570663"/>
            <a:ext cx="468313" cy="287337"/>
          </a:xfrm>
          <a:noFill/>
        </p:spPr>
        <p:txBody>
          <a:bodyPr/>
          <a:lstStyle/>
          <a:p>
            <a:pPr algn="l"/>
            <a:r>
              <a:rPr lang="fr-FR" sz="1000" smtClean="0">
                <a:solidFill>
                  <a:srgbClr val="002060"/>
                </a:solidFill>
                <a:latin typeface="Calibri" pitchFamily="34" charset="0"/>
              </a:rPr>
              <a:t>P.</a:t>
            </a:r>
            <a:fld id="{3B0568EA-E5A6-4579-84FA-575F3A566D8E}" type="slidenum">
              <a:rPr lang="fr-FR" sz="1000" smtClean="0">
                <a:solidFill>
                  <a:srgbClr val="002060"/>
                </a:solidFill>
                <a:latin typeface="Calibri" pitchFamily="34" charset="0"/>
              </a:rPr>
              <a:pPr algn="l"/>
              <a:t>28</a:t>
            </a:fld>
            <a:endParaRPr lang="fr-FR" sz="1000" smtClean="0">
              <a:solidFill>
                <a:srgbClr val="002060"/>
              </a:solidFill>
              <a:latin typeface="Calibri" pitchFamily="34" charset="0"/>
            </a:endParaRPr>
          </a:p>
        </p:txBody>
      </p:sp>
      <p:sp>
        <p:nvSpPr>
          <p:cNvPr id="18" name="ZoneTexte 17"/>
          <p:cNvSpPr txBox="1"/>
          <p:nvPr/>
        </p:nvSpPr>
        <p:spPr>
          <a:xfrm>
            <a:off x="0" y="1218098"/>
            <a:ext cx="3275856" cy="369332"/>
          </a:xfrm>
          <a:prstGeom prst="rect">
            <a:avLst/>
          </a:prstGeom>
          <a:solidFill>
            <a:srgbClr val="5B92C8"/>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t>4 - Le déploiement Continu</a:t>
            </a:r>
          </a:p>
        </p:txBody>
      </p:sp>
      <p:pic>
        <p:nvPicPr>
          <p:cNvPr id="2" name="Image 1"/>
          <p:cNvPicPr>
            <a:picLocks noChangeAspect="1"/>
          </p:cNvPicPr>
          <p:nvPr/>
        </p:nvPicPr>
        <p:blipFill>
          <a:blip r:embed="rId4"/>
          <a:stretch>
            <a:fillRect/>
          </a:stretch>
        </p:blipFill>
        <p:spPr>
          <a:xfrm>
            <a:off x="57547" y="5301208"/>
            <a:ext cx="3715364" cy="1515616"/>
          </a:xfrm>
          <a:prstGeom prst="rect">
            <a:avLst/>
          </a:prstGeom>
        </p:spPr>
      </p:pic>
      <p:sp>
        <p:nvSpPr>
          <p:cNvPr id="13" name="Rectangle 12"/>
          <p:cNvSpPr/>
          <p:nvPr/>
        </p:nvSpPr>
        <p:spPr>
          <a:xfrm>
            <a:off x="1432368" y="4071830"/>
            <a:ext cx="2808312" cy="646331"/>
          </a:xfrm>
          <a:prstGeom prst="rect">
            <a:avLst/>
          </a:prstGeom>
        </p:spPr>
        <p:txBody>
          <a:bodyPr wrap="square">
            <a:spAutoFit/>
          </a:bodyPr>
          <a:lstStyle/>
          <a:p>
            <a:pPr algn="ctr"/>
            <a:r>
              <a:rPr lang="fr-FR" i="1" dirty="0" smtClean="0">
                <a:latin typeface="Calibri" panose="020F0502020204030204" pitchFamily="34" charset="0"/>
              </a:rPr>
              <a:t>Déploiement </a:t>
            </a:r>
            <a:r>
              <a:rPr lang="fr-FR" i="1" u="sng" dirty="0" smtClean="0">
                <a:latin typeface="Calibri" panose="020F0502020204030204" pitchFamily="34" charset="0"/>
              </a:rPr>
              <a:t>Et</a:t>
            </a:r>
            <a:r>
              <a:rPr lang="fr-FR" i="1" dirty="0" smtClean="0">
                <a:latin typeface="Calibri" panose="020F0502020204030204" pitchFamily="34" charset="0"/>
              </a:rPr>
              <a:t> </a:t>
            </a:r>
            <a:r>
              <a:rPr lang="fr-FR" i="1" dirty="0" err="1" smtClean="0">
                <a:latin typeface="Calibri" panose="020F0502020204030204" pitchFamily="34" charset="0"/>
              </a:rPr>
              <a:t>Rollback</a:t>
            </a:r>
            <a:endParaRPr lang="fr-FR" i="1" dirty="0" smtClean="0">
              <a:latin typeface="Calibri" panose="020F0502020204030204" pitchFamily="34" charset="0"/>
            </a:endParaRPr>
          </a:p>
          <a:p>
            <a:pPr algn="ctr"/>
            <a:r>
              <a:rPr lang="fr-FR" i="1" dirty="0" smtClean="0">
                <a:latin typeface="Calibri" panose="020F0502020204030204" pitchFamily="34" charset="0"/>
              </a:rPr>
              <a:t>Ou </a:t>
            </a:r>
            <a:r>
              <a:rPr lang="fr-FR" i="1" dirty="0" err="1" smtClean="0">
                <a:latin typeface="Calibri" panose="020F0502020204030204" pitchFamily="34" charset="0"/>
              </a:rPr>
              <a:t>RollForward</a:t>
            </a:r>
            <a:r>
              <a:rPr lang="fr-FR" i="1" dirty="0" smtClean="0">
                <a:latin typeface="Calibri" panose="020F0502020204030204" pitchFamily="34" charset="0"/>
              </a:rPr>
              <a:t> (si </a:t>
            </a:r>
            <a:r>
              <a:rPr lang="fr-FR" i="1" dirty="0" err="1" smtClean="0">
                <a:latin typeface="Calibri" panose="020F0502020204030204" pitchFamily="34" charset="0"/>
              </a:rPr>
              <a:t>fast</a:t>
            </a:r>
            <a:r>
              <a:rPr lang="fr-FR" i="1" dirty="0" smtClean="0">
                <a:latin typeface="Calibri" panose="020F0502020204030204" pitchFamily="34" charset="0"/>
              </a:rPr>
              <a:t> </a:t>
            </a:r>
            <a:r>
              <a:rPr lang="fr-FR" i="1" dirty="0" err="1" smtClean="0">
                <a:latin typeface="Calibri" panose="020F0502020204030204" pitchFamily="34" charset="0"/>
              </a:rPr>
              <a:t>fix</a:t>
            </a:r>
            <a:r>
              <a:rPr lang="fr-FR" i="1" dirty="0" smtClean="0">
                <a:latin typeface="Calibri" panose="020F0502020204030204" pitchFamily="34" charset="0"/>
              </a:rPr>
              <a:t>)</a:t>
            </a:r>
          </a:p>
        </p:txBody>
      </p:sp>
      <p:pic>
        <p:nvPicPr>
          <p:cNvPr id="5" name="Image 4"/>
          <p:cNvPicPr>
            <a:picLocks noChangeAspect="1"/>
          </p:cNvPicPr>
          <p:nvPr/>
        </p:nvPicPr>
        <p:blipFill>
          <a:blip r:embed="rId5"/>
          <a:stretch>
            <a:fillRect/>
          </a:stretch>
        </p:blipFill>
        <p:spPr>
          <a:xfrm>
            <a:off x="1821929" y="2420180"/>
            <a:ext cx="2072308" cy="1569930"/>
          </a:xfrm>
          <a:prstGeom prst="rect">
            <a:avLst/>
          </a:prstGeom>
        </p:spPr>
      </p:pic>
      <p:pic>
        <p:nvPicPr>
          <p:cNvPr id="6" name="Image 5"/>
          <p:cNvPicPr>
            <a:picLocks noChangeAspect="1"/>
          </p:cNvPicPr>
          <p:nvPr/>
        </p:nvPicPr>
        <p:blipFill>
          <a:blip r:embed="rId6"/>
          <a:stretch>
            <a:fillRect/>
          </a:stretch>
        </p:blipFill>
        <p:spPr>
          <a:xfrm>
            <a:off x="5712763" y="2041532"/>
            <a:ext cx="2576685" cy="2237283"/>
          </a:xfrm>
          <a:prstGeom prst="rect">
            <a:avLst/>
          </a:prstGeom>
        </p:spPr>
      </p:pic>
      <p:pic>
        <p:nvPicPr>
          <p:cNvPr id="15" name="Image 14"/>
          <p:cNvPicPr>
            <a:picLocks noChangeAspect="1"/>
          </p:cNvPicPr>
          <p:nvPr/>
        </p:nvPicPr>
        <p:blipFill>
          <a:blip r:embed="rId7"/>
          <a:stretch>
            <a:fillRect/>
          </a:stretch>
        </p:blipFill>
        <p:spPr>
          <a:xfrm>
            <a:off x="6728946" y="5288507"/>
            <a:ext cx="2416790" cy="1563805"/>
          </a:xfrm>
          <a:prstGeom prst="rect">
            <a:avLst/>
          </a:prstGeom>
        </p:spPr>
      </p:pic>
      <p:sp>
        <p:nvSpPr>
          <p:cNvPr id="4" name="ZoneTexte 3"/>
          <p:cNvSpPr txBox="1"/>
          <p:nvPr/>
        </p:nvSpPr>
        <p:spPr>
          <a:xfrm>
            <a:off x="5364086" y="1587430"/>
            <a:ext cx="2650982" cy="369332"/>
          </a:xfrm>
          <a:prstGeom prst="rect">
            <a:avLst/>
          </a:prstGeom>
          <a:noFill/>
        </p:spPr>
        <p:txBody>
          <a:bodyPr wrap="none" rtlCol="0">
            <a:spAutoFit/>
          </a:bodyPr>
          <a:lstStyle/>
          <a:p>
            <a:r>
              <a:rPr lang="fr-FR" dirty="0" smtClean="0">
                <a:latin typeface="Calibri" panose="020F0502020204030204" pitchFamily="34" charset="0"/>
              </a:rPr>
              <a:t>Application « </a:t>
            </a:r>
            <a:r>
              <a:rPr lang="fr-FR" dirty="0" smtClean="0">
                <a:solidFill>
                  <a:srgbClr val="E29C23"/>
                </a:solidFill>
                <a:latin typeface="Calibri" panose="020F0502020204030204" pitchFamily="34" charset="0"/>
              </a:rPr>
              <a:t>Smiley</a:t>
            </a:r>
            <a:r>
              <a:rPr lang="fr-FR" dirty="0" smtClean="0">
                <a:latin typeface="Calibri" panose="020F0502020204030204" pitchFamily="34" charset="0"/>
              </a:rPr>
              <a:t> </a:t>
            </a:r>
            <a:r>
              <a:rPr lang="fr-FR" dirty="0" err="1" smtClean="0">
                <a:latin typeface="Calibri" panose="020F0502020204030204" pitchFamily="34" charset="0"/>
              </a:rPr>
              <a:t>v1.1</a:t>
            </a:r>
            <a:r>
              <a:rPr lang="fr-FR" dirty="0" smtClean="0">
                <a:latin typeface="Calibri" panose="020F0502020204030204" pitchFamily="34" charset="0"/>
              </a:rPr>
              <a:t>»</a:t>
            </a:r>
            <a:endParaRPr lang="fr-FR" dirty="0">
              <a:latin typeface="Calibri" panose="020F0502020204030204" pitchFamily="34" charset="0"/>
            </a:endParaRPr>
          </a:p>
        </p:txBody>
      </p:sp>
      <p:pic>
        <p:nvPicPr>
          <p:cNvPr id="8" name="Image 7"/>
          <p:cNvPicPr>
            <a:picLocks noChangeAspect="1"/>
          </p:cNvPicPr>
          <p:nvPr/>
        </p:nvPicPr>
        <p:blipFill>
          <a:blip r:embed="rId8"/>
          <a:stretch>
            <a:fillRect/>
          </a:stretch>
        </p:blipFill>
        <p:spPr>
          <a:xfrm>
            <a:off x="5759048" y="2123532"/>
            <a:ext cx="2484113" cy="2119649"/>
          </a:xfrm>
          <a:prstGeom prst="rect">
            <a:avLst/>
          </a:prstGeom>
        </p:spPr>
      </p:pic>
      <p:sp>
        <p:nvSpPr>
          <p:cNvPr id="9" name="Flèche droite 8"/>
          <p:cNvSpPr/>
          <p:nvPr/>
        </p:nvSpPr>
        <p:spPr>
          <a:xfrm>
            <a:off x="3894237" y="3063294"/>
            <a:ext cx="1685875" cy="367871"/>
          </a:xfrm>
          <a:prstGeom prst="rightArrow">
            <a:avLst/>
          </a:prstGeom>
          <a:solidFill>
            <a:srgbClr val="800000"/>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5595796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13" presetClass="entr" presetSubtype="32"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Effect transition="in" filter="plus(out)">
                                      <p:cBhvr>
                                        <p:cTn id="25" dur="1000"/>
                                        <p:tgtEl>
                                          <p:spTgt spid="6"/>
                                        </p:tgtEl>
                                      </p:cBhvr>
                                    </p:animEffect>
                                  </p:childTnLst>
                                </p:cTn>
                              </p:par>
                              <p:par>
                                <p:cTn id="26" presetID="53" presetClass="exit" presetSubtype="32" fill="hold" nodeType="withEffect">
                                  <p:stCondLst>
                                    <p:cond delay="500"/>
                                  </p:stCondLst>
                                  <p:childTnLst>
                                    <p:anim calcmode="lin" valueType="num">
                                      <p:cBhvr>
                                        <p:cTn id="27" dur="500"/>
                                        <p:tgtEl>
                                          <p:spTgt spid="3"/>
                                        </p:tgtEl>
                                        <p:attrNameLst>
                                          <p:attrName>ppt_w</p:attrName>
                                        </p:attrNameLst>
                                      </p:cBhvr>
                                      <p:tavLst>
                                        <p:tav tm="0">
                                          <p:val>
                                            <p:strVal val="ppt_w"/>
                                          </p:val>
                                        </p:tav>
                                        <p:tav tm="100000">
                                          <p:val>
                                            <p:fltVal val="0"/>
                                          </p:val>
                                        </p:tav>
                                      </p:tavLst>
                                    </p:anim>
                                    <p:anim calcmode="lin" valueType="num">
                                      <p:cBhvr>
                                        <p:cTn id="28" dur="500"/>
                                        <p:tgtEl>
                                          <p:spTgt spid="3"/>
                                        </p:tgtEl>
                                        <p:attrNameLst>
                                          <p:attrName>ppt_h</p:attrName>
                                        </p:attrNameLst>
                                      </p:cBhvr>
                                      <p:tavLst>
                                        <p:tav tm="0">
                                          <p:val>
                                            <p:strVal val="ppt_h"/>
                                          </p:val>
                                        </p:tav>
                                        <p:tav tm="100000">
                                          <p:val>
                                            <p:fltVal val="0"/>
                                          </p:val>
                                        </p:tav>
                                      </p:tavLst>
                                    </p:anim>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3" presetClass="exit" presetSubtype="32" fill="hold" nodeType="clickEffect">
                                  <p:stCondLst>
                                    <p:cond delay="0"/>
                                  </p:stCondLst>
                                  <p:childTnLst>
                                    <p:animEffect transition="out" filter="plus(out)">
                                      <p:cBhvr>
                                        <p:cTn id="34" dur="1000"/>
                                        <p:tgtEl>
                                          <p:spTgt spid="6"/>
                                        </p:tgtEl>
                                      </p:cBhvr>
                                    </p:animEffect>
                                    <p:set>
                                      <p:cBhvr>
                                        <p:cTn id="35" dur="1" fill="hold">
                                          <p:stCondLst>
                                            <p:cond delay="999"/>
                                          </p:stCondLst>
                                        </p:cTn>
                                        <p:tgtEl>
                                          <p:spTgt spid="6"/>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sp>
        <p:nvSpPr>
          <p:cNvPr id="8" name="Rectangle 7"/>
          <p:cNvSpPr/>
          <p:nvPr/>
        </p:nvSpPr>
        <p:spPr>
          <a:xfrm>
            <a:off x="234156" y="2146488"/>
            <a:ext cx="8617542" cy="1354217"/>
          </a:xfrm>
          <a:prstGeom prst="rect">
            <a:avLst/>
          </a:prstGeom>
        </p:spPr>
        <p:txBody>
          <a:bodyPr wrap="square">
            <a:spAutoFit/>
          </a:bodyPr>
          <a:lstStyle/>
          <a:p>
            <a:r>
              <a:rPr lang="fr-FR" dirty="0">
                <a:latin typeface="Calibri" panose="020F0502020204030204" pitchFamily="34" charset="0"/>
              </a:rPr>
              <a:t>	</a:t>
            </a:r>
            <a:r>
              <a:rPr lang="fr-FR" sz="1600" dirty="0" smtClean="0">
                <a:latin typeface="Calibri" panose="020F0502020204030204" pitchFamily="34" charset="0"/>
              </a:rPr>
              <a:t>Mise </a:t>
            </a:r>
            <a:r>
              <a:rPr lang="fr-FR" sz="1600" dirty="0">
                <a:latin typeface="Calibri" panose="020F0502020204030204" pitchFamily="34" charset="0"/>
              </a:rPr>
              <a:t>a disposition de fonctions au plus tôt </a:t>
            </a:r>
            <a:r>
              <a:rPr lang="fr-FR" sz="1600" dirty="0" smtClean="0">
                <a:latin typeface="Calibri" panose="020F0502020204030204" pitchFamily="34" charset="0"/>
              </a:rPr>
              <a:t>(Time To </a:t>
            </a:r>
            <a:r>
              <a:rPr lang="fr-FR" sz="1600" dirty="0" err="1" smtClean="0">
                <a:latin typeface="Calibri" panose="020F0502020204030204" pitchFamily="34" charset="0"/>
              </a:rPr>
              <a:t>Market</a:t>
            </a:r>
            <a:r>
              <a:rPr lang="fr-FR" sz="1600" dirty="0" smtClean="0">
                <a:latin typeface="Calibri" panose="020F0502020204030204" pitchFamily="34" charset="0"/>
              </a:rPr>
              <a:t>)</a:t>
            </a:r>
            <a:endParaRPr lang="fr-FR" sz="1600" dirty="0">
              <a:latin typeface="Calibri" panose="020F0502020204030204" pitchFamily="34" charset="0"/>
            </a:endParaRPr>
          </a:p>
          <a:p>
            <a:r>
              <a:rPr lang="fr-FR" sz="1600" dirty="0">
                <a:latin typeface="Calibri" panose="020F0502020204030204" pitchFamily="34" charset="0"/>
              </a:rPr>
              <a:t>	Amélioration de la Qualité </a:t>
            </a:r>
            <a:r>
              <a:rPr lang="fr-FR" sz="1600" dirty="0" smtClean="0">
                <a:latin typeface="Calibri" panose="020F0502020204030204" pitchFamily="34" charset="0"/>
              </a:rPr>
              <a:t>livrée</a:t>
            </a:r>
          </a:p>
          <a:p>
            <a:r>
              <a:rPr lang="fr-FR" sz="1600" dirty="0" smtClean="0">
                <a:latin typeface="Calibri" panose="020F0502020204030204" pitchFamily="34" charset="0"/>
              </a:rPr>
              <a:t>	Diminution des Risques fonctionnels</a:t>
            </a:r>
          </a:p>
          <a:p>
            <a:r>
              <a:rPr lang="fr-FR" sz="1600" dirty="0" smtClean="0">
                <a:latin typeface="Calibri" panose="020F0502020204030204" pitchFamily="34" charset="0"/>
              </a:rPr>
              <a:t>	</a:t>
            </a:r>
            <a:r>
              <a:rPr lang="fr-FR" sz="1600" dirty="0" err="1" smtClean="0">
                <a:latin typeface="Calibri" panose="020F0502020204030204" pitchFamily="34" charset="0"/>
              </a:rPr>
              <a:t>Rôdage</a:t>
            </a:r>
            <a:r>
              <a:rPr lang="fr-FR" sz="1600" dirty="0" smtClean="0">
                <a:latin typeface="Calibri" panose="020F0502020204030204" pitchFamily="34" charset="0"/>
              </a:rPr>
              <a:t> aux livraisons (Processus / </a:t>
            </a:r>
            <a:r>
              <a:rPr lang="fr-FR" sz="1600" dirty="0">
                <a:latin typeface="Calibri" panose="020F0502020204030204" pitchFamily="34" charset="0"/>
              </a:rPr>
              <a:t>O</a:t>
            </a:r>
            <a:r>
              <a:rPr lang="fr-FR" sz="1600" dirty="0" smtClean="0">
                <a:latin typeface="Calibri" panose="020F0502020204030204" pitchFamily="34" charset="0"/>
              </a:rPr>
              <a:t>utils / Personnes)</a:t>
            </a:r>
          </a:p>
          <a:p>
            <a:r>
              <a:rPr lang="fr-FR" sz="1600" dirty="0" smtClean="0">
                <a:latin typeface="Calibri" panose="020F0502020204030204" pitchFamily="34" charset="0"/>
              </a:rPr>
              <a:t>	Amélioration </a:t>
            </a:r>
            <a:r>
              <a:rPr lang="fr-FR" sz="1600" dirty="0">
                <a:latin typeface="Calibri" panose="020F0502020204030204" pitchFamily="34" charset="0"/>
              </a:rPr>
              <a:t>du Temps de </a:t>
            </a:r>
            <a:r>
              <a:rPr lang="fr-FR" sz="1600" dirty="0" smtClean="0">
                <a:latin typeface="Calibri" panose="020F0502020204030204" pitchFamily="34" charset="0"/>
              </a:rPr>
              <a:t>Réparation</a:t>
            </a:r>
          </a:p>
        </p:txBody>
      </p:sp>
      <p:pic>
        <p:nvPicPr>
          <p:cNvPr id="2" name="Image 1"/>
          <p:cNvPicPr>
            <a:picLocks noChangeAspect="1"/>
          </p:cNvPicPr>
          <p:nvPr/>
        </p:nvPicPr>
        <p:blipFill>
          <a:blip r:embed="rId3"/>
          <a:stretch>
            <a:fillRect/>
          </a:stretch>
        </p:blipFill>
        <p:spPr>
          <a:xfrm>
            <a:off x="912491" y="3969702"/>
            <a:ext cx="5210175" cy="2743200"/>
          </a:xfrm>
          <a:prstGeom prst="rect">
            <a:avLst/>
          </a:prstGeom>
        </p:spPr>
      </p:pic>
      <p:sp>
        <p:nvSpPr>
          <p:cNvPr id="10" name="ZoneTexte 9"/>
          <p:cNvSpPr txBox="1"/>
          <p:nvPr/>
        </p:nvSpPr>
        <p:spPr>
          <a:xfrm>
            <a:off x="0" y="1218098"/>
            <a:ext cx="3275856" cy="369332"/>
          </a:xfrm>
          <a:prstGeom prst="rect">
            <a:avLst/>
          </a:prstGeom>
          <a:solidFill>
            <a:srgbClr val="5B92C8"/>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t>4 - Déploiement continu - Focus</a:t>
            </a:r>
          </a:p>
        </p:txBody>
      </p:sp>
      <p:sp>
        <p:nvSpPr>
          <p:cNvPr id="11" name="Rectangle 10"/>
          <p:cNvSpPr/>
          <p:nvPr/>
        </p:nvSpPr>
        <p:spPr>
          <a:xfrm>
            <a:off x="437185" y="3741013"/>
            <a:ext cx="3168352" cy="338554"/>
          </a:xfrm>
          <a:prstGeom prst="rect">
            <a:avLst/>
          </a:prstGeom>
        </p:spPr>
        <p:txBody>
          <a:bodyPr wrap="square">
            <a:spAutoFit/>
          </a:bodyPr>
          <a:lstStyle/>
          <a:p>
            <a:r>
              <a:rPr lang="fr-FR" sz="1600" i="1" u="sng" dirty="0" smtClean="0">
                <a:solidFill>
                  <a:srgbClr val="5B528F"/>
                </a:solidFill>
                <a:latin typeface="Calibri" panose="020F0502020204030204" pitchFamily="34" charset="0"/>
              </a:rPr>
              <a:t>Evolution du Time To </a:t>
            </a:r>
            <a:r>
              <a:rPr lang="fr-FR" sz="1600" i="1" u="sng" dirty="0" err="1" smtClean="0">
                <a:solidFill>
                  <a:srgbClr val="5B528F"/>
                </a:solidFill>
                <a:latin typeface="Calibri" panose="020F0502020204030204" pitchFamily="34" charset="0"/>
              </a:rPr>
              <a:t>Repair</a:t>
            </a:r>
            <a:r>
              <a:rPr lang="fr-FR" sz="1600" i="1" u="sng" dirty="0" smtClean="0">
                <a:solidFill>
                  <a:srgbClr val="5B528F"/>
                </a:solidFill>
                <a:latin typeface="Calibri" panose="020F0502020204030204" pitchFamily="34" charset="0"/>
              </a:rPr>
              <a:t> (TTR)</a:t>
            </a:r>
            <a:endParaRPr lang="fr-FR" sz="1600" u="sng" dirty="0" smtClean="0">
              <a:solidFill>
                <a:srgbClr val="5B528F"/>
              </a:solidFill>
              <a:latin typeface="Calibri" panose="020F0502020204030204" pitchFamily="34" charset="0"/>
            </a:endParaRPr>
          </a:p>
        </p:txBody>
      </p:sp>
      <p:sp>
        <p:nvSpPr>
          <p:cNvPr id="3" name="Rectangle 2"/>
          <p:cNvSpPr/>
          <p:nvPr/>
        </p:nvSpPr>
        <p:spPr>
          <a:xfrm>
            <a:off x="107504" y="1742316"/>
            <a:ext cx="8514308" cy="369332"/>
          </a:xfrm>
          <a:prstGeom prst="rect">
            <a:avLst/>
          </a:prstGeom>
        </p:spPr>
        <p:txBody>
          <a:bodyPr wrap="square">
            <a:spAutoFit/>
          </a:bodyPr>
          <a:lstStyle/>
          <a:p>
            <a:r>
              <a:rPr lang="fr-FR" i="1" dirty="0" smtClean="0">
                <a:latin typeface="Calibri" panose="020F0502020204030204" pitchFamily="34" charset="0"/>
              </a:rPr>
              <a:t>Avantages </a:t>
            </a:r>
            <a:r>
              <a:rPr lang="fr-FR" i="1" dirty="0">
                <a:latin typeface="Calibri" panose="020F0502020204030204" pitchFamily="34" charset="0"/>
              </a:rPr>
              <a:t>de </a:t>
            </a:r>
            <a:r>
              <a:rPr lang="fr-FR" i="1" dirty="0">
                <a:solidFill>
                  <a:srgbClr val="4F81BC"/>
                </a:solidFill>
                <a:latin typeface="Calibri" panose="020F0502020204030204" pitchFamily="34" charset="0"/>
              </a:rPr>
              <a:t>l’Augmentation de la Fréquence de Livraison </a:t>
            </a:r>
            <a:r>
              <a:rPr lang="fr-FR" i="1" dirty="0">
                <a:latin typeface="Calibri" panose="020F0502020204030204" pitchFamily="34" charset="0"/>
              </a:rPr>
              <a:t>et </a:t>
            </a:r>
            <a:r>
              <a:rPr lang="fr-FR" i="1" dirty="0">
                <a:solidFill>
                  <a:srgbClr val="A13A0F"/>
                </a:solidFill>
                <a:latin typeface="Calibri" panose="020F0502020204030204" pitchFamily="34" charset="0"/>
              </a:rPr>
              <a:t>Diminution du contenu </a:t>
            </a:r>
            <a:r>
              <a:rPr lang="fr-FR" i="1" dirty="0" smtClean="0">
                <a:solidFill>
                  <a:srgbClr val="A13A0F"/>
                </a:solidFill>
                <a:latin typeface="Calibri" panose="020F0502020204030204" pitchFamily="34" charset="0"/>
              </a:rPr>
              <a:t>livré </a:t>
            </a:r>
            <a:r>
              <a:rPr lang="fr-FR" i="1" dirty="0" smtClean="0">
                <a:latin typeface="Calibri" panose="020F0502020204030204" pitchFamily="34" charset="0"/>
              </a:rPr>
              <a:t>:</a:t>
            </a:r>
            <a:endParaRPr lang="fr-FR" i="1" dirty="0">
              <a:latin typeface="Calibri" panose="020F0502020204030204" pitchFamily="34" charset="0"/>
            </a:endParaRPr>
          </a:p>
        </p:txBody>
      </p:sp>
      <p:pic>
        <p:nvPicPr>
          <p:cNvPr id="13" name="Image 12"/>
          <p:cNvPicPr>
            <a:picLocks noChangeAspect="1"/>
          </p:cNvPicPr>
          <p:nvPr/>
        </p:nvPicPr>
        <p:blipFill>
          <a:blip r:embed="rId4"/>
          <a:stretch>
            <a:fillRect/>
          </a:stretch>
        </p:blipFill>
        <p:spPr>
          <a:xfrm>
            <a:off x="6728946" y="5288507"/>
            <a:ext cx="2416790" cy="1563805"/>
          </a:xfrm>
          <a:prstGeom prst="rect">
            <a:avLst/>
          </a:prstGeom>
        </p:spPr>
      </p:pic>
    </p:spTree>
    <p:extLst>
      <p:ext uri="{BB962C8B-B14F-4D97-AF65-F5344CB8AC3E}">
        <p14:creationId xmlns:p14="http://schemas.microsoft.com/office/powerpoint/2010/main" val="44757716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rgbClr val="009900"/>
                                      </p:to>
                                    </p:animClr>
                                  </p:sub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10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rgbClr val="009900"/>
                                      </p:to>
                                    </p:animClr>
                                  </p:sub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10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009900"/>
                                      </p:to>
                                    </p:animClr>
                                  </p:sub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10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rgbClr val="009900"/>
                                      </p:to>
                                    </p:animClr>
                                  </p:sub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10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rgbClr val="009900"/>
                                      </p:to>
                                    </p:animClr>
                                  </p:subTnLst>
                                </p:cTn>
                              </p:par>
                            </p:childTnLst>
                          </p:cTn>
                        </p:par>
                        <p:par>
                          <p:cTn id="24" fill="hold">
                            <p:stCondLst>
                              <p:cond delay="5000"/>
                            </p:stCondLst>
                            <p:childTnLst>
                              <p:par>
                                <p:cTn id="25" presetID="10" presetClass="entr" presetSubtype="0" fill="hold" grpId="0" nodeType="afterEffect">
                                  <p:stCondLst>
                                    <p:cond delay="10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up)">
                                      <p:cBhvr>
                                        <p:cTn id="3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0" y="188913"/>
            <a:ext cx="9144000" cy="576262"/>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kern="1200" dirty="0">
                <a:solidFill>
                  <a:schemeClr val="bg1"/>
                </a:solidFill>
                <a:latin typeface="Calibri" panose="020F0502020204030204" pitchFamily="34" charset="0"/>
              </a:rPr>
              <a:t>La </a:t>
            </a:r>
            <a:r>
              <a:rPr lang="fr-FR" sz="2400" kern="1200" dirty="0" smtClean="0">
                <a:solidFill>
                  <a:schemeClr val="bg1"/>
                </a:solidFill>
                <a:latin typeface="Calibri" panose="020F0502020204030204" pitchFamily="34" charset="0"/>
              </a:rPr>
              <a:t>Philosophie «</a:t>
            </a:r>
            <a:r>
              <a:rPr lang="fr-FR" sz="2400" kern="1200" dirty="0">
                <a:solidFill>
                  <a:schemeClr val="bg1"/>
                </a:solidFill>
                <a:latin typeface="Calibri" panose="020F0502020204030204" pitchFamily="34" charset="0"/>
              </a:rPr>
              <a:t> DEVOPS »</a:t>
            </a:r>
          </a:p>
        </p:txBody>
      </p:sp>
      <p:sp>
        <p:nvSpPr>
          <p:cNvPr id="6" name="Rectangle 5"/>
          <p:cNvSpPr/>
          <p:nvPr/>
        </p:nvSpPr>
        <p:spPr>
          <a:xfrm>
            <a:off x="197706" y="2805788"/>
            <a:ext cx="8964488" cy="584775"/>
          </a:xfrm>
          <a:prstGeom prst="rect">
            <a:avLst/>
          </a:prstGeom>
        </p:spPr>
        <p:txBody>
          <a:bodyPr wrap="square">
            <a:spAutoFit/>
          </a:bodyPr>
          <a:lstStyle/>
          <a:p>
            <a:endParaRPr lang="fr-FR" sz="1600" dirty="0">
              <a:latin typeface="Calibri" panose="020F0502020204030204" pitchFamily="34" charset="0"/>
            </a:endParaRPr>
          </a:p>
          <a:p>
            <a:endParaRPr lang="fr-FR" sz="1600" b="1" dirty="0">
              <a:latin typeface="Calibri" panose="020F0502020204030204" pitchFamily="34" charset="0"/>
            </a:endParaRPr>
          </a:p>
        </p:txBody>
      </p:sp>
      <p:sp>
        <p:nvSpPr>
          <p:cNvPr id="16" name="Rectangle 15"/>
          <p:cNvSpPr/>
          <p:nvPr/>
        </p:nvSpPr>
        <p:spPr>
          <a:xfrm>
            <a:off x="490962" y="1469683"/>
            <a:ext cx="8617542" cy="2031325"/>
          </a:xfrm>
          <a:prstGeom prst="rect">
            <a:avLst/>
          </a:prstGeom>
        </p:spPr>
        <p:txBody>
          <a:bodyPr wrap="square">
            <a:spAutoFit/>
          </a:bodyPr>
          <a:lstStyle/>
          <a:p>
            <a:r>
              <a:rPr lang="fr-FR" i="1" dirty="0" smtClean="0">
                <a:latin typeface="Calibri" panose="020F0502020204030204" pitchFamily="34" charset="0"/>
              </a:rPr>
              <a:t>« </a:t>
            </a:r>
            <a:r>
              <a:rPr lang="fr-FR" i="1" dirty="0" err="1" smtClean="0">
                <a:solidFill>
                  <a:srgbClr val="17448A"/>
                </a:solidFill>
                <a:latin typeface="Calibri" panose="020F0502020204030204" pitchFamily="34" charset="0"/>
              </a:rPr>
              <a:t>DevOpS</a:t>
            </a:r>
            <a:r>
              <a:rPr lang="fr-FR" i="1" dirty="0" smtClean="0">
                <a:solidFill>
                  <a:srgbClr val="17448A"/>
                </a:solidFill>
                <a:latin typeface="Calibri" panose="020F0502020204030204" pitchFamily="34" charset="0"/>
              </a:rPr>
              <a:t> </a:t>
            </a:r>
            <a:r>
              <a:rPr lang="fr-FR" i="1" dirty="0" smtClean="0">
                <a:latin typeface="Calibri" panose="020F0502020204030204" pitchFamily="34" charset="0"/>
              </a:rPr>
              <a:t>est </a:t>
            </a:r>
            <a:r>
              <a:rPr lang="fr-FR" i="1" dirty="0">
                <a:latin typeface="Calibri" panose="020F0502020204030204" pitchFamily="34" charset="0"/>
              </a:rPr>
              <a:t>une approche qui met l'accent sur un développement </a:t>
            </a:r>
            <a:r>
              <a:rPr lang="fr-FR" i="1" dirty="0">
                <a:solidFill>
                  <a:srgbClr val="17448A"/>
                </a:solidFill>
                <a:latin typeface="Calibri" panose="020F0502020204030204" pitchFamily="34" charset="0"/>
              </a:rPr>
              <a:t>rapide</a:t>
            </a:r>
            <a:r>
              <a:rPr lang="fr-FR" i="1" dirty="0">
                <a:latin typeface="Calibri" panose="020F0502020204030204" pitchFamily="34" charset="0"/>
              </a:rPr>
              <a:t>, à </a:t>
            </a:r>
            <a:r>
              <a:rPr lang="fr-FR" i="1" dirty="0" smtClean="0">
                <a:latin typeface="Calibri" panose="020F0502020204030204" pitchFamily="34" charset="0"/>
              </a:rPr>
              <a:t>petite</a:t>
            </a:r>
          </a:p>
          <a:p>
            <a:endParaRPr lang="fr-FR" i="1" dirty="0">
              <a:latin typeface="Calibri" panose="020F0502020204030204" pitchFamily="34" charset="0"/>
            </a:endParaRPr>
          </a:p>
          <a:p>
            <a:r>
              <a:rPr lang="fr-FR" i="1" dirty="0" smtClean="0">
                <a:latin typeface="Calibri" panose="020F0502020204030204" pitchFamily="34" charset="0"/>
              </a:rPr>
              <a:t>échelle </a:t>
            </a:r>
            <a:r>
              <a:rPr lang="fr-FR" i="1" dirty="0">
                <a:latin typeface="Calibri" panose="020F0502020204030204" pitchFamily="34" charset="0"/>
              </a:rPr>
              <a:t>et </a:t>
            </a:r>
            <a:r>
              <a:rPr lang="fr-FR" i="1" dirty="0">
                <a:solidFill>
                  <a:srgbClr val="17448A"/>
                </a:solidFill>
                <a:latin typeface="Calibri" panose="020F0502020204030204" pitchFamily="34" charset="0"/>
              </a:rPr>
              <a:t>itératif </a:t>
            </a:r>
            <a:r>
              <a:rPr lang="fr-FR" i="1" dirty="0">
                <a:latin typeface="Calibri" panose="020F0502020204030204" pitchFamily="34" charset="0"/>
              </a:rPr>
              <a:t>et sur un déploiement des applications qui permet de mieux </a:t>
            </a:r>
            <a:r>
              <a:rPr lang="fr-FR" i="1" dirty="0" smtClean="0">
                <a:latin typeface="Calibri" panose="020F0502020204030204" pitchFamily="34" charset="0"/>
              </a:rPr>
              <a:t>répondre</a:t>
            </a:r>
          </a:p>
          <a:p>
            <a:endParaRPr lang="fr-FR" i="1" dirty="0">
              <a:latin typeface="Calibri" panose="020F0502020204030204" pitchFamily="34" charset="0"/>
            </a:endParaRPr>
          </a:p>
          <a:p>
            <a:r>
              <a:rPr lang="fr-FR" i="1" dirty="0" smtClean="0">
                <a:latin typeface="Calibri" panose="020F0502020204030204" pitchFamily="34" charset="0"/>
              </a:rPr>
              <a:t>aux </a:t>
            </a:r>
            <a:r>
              <a:rPr lang="fr-FR" i="1" dirty="0">
                <a:latin typeface="Calibri" panose="020F0502020204030204" pitchFamily="34" charset="0"/>
              </a:rPr>
              <a:t>besoins du </a:t>
            </a:r>
            <a:r>
              <a:rPr lang="fr-FR" i="1" dirty="0">
                <a:solidFill>
                  <a:srgbClr val="17448A"/>
                </a:solidFill>
                <a:latin typeface="Calibri" panose="020F0502020204030204" pitchFamily="34" charset="0"/>
              </a:rPr>
              <a:t>client</a:t>
            </a:r>
            <a:r>
              <a:rPr lang="fr-FR" i="1" dirty="0">
                <a:latin typeface="Calibri" panose="020F0502020204030204" pitchFamily="34" charset="0"/>
              </a:rPr>
              <a:t>. Il est caractérisé par un revirement </a:t>
            </a:r>
            <a:r>
              <a:rPr lang="fr-FR" i="1" dirty="0">
                <a:solidFill>
                  <a:srgbClr val="17448A"/>
                </a:solidFill>
                <a:latin typeface="Calibri" panose="020F0502020204030204" pitchFamily="34" charset="0"/>
              </a:rPr>
              <a:t>culturel </a:t>
            </a:r>
            <a:r>
              <a:rPr lang="fr-FR" i="1" dirty="0">
                <a:latin typeface="Calibri" panose="020F0502020204030204" pitchFamily="34" charset="0"/>
              </a:rPr>
              <a:t>dans lequel </a:t>
            </a:r>
            <a:r>
              <a:rPr lang="fr-FR" i="1" dirty="0" smtClean="0">
                <a:latin typeface="Calibri" panose="020F0502020204030204" pitchFamily="34" charset="0"/>
              </a:rPr>
              <a:t>les</a:t>
            </a:r>
          </a:p>
          <a:p>
            <a:endParaRPr lang="fr-FR" i="1" dirty="0">
              <a:latin typeface="Calibri" panose="020F0502020204030204" pitchFamily="34" charset="0"/>
            </a:endParaRPr>
          </a:p>
          <a:p>
            <a:r>
              <a:rPr lang="fr-FR" i="1" dirty="0" smtClean="0">
                <a:latin typeface="Calibri" panose="020F0502020204030204" pitchFamily="34" charset="0"/>
              </a:rPr>
              <a:t>fonctions </a:t>
            </a:r>
            <a:r>
              <a:rPr lang="fr-FR" i="1" dirty="0">
                <a:latin typeface="Calibri" panose="020F0502020204030204" pitchFamily="34" charset="0"/>
              </a:rPr>
              <a:t>Développement et Opérations sont </a:t>
            </a:r>
            <a:r>
              <a:rPr lang="fr-FR" i="1" dirty="0">
                <a:solidFill>
                  <a:srgbClr val="17448A"/>
                </a:solidFill>
                <a:latin typeface="Calibri" panose="020F0502020204030204" pitchFamily="34" charset="0"/>
              </a:rPr>
              <a:t>réunies </a:t>
            </a:r>
            <a:r>
              <a:rPr lang="fr-FR" i="1" dirty="0">
                <a:latin typeface="Calibri" panose="020F0502020204030204" pitchFamily="34" charset="0"/>
              </a:rPr>
              <a:t>en une seule </a:t>
            </a:r>
            <a:r>
              <a:rPr lang="fr-FR" i="1" dirty="0" smtClean="0">
                <a:latin typeface="Calibri" panose="020F0502020204030204" pitchFamily="34" charset="0"/>
              </a:rPr>
              <a:t>équipe. »</a:t>
            </a:r>
            <a:endParaRPr lang="fr-FR" i="1" dirty="0">
              <a:latin typeface="Calibri" panose="020F0502020204030204" pitchFamily="34" charset="0"/>
            </a:endParaRPr>
          </a:p>
        </p:txBody>
      </p:sp>
      <p:sp>
        <p:nvSpPr>
          <p:cNvPr id="2" name="Rectangle 1"/>
          <p:cNvSpPr/>
          <p:nvPr/>
        </p:nvSpPr>
        <p:spPr>
          <a:xfrm>
            <a:off x="1547664" y="4005064"/>
            <a:ext cx="5760640" cy="2031325"/>
          </a:xfrm>
          <a:prstGeom prst="rect">
            <a:avLst/>
          </a:prstGeom>
        </p:spPr>
        <p:txBody>
          <a:bodyPr wrap="square">
            <a:spAutoFit/>
          </a:bodyPr>
          <a:lstStyle/>
          <a:p>
            <a:pPr algn="ctr"/>
            <a:r>
              <a:rPr lang="fr-FR" dirty="0" smtClean="0">
                <a:solidFill>
                  <a:srgbClr val="3B3835"/>
                </a:solidFill>
                <a:latin typeface="Helvetica Neue"/>
              </a:rPr>
              <a:t>Une Culture ,</a:t>
            </a:r>
          </a:p>
          <a:p>
            <a:pPr algn="ctr"/>
            <a:endParaRPr lang="fr-FR" dirty="0" smtClean="0">
              <a:solidFill>
                <a:srgbClr val="3B3835"/>
              </a:solidFill>
              <a:latin typeface="Helvetica Neue"/>
            </a:endParaRPr>
          </a:p>
          <a:p>
            <a:pPr algn="ctr"/>
            <a:r>
              <a:rPr lang="fr-FR" dirty="0" smtClean="0">
                <a:solidFill>
                  <a:srgbClr val="3B3835"/>
                </a:solidFill>
                <a:latin typeface="Helvetica Neue"/>
              </a:rPr>
              <a:t>Une </a:t>
            </a:r>
            <a:r>
              <a:rPr lang="fr-FR" dirty="0">
                <a:solidFill>
                  <a:srgbClr val="3B3835"/>
                </a:solidFill>
                <a:latin typeface="Helvetica Neue"/>
              </a:rPr>
              <a:t>approche agile sur l’ensemble de la </a:t>
            </a:r>
            <a:r>
              <a:rPr lang="fr-FR" dirty="0" smtClean="0">
                <a:solidFill>
                  <a:srgbClr val="3B3835"/>
                </a:solidFill>
                <a:latin typeface="Helvetica Neue"/>
              </a:rPr>
              <a:t>chaine ,</a:t>
            </a:r>
          </a:p>
          <a:p>
            <a:pPr algn="ctr"/>
            <a:endParaRPr lang="fr-FR" dirty="0" smtClean="0">
              <a:solidFill>
                <a:srgbClr val="3B3835"/>
              </a:solidFill>
              <a:latin typeface="Helvetica Neue"/>
            </a:endParaRPr>
          </a:p>
          <a:p>
            <a:pPr algn="ctr"/>
            <a:r>
              <a:rPr lang="fr-FR" dirty="0" smtClean="0">
                <a:solidFill>
                  <a:srgbClr val="3B3835"/>
                </a:solidFill>
                <a:latin typeface="Helvetica Neue"/>
              </a:rPr>
              <a:t>Une </a:t>
            </a:r>
            <a:r>
              <a:rPr lang="fr-FR" dirty="0">
                <a:solidFill>
                  <a:srgbClr val="3B3835"/>
                </a:solidFill>
                <a:latin typeface="Helvetica Neue"/>
              </a:rPr>
              <a:t>nouvelle donne technique et </a:t>
            </a:r>
            <a:r>
              <a:rPr lang="fr-FR" dirty="0" smtClean="0">
                <a:solidFill>
                  <a:srgbClr val="3B3835"/>
                </a:solidFill>
                <a:latin typeface="Helvetica Neue"/>
              </a:rPr>
              <a:t>humaine ,</a:t>
            </a:r>
          </a:p>
          <a:p>
            <a:pPr algn="ctr"/>
            <a:endParaRPr lang="fr-FR" dirty="0">
              <a:solidFill>
                <a:srgbClr val="3B3835"/>
              </a:solidFill>
              <a:latin typeface="Helvetica Neue"/>
            </a:endParaRPr>
          </a:p>
          <a:p>
            <a:pPr algn="ctr"/>
            <a:r>
              <a:rPr lang="fr-FR" dirty="0" smtClean="0">
                <a:solidFill>
                  <a:srgbClr val="3B3835"/>
                </a:solidFill>
                <a:latin typeface="Helvetica Neue"/>
              </a:rPr>
              <a:t>Une implication forte de l’ensemble des équipes.</a:t>
            </a:r>
            <a:endParaRPr lang="fr-FR" dirty="0"/>
          </a:p>
        </p:txBody>
      </p:sp>
    </p:spTree>
    <p:extLst>
      <p:ext uri="{BB962C8B-B14F-4D97-AF65-F5344CB8AC3E}">
        <p14:creationId xmlns:p14="http://schemas.microsoft.com/office/powerpoint/2010/main" val="113881204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10000"/>
                                  </p:iterate>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par>
                          <p:cTn id="8" fill="hold">
                            <p:stCondLst>
                              <p:cond delay="1200"/>
                            </p:stCondLst>
                            <p:childTnLst>
                              <p:par>
                                <p:cTn id="9" presetID="10" presetClass="entr" presetSubtype="0" fill="hold" nodeType="afterEffect">
                                  <p:stCondLst>
                                    <p:cond delay="0"/>
                                  </p:stCondLst>
                                  <p:iterate type="wd">
                                    <p:tmPct val="10000"/>
                                  </p:iterate>
                                  <p:childTnLst>
                                    <p:set>
                                      <p:cBhvr>
                                        <p:cTn id="10" dur="1" fill="hold">
                                          <p:stCondLst>
                                            <p:cond delay="0"/>
                                          </p:stCondLst>
                                        </p:cTn>
                                        <p:tgtEl>
                                          <p:spTgt spid="16">
                                            <p:txEl>
                                              <p:pRg st="2" end="2"/>
                                            </p:txEl>
                                          </p:spTgt>
                                        </p:tgtEl>
                                        <p:attrNameLst>
                                          <p:attrName>style.visibility</p:attrName>
                                        </p:attrNameLst>
                                      </p:cBhvr>
                                      <p:to>
                                        <p:strVal val="visible"/>
                                      </p:to>
                                    </p:set>
                                    <p:animEffect transition="in" filter="fade">
                                      <p:cBhvr>
                                        <p:cTn id="11" dur="500"/>
                                        <p:tgtEl>
                                          <p:spTgt spid="16">
                                            <p:txEl>
                                              <p:pRg st="2" end="2"/>
                                            </p:txEl>
                                          </p:spTgt>
                                        </p:tgtEl>
                                      </p:cBhvr>
                                    </p:animEffect>
                                  </p:childTnLst>
                                </p:cTn>
                              </p:par>
                            </p:childTnLst>
                          </p:cTn>
                        </p:par>
                        <p:par>
                          <p:cTn id="12" fill="hold">
                            <p:stCondLst>
                              <p:cond delay="2350"/>
                            </p:stCondLst>
                            <p:childTnLst>
                              <p:par>
                                <p:cTn id="13" presetID="10" presetClass="entr" presetSubtype="0" fill="hold" nodeType="afterEffect">
                                  <p:stCondLst>
                                    <p:cond delay="0"/>
                                  </p:stCondLst>
                                  <p:iterate type="wd">
                                    <p:tmPct val="10000"/>
                                  </p:iterate>
                                  <p:childTnLst>
                                    <p:set>
                                      <p:cBhvr>
                                        <p:cTn id="14" dur="1" fill="hold">
                                          <p:stCondLst>
                                            <p:cond delay="0"/>
                                          </p:stCondLst>
                                        </p:cTn>
                                        <p:tgtEl>
                                          <p:spTgt spid="16">
                                            <p:txEl>
                                              <p:pRg st="4" end="4"/>
                                            </p:txEl>
                                          </p:spTgt>
                                        </p:tgtEl>
                                        <p:attrNameLst>
                                          <p:attrName>style.visibility</p:attrName>
                                        </p:attrNameLst>
                                      </p:cBhvr>
                                      <p:to>
                                        <p:strVal val="visible"/>
                                      </p:to>
                                    </p:set>
                                    <p:animEffect transition="in" filter="fade">
                                      <p:cBhvr>
                                        <p:cTn id="15" dur="500"/>
                                        <p:tgtEl>
                                          <p:spTgt spid="16">
                                            <p:txEl>
                                              <p:pRg st="4" end="4"/>
                                            </p:txEl>
                                          </p:spTgt>
                                        </p:tgtEl>
                                      </p:cBhvr>
                                    </p:animEffect>
                                  </p:childTnLst>
                                </p:cTn>
                              </p:par>
                            </p:childTnLst>
                          </p:cTn>
                        </p:par>
                        <p:par>
                          <p:cTn id="16" fill="hold">
                            <p:stCondLst>
                              <p:cond delay="3550"/>
                            </p:stCondLst>
                            <p:childTnLst>
                              <p:par>
                                <p:cTn id="17" presetID="10" presetClass="entr" presetSubtype="0" fill="hold" nodeType="afterEffect">
                                  <p:stCondLst>
                                    <p:cond delay="0"/>
                                  </p:stCondLst>
                                  <p:iterate type="wd">
                                    <p:tmPct val="10000"/>
                                  </p:iterate>
                                  <p:childTnLst>
                                    <p:set>
                                      <p:cBhvr>
                                        <p:cTn id="18" dur="1" fill="hold">
                                          <p:stCondLst>
                                            <p:cond delay="0"/>
                                          </p:stCondLst>
                                        </p:cTn>
                                        <p:tgtEl>
                                          <p:spTgt spid="16">
                                            <p:txEl>
                                              <p:pRg st="6" end="6"/>
                                            </p:txEl>
                                          </p:spTgt>
                                        </p:tgtEl>
                                        <p:attrNameLst>
                                          <p:attrName>style.visibility</p:attrName>
                                        </p:attrNameLst>
                                      </p:cBhvr>
                                      <p:to>
                                        <p:strVal val="visible"/>
                                      </p:to>
                                    </p:set>
                                    <p:animEffect transition="in" filter="fade">
                                      <p:cBhvr>
                                        <p:cTn id="19" dur="500"/>
                                        <p:tgtEl>
                                          <p:spTgt spid="16">
                                            <p:txEl>
                                              <p:pRg st="6" end="6"/>
                                            </p:txEl>
                                          </p:spTgt>
                                        </p:tgtEl>
                                      </p:cBhvr>
                                    </p:animEffect>
                                  </p:childTnLst>
                                </p:cTn>
                              </p:par>
                            </p:childTnLst>
                          </p:cTn>
                        </p:par>
                        <p:par>
                          <p:cTn id="20" fill="hold">
                            <p:stCondLst>
                              <p:cond delay="4600"/>
                            </p:stCondLst>
                            <p:childTnLst>
                              <p:par>
                                <p:cTn id="21" presetID="10" presetClass="entr" presetSubtype="0" fill="hold" nodeType="afterEffect">
                                  <p:stCondLst>
                                    <p:cond delay="1000"/>
                                  </p:stCondLst>
                                  <p:iterate type="lt">
                                    <p:tmPct val="10000"/>
                                  </p:iterate>
                                  <p:childTnLst>
                                    <p:set>
                                      <p:cBhvr>
                                        <p:cTn id="22" dur="1" fill="hold">
                                          <p:stCondLst>
                                            <p:cond delay="0"/>
                                          </p:stCondLst>
                                        </p:cTn>
                                        <p:tgtEl>
                                          <p:spTgt spid="2">
                                            <p:txEl>
                                              <p:pRg st="0" end="0"/>
                                            </p:txEl>
                                          </p:spTgt>
                                        </p:tgtEl>
                                        <p:attrNameLst>
                                          <p:attrName>style.visibility</p:attrName>
                                        </p:attrNameLst>
                                      </p:cBhvr>
                                      <p:to>
                                        <p:strVal val="visible"/>
                                      </p:to>
                                    </p:set>
                                    <p:animEffect transition="in" filter="fade">
                                      <p:cBhvr>
                                        <p:cTn id="23" dur="1000"/>
                                        <p:tgtEl>
                                          <p:spTgt spid="2">
                                            <p:txEl>
                                              <p:pRg st="0" end="0"/>
                                            </p:txEl>
                                          </p:spTgt>
                                        </p:tgtEl>
                                      </p:cBhvr>
                                    </p:animEffect>
                                  </p:childTnLst>
                                </p:cTn>
                              </p:par>
                            </p:childTnLst>
                          </p:cTn>
                        </p:par>
                        <p:par>
                          <p:cTn id="24" fill="hold">
                            <p:stCondLst>
                              <p:cond delay="7600"/>
                            </p:stCondLst>
                            <p:childTnLst>
                              <p:par>
                                <p:cTn id="25" presetID="10" presetClass="entr" presetSubtype="0" fill="hold" nodeType="afterEffect">
                                  <p:stCondLst>
                                    <p:cond delay="0"/>
                                  </p:stCondLst>
                                  <p:iterate type="wd">
                                    <p:tmPct val="10000"/>
                                  </p:iterate>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1000"/>
                                        <p:tgtEl>
                                          <p:spTgt spid="2">
                                            <p:txEl>
                                              <p:pRg st="2" end="2"/>
                                            </p:txEl>
                                          </p:spTgt>
                                        </p:tgtEl>
                                      </p:cBhvr>
                                    </p:animEffect>
                                  </p:childTnLst>
                                </p:cTn>
                              </p:par>
                              <p:par>
                                <p:cTn id="28" presetID="19" presetClass="emph" presetSubtype="0" fill="hold" nodeType="withEffect">
                                  <p:stCondLst>
                                    <p:cond delay="0"/>
                                  </p:stCondLst>
                                  <p:iterate type="lt">
                                    <p:tmPct val="10000"/>
                                  </p:iterate>
                                  <p:childTnLst>
                                    <p:animClr clrSpc="rgb" dir="cw">
                                      <p:cBhvr override="childStyle">
                                        <p:cTn id="29" dur="1000" fill="hold"/>
                                        <p:tgtEl>
                                          <p:spTgt spid="2">
                                            <p:txEl>
                                              <p:pRg st="0" end="0"/>
                                            </p:txEl>
                                          </p:spTgt>
                                        </p:tgtEl>
                                        <p:attrNameLst>
                                          <p:attrName>style.color</p:attrName>
                                        </p:attrNameLst>
                                      </p:cBhvr>
                                      <p:to>
                                        <a:schemeClr val="accent2"/>
                                      </p:to>
                                    </p:animClr>
                                    <p:animClr clrSpc="rgb" dir="cw">
                                      <p:cBhvr>
                                        <p:cTn id="30" dur="1000" fill="hold"/>
                                        <p:tgtEl>
                                          <p:spTgt spid="2">
                                            <p:txEl>
                                              <p:pRg st="0" end="0"/>
                                            </p:txEl>
                                          </p:spTgt>
                                        </p:tgtEl>
                                        <p:attrNameLst>
                                          <p:attrName>fillcolor</p:attrName>
                                        </p:attrNameLst>
                                      </p:cBhvr>
                                      <p:to>
                                        <a:schemeClr val="accent2"/>
                                      </p:to>
                                    </p:animClr>
                                    <p:set>
                                      <p:cBhvr>
                                        <p:cTn id="31" dur="1000" fill="hold"/>
                                        <p:tgtEl>
                                          <p:spTgt spid="2">
                                            <p:txEl>
                                              <p:pRg st="0" end="0"/>
                                            </p:txEl>
                                          </p:spTgt>
                                        </p:tgtEl>
                                        <p:attrNameLst>
                                          <p:attrName>fill.type</p:attrName>
                                        </p:attrNameLst>
                                      </p:cBhvr>
                                      <p:to>
                                        <p:strVal val="solid"/>
                                      </p:to>
                                    </p:set>
                                    <p:set>
                                      <p:cBhvr>
                                        <p:cTn id="32" dur="1000" fill="hold"/>
                                        <p:tgtEl>
                                          <p:spTgt spid="2">
                                            <p:txEl>
                                              <p:pRg st="0" end="0"/>
                                            </p:txEl>
                                          </p:spTgt>
                                        </p:tgtEl>
                                        <p:attrNameLst>
                                          <p:attrName>fill.on</p:attrName>
                                        </p:attrNameLst>
                                      </p:cBhvr>
                                      <p:to>
                                        <p:strVal val="true"/>
                                      </p:to>
                                    </p:set>
                                  </p:childTnLst>
                                </p:cTn>
                              </p:par>
                            </p:childTnLst>
                          </p:cTn>
                        </p:par>
                        <p:par>
                          <p:cTn id="33" fill="hold">
                            <p:stCondLst>
                              <p:cond delay="9600"/>
                            </p:stCondLst>
                            <p:childTnLst>
                              <p:par>
                                <p:cTn id="34" presetID="10" presetClass="entr" presetSubtype="0" fill="hold" nodeType="afterEffect">
                                  <p:stCondLst>
                                    <p:cond delay="0"/>
                                  </p:stCondLst>
                                  <p:iterate type="wd">
                                    <p:tmPct val="10000"/>
                                  </p:iterate>
                                  <p:childTnLst>
                                    <p:set>
                                      <p:cBhvr>
                                        <p:cTn id="35" dur="1" fill="hold">
                                          <p:stCondLst>
                                            <p:cond delay="0"/>
                                          </p:stCondLst>
                                        </p:cTn>
                                        <p:tgtEl>
                                          <p:spTgt spid="2">
                                            <p:txEl>
                                              <p:pRg st="4" end="4"/>
                                            </p:txEl>
                                          </p:spTgt>
                                        </p:tgtEl>
                                        <p:attrNameLst>
                                          <p:attrName>style.visibility</p:attrName>
                                        </p:attrNameLst>
                                      </p:cBhvr>
                                      <p:to>
                                        <p:strVal val="visible"/>
                                      </p:to>
                                    </p:set>
                                    <p:animEffect transition="in" filter="fade">
                                      <p:cBhvr>
                                        <p:cTn id="36" dur="1000"/>
                                        <p:tgtEl>
                                          <p:spTgt spid="2">
                                            <p:txEl>
                                              <p:pRg st="4" end="4"/>
                                            </p:txEl>
                                          </p:spTgt>
                                        </p:tgtEl>
                                      </p:cBhvr>
                                    </p:animEffect>
                                  </p:childTnLst>
                                </p:cTn>
                              </p:par>
                            </p:childTnLst>
                          </p:cTn>
                        </p:par>
                        <p:par>
                          <p:cTn id="37" fill="hold">
                            <p:stCondLst>
                              <p:cond delay="11200"/>
                            </p:stCondLst>
                            <p:childTnLst>
                              <p:par>
                                <p:cTn id="38" presetID="10" presetClass="entr" presetSubtype="0" fill="hold" nodeType="afterEffect">
                                  <p:stCondLst>
                                    <p:cond delay="0"/>
                                  </p:stCondLst>
                                  <p:iterate type="wd">
                                    <p:tmPct val="10000"/>
                                  </p:iterate>
                                  <p:childTnLst>
                                    <p:set>
                                      <p:cBhvr>
                                        <p:cTn id="39" dur="1" fill="hold">
                                          <p:stCondLst>
                                            <p:cond delay="0"/>
                                          </p:stCondLst>
                                        </p:cTn>
                                        <p:tgtEl>
                                          <p:spTgt spid="2">
                                            <p:txEl>
                                              <p:pRg st="6" end="6"/>
                                            </p:txEl>
                                          </p:spTgt>
                                        </p:tgtEl>
                                        <p:attrNameLst>
                                          <p:attrName>style.visibility</p:attrName>
                                        </p:attrNameLst>
                                      </p:cBhvr>
                                      <p:to>
                                        <p:strVal val="visible"/>
                                      </p:to>
                                    </p:set>
                                    <p:animEffect transition="in" filter="fade">
                                      <p:cBhvr>
                                        <p:cTn id="40" dur="10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sp>
        <p:nvSpPr>
          <p:cNvPr id="9" name="Rectangle 2"/>
          <p:cNvSpPr txBox="1">
            <a:spLocks noChangeArrowheads="1"/>
          </p:cNvSpPr>
          <p:nvPr/>
        </p:nvSpPr>
        <p:spPr bwMode="auto">
          <a:xfrm>
            <a:off x="0" y="188913"/>
            <a:ext cx="9144000" cy="503237"/>
          </a:xfrm>
          <a:prstGeom prst="rect">
            <a:avLst/>
          </a:prstGeo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r>
              <a:rPr lang="fr-FR" sz="2400" kern="0" smtClean="0">
                <a:solidFill>
                  <a:schemeClr val="bg1"/>
                </a:solidFill>
                <a:latin typeface="Calibri" pitchFamily="34" charset="0"/>
              </a:rPr>
              <a:t>Les Processus du DEVOPS</a:t>
            </a:r>
            <a:endParaRPr lang="fr-FR" sz="2400" kern="0" dirty="0">
              <a:solidFill>
                <a:schemeClr val="bg1"/>
              </a:solidFill>
              <a:latin typeface="Calibri" pitchFamily="34" charset="0"/>
            </a:endParaRPr>
          </a:p>
        </p:txBody>
      </p:sp>
      <p:sp>
        <p:nvSpPr>
          <p:cNvPr id="10" name="ZoneTexte 9"/>
          <p:cNvSpPr txBox="1"/>
          <p:nvPr/>
        </p:nvSpPr>
        <p:spPr>
          <a:xfrm>
            <a:off x="0" y="1218098"/>
            <a:ext cx="3275856" cy="369332"/>
          </a:xfrm>
          <a:prstGeom prst="rect">
            <a:avLst/>
          </a:prstGeom>
          <a:solidFill>
            <a:srgbClr val="5B92C8"/>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t>4 - Déploiement continu - Focus</a:t>
            </a:r>
          </a:p>
        </p:txBody>
      </p:sp>
      <p:pic>
        <p:nvPicPr>
          <p:cNvPr id="13" name="Image 12"/>
          <p:cNvPicPr>
            <a:picLocks noChangeAspect="1"/>
          </p:cNvPicPr>
          <p:nvPr/>
        </p:nvPicPr>
        <p:blipFill>
          <a:blip r:embed="rId3"/>
          <a:stretch>
            <a:fillRect/>
          </a:stretch>
        </p:blipFill>
        <p:spPr>
          <a:xfrm>
            <a:off x="6728946" y="5288507"/>
            <a:ext cx="2416790" cy="1563805"/>
          </a:xfrm>
          <a:prstGeom prst="rect">
            <a:avLst/>
          </a:prstGeom>
        </p:spPr>
      </p:pic>
      <p:pic>
        <p:nvPicPr>
          <p:cNvPr id="2" name="Image 1"/>
          <p:cNvPicPr>
            <a:picLocks noChangeAspect="1"/>
          </p:cNvPicPr>
          <p:nvPr/>
        </p:nvPicPr>
        <p:blipFill>
          <a:blip r:embed="rId4"/>
          <a:stretch>
            <a:fillRect/>
          </a:stretch>
        </p:blipFill>
        <p:spPr>
          <a:xfrm>
            <a:off x="1481757" y="1851670"/>
            <a:ext cx="4181475" cy="857250"/>
          </a:xfrm>
          <a:prstGeom prst="rect">
            <a:avLst/>
          </a:prstGeom>
        </p:spPr>
      </p:pic>
      <p:pic>
        <p:nvPicPr>
          <p:cNvPr id="3" name="Image 2"/>
          <p:cNvPicPr>
            <a:picLocks noChangeAspect="1"/>
          </p:cNvPicPr>
          <p:nvPr/>
        </p:nvPicPr>
        <p:blipFill>
          <a:blip r:embed="rId5"/>
          <a:stretch>
            <a:fillRect/>
          </a:stretch>
        </p:blipFill>
        <p:spPr>
          <a:xfrm>
            <a:off x="729283" y="2636912"/>
            <a:ext cx="5686425" cy="3810000"/>
          </a:xfrm>
          <a:prstGeom prst="rect">
            <a:avLst/>
          </a:prstGeom>
        </p:spPr>
      </p:pic>
    </p:spTree>
    <p:extLst>
      <p:ext uri="{BB962C8B-B14F-4D97-AF65-F5344CB8AC3E}">
        <p14:creationId xmlns:p14="http://schemas.microsoft.com/office/powerpoint/2010/main" val="225325873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2" name="ZoneTexte 11"/>
          <p:cNvSpPr txBox="1"/>
          <p:nvPr/>
        </p:nvSpPr>
        <p:spPr>
          <a:xfrm>
            <a:off x="234156" y="1268295"/>
            <a:ext cx="3689772" cy="369332"/>
          </a:xfrm>
          <a:prstGeom prst="rect">
            <a:avLst/>
          </a:prstGeom>
          <a:solidFill>
            <a:srgbClr val="00B05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Déploiement continu : Best </a:t>
            </a:r>
            <a:r>
              <a:rPr lang="fr-FR" dirty="0" err="1" smtClean="0"/>
              <a:t>Practises</a:t>
            </a:r>
            <a:endParaRPr lang="fr-FR" dirty="0">
              <a:solidFill>
                <a:srgbClr val="FFFF00"/>
              </a:solidFill>
            </a:endParaRPr>
          </a:p>
        </p:txBody>
      </p:sp>
      <p:sp>
        <p:nvSpPr>
          <p:cNvPr id="13" name="ZoneTexte 12"/>
          <p:cNvSpPr txBox="1"/>
          <p:nvPr/>
        </p:nvSpPr>
        <p:spPr>
          <a:xfrm>
            <a:off x="1115616" y="2492896"/>
            <a:ext cx="646450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t>Environnement de Développement Intégré</a:t>
            </a:r>
          </a:p>
        </p:txBody>
      </p:sp>
      <p:sp>
        <p:nvSpPr>
          <p:cNvPr id="11" name="ZoneTexte 10"/>
          <p:cNvSpPr txBox="1"/>
          <p:nvPr/>
        </p:nvSpPr>
        <p:spPr>
          <a:xfrm>
            <a:off x="1097498" y="4245627"/>
            <a:ext cx="646450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Tests automatisés</a:t>
            </a:r>
            <a:endParaRPr lang="fr-FR" dirty="0"/>
          </a:p>
        </p:txBody>
      </p:sp>
      <p:sp>
        <p:nvSpPr>
          <p:cNvPr id="10" name="ZoneTexte 9"/>
          <p:cNvSpPr txBox="1"/>
          <p:nvPr/>
        </p:nvSpPr>
        <p:spPr>
          <a:xfrm>
            <a:off x="1115616" y="3037283"/>
            <a:ext cx="646450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err="1" smtClean="0"/>
              <a:t>Versioning</a:t>
            </a:r>
            <a:r>
              <a:rPr lang="fr-FR" dirty="0" smtClean="0"/>
              <a:t> , Gestion de </a:t>
            </a:r>
            <a:r>
              <a:rPr lang="fr-FR" dirty="0" err="1" smtClean="0"/>
              <a:t>Conf</a:t>
            </a:r>
            <a:r>
              <a:rPr lang="fr-FR" dirty="0" smtClean="0"/>
              <a:t>, </a:t>
            </a:r>
            <a:r>
              <a:rPr lang="fr-FR" dirty="0" err="1" smtClean="0"/>
              <a:t>build</a:t>
            </a:r>
            <a:r>
              <a:rPr lang="fr-FR" dirty="0" smtClean="0"/>
              <a:t> Tools</a:t>
            </a:r>
            <a:endParaRPr lang="fr-FR" dirty="0"/>
          </a:p>
        </p:txBody>
      </p:sp>
      <p:sp>
        <p:nvSpPr>
          <p:cNvPr id="16" name="ZoneTexte 15"/>
          <p:cNvSpPr txBox="1"/>
          <p:nvPr/>
        </p:nvSpPr>
        <p:spPr>
          <a:xfrm>
            <a:off x="1115616" y="3652559"/>
            <a:ext cx="646450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t>Bug </a:t>
            </a:r>
            <a:r>
              <a:rPr lang="fr-FR" dirty="0" err="1"/>
              <a:t>Tracking</a:t>
            </a:r>
            <a:endParaRPr lang="fr-FR" dirty="0"/>
          </a:p>
        </p:txBody>
      </p:sp>
      <p:pic>
        <p:nvPicPr>
          <p:cNvPr id="14" name="Image 13"/>
          <p:cNvPicPr>
            <a:picLocks noChangeAspect="1"/>
          </p:cNvPicPr>
          <p:nvPr/>
        </p:nvPicPr>
        <p:blipFill>
          <a:blip r:embed="rId3"/>
          <a:stretch>
            <a:fillRect/>
          </a:stretch>
        </p:blipFill>
        <p:spPr>
          <a:xfrm>
            <a:off x="7638063" y="692150"/>
            <a:ext cx="1500878" cy="1975249"/>
          </a:xfrm>
          <a:prstGeom prst="rect">
            <a:avLst/>
          </a:prstGeom>
        </p:spPr>
      </p:pic>
      <p:sp>
        <p:nvSpPr>
          <p:cNvPr id="15" name="ZoneTexte 14"/>
          <p:cNvSpPr txBox="1"/>
          <p:nvPr/>
        </p:nvSpPr>
        <p:spPr>
          <a:xfrm>
            <a:off x="1115616" y="4859868"/>
            <a:ext cx="646450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t>Outillage (déploiement, monitoring, tests)</a:t>
            </a:r>
          </a:p>
        </p:txBody>
      </p:sp>
    </p:spTree>
    <p:extLst>
      <p:ext uri="{BB962C8B-B14F-4D97-AF65-F5344CB8AC3E}">
        <p14:creationId xmlns:p14="http://schemas.microsoft.com/office/powerpoint/2010/main" val="33598863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2000"/>
                            </p:stCondLst>
                            <p:childTnLst>
                              <p:par>
                                <p:cTn id="9" presetID="10" presetClass="entr" presetSubtype="0" fill="hold" grpId="0" nodeType="afterEffect">
                                  <p:stCondLst>
                                    <p:cond delay="5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childTnLst>
                          </p:cTn>
                        </p:par>
                        <p:par>
                          <p:cTn id="12" fill="hold">
                            <p:stCondLst>
                              <p:cond delay="3500"/>
                            </p:stCondLst>
                            <p:childTnLst>
                              <p:par>
                                <p:cTn id="13" presetID="10" presetClass="entr" presetSubtype="0" fill="hold" grpId="0" nodeType="afterEffect">
                                  <p:stCondLst>
                                    <p:cond delay="5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childTnLst>
                                </p:cTn>
                              </p:par>
                            </p:childTnLst>
                          </p:cTn>
                        </p:par>
                        <p:par>
                          <p:cTn id="16" fill="hold">
                            <p:stCondLst>
                              <p:cond delay="5000"/>
                            </p:stCondLst>
                            <p:childTnLst>
                              <p:par>
                                <p:cTn id="17" presetID="10" presetClass="entr" presetSubtype="0" fill="hold" grpId="0" nodeType="after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childTnLst>
                          </p:cTn>
                        </p:par>
                        <p:par>
                          <p:cTn id="20" fill="hold">
                            <p:stCondLst>
                              <p:cond delay="6500"/>
                            </p:stCondLst>
                            <p:childTnLst>
                              <p:par>
                                <p:cTn id="21" presetID="10" presetClass="entr" presetSubtype="0" fill="hold" grpId="0" nodeType="after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P spid="10" grpId="0" animBg="1"/>
      <p:bldP spid="16" grpId="0" animBg="1"/>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sp>
        <p:nvSpPr>
          <p:cNvPr id="10" name="ZoneTexte 9"/>
          <p:cNvSpPr txBox="1"/>
          <p:nvPr/>
        </p:nvSpPr>
        <p:spPr>
          <a:xfrm>
            <a:off x="0" y="1218098"/>
            <a:ext cx="4860032"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4 – Post Mise en Production </a:t>
            </a:r>
            <a:endParaRPr lang="fr-FR" dirty="0"/>
          </a:p>
        </p:txBody>
      </p:sp>
      <p:pic>
        <p:nvPicPr>
          <p:cNvPr id="4" name="Image 3"/>
          <p:cNvPicPr>
            <a:picLocks noChangeAspect="1"/>
          </p:cNvPicPr>
          <p:nvPr/>
        </p:nvPicPr>
        <p:blipFill>
          <a:blip r:embed="rId3"/>
          <a:stretch>
            <a:fillRect/>
          </a:stretch>
        </p:blipFill>
        <p:spPr>
          <a:xfrm>
            <a:off x="2555776" y="2560443"/>
            <a:ext cx="3743325" cy="2076450"/>
          </a:xfrm>
          <a:prstGeom prst="rect">
            <a:avLst/>
          </a:prstGeom>
        </p:spPr>
      </p:pic>
      <p:sp>
        <p:nvSpPr>
          <p:cNvPr id="14" name="ZoneTexte 13"/>
          <p:cNvSpPr txBox="1"/>
          <p:nvPr/>
        </p:nvSpPr>
        <p:spPr>
          <a:xfrm>
            <a:off x="2555776" y="5226054"/>
            <a:ext cx="3743325" cy="369332"/>
          </a:xfrm>
          <a:prstGeom prst="rect">
            <a:avLst/>
          </a:prstGeom>
          <a:solidFill>
            <a:srgbClr val="17448A"/>
          </a:solidFill>
        </p:spPr>
        <p:txBody>
          <a:bodyPr wrap="square">
            <a:spAutoFit/>
          </a:bodyPr>
          <a:lstStyle>
            <a:defPPr>
              <a:defRPr lang="fr-FR"/>
            </a:defPPr>
            <a:lvl1pPr>
              <a:defRPr>
                <a:solidFill>
                  <a:schemeClr val="bg1"/>
                </a:solidFill>
                <a:latin typeface="Calibri" panose="020F0502020204030204" pitchFamily="34" charset="0"/>
              </a:defRPr>
            </a:lvl1pPr>
          </a:lstStyle>
          <a:p>
            <a:pPr algn="ctr"/>
            <a:r>
              <a:rPr lang="fr-FR" dirty="0" smtClean="0"/>
              <a:t>Surveillance Continue </a:t>
            </a:r>
            <a:endParaRPr lang="fr-FR" dirty="0"/>
          </a:p>
        </p:txBody>
      </p:sp>
      <p:pic>
        <p:nvPicPr>
          <p:cNvPr id="2" name="Image 1"/>
          <p:cNvPicPr>
            <a:picLocks noChangeAspect="1"/>
          </p:cNvPicPr>
          <p:nvPr/>
        </p:nvPicPr>
        <p:blipFill>
          <a:blip r:embed="rId4"/>
          <a:stretch>
            <a:fillRect/>
          </a:stretch>
        </p:blipFill>
        <p:spPr>
          <a:xfrm>
            <a:off x="6730746" y="5336186"/>
            <a:ext cx="2410396" cy="1516929"/>
          </a:xfrm>
          <a:prstGeom prst="rect">
            <a:avLst/>
          </a:prstGeom>
        </p:spPr>
      </p:pic>
    </p:spTree>
    <p:extLst>
      <p:ext uri="{BB962C8B-B14F-4D97-AF65-F5344CB8AC3E}">
        <p14:creationId xmlns:p14="http://schemas.microsoft.com/office/powerpoint/2010/main" val="161019845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plus(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sp>
        <p:nvSpPr>
          <p:cNvPr id="8" name="Rectangle 7"/>
          <p:cNvSpPr/>
          <p:nvPr/>
        </p:nvSpPr>
        <p:spPr>
          <a:xfrm>
            <a:off x="107504" y="1916832"/>
            <a:ext cx="3312368" cy="3970318"/>
          </a:xfrm>
          <a:prstGeom prst="rect">
            <a:avLst/>
          </a:prstGeom>
        </p:spPr>
        <p:txBody>
          <a:bodyPr wrap="square">
            <a:spAutoFit/>
          </a:bodyPr>
          <a:lstStyle/>
          <a:p>
            <a:r>
              <a:rPr lang="fr-FR" i="1" dirty="0" smtClean="0">
                <a:latin typeface="Calibri" panose="020F0502020204030204" pitchFamily="34" charset="0"/>
              </a:rPr>
              <a:t>Monitoring des Logs</a:t>
            </a:r>
          </a:p>
          <a:p>
            <a:r>
              <a:rPr lang="fr-FR" i="1" dirty="0" smtClean="0">
                <a:latin typeface="Calibri" panose="020F0502020204030204" pitchFamily="34" charset="0"/>
              </a:rPr>
              <a:t>Monitoring de L’infrastructure</a:t>
            </a:r>
          </a:p>
          <a:p>
            <a:r>
              <a:rPr lang="fr-FR" i="1" dirty="0" smtClean="0">
                <a:latin typeface="Calibri" panose="020F0502020204030204" pitchFamily="34" charset="0"/>
              </a:rPr>
              <a:t>Monitoring du Système</a:t>
            </a:r>
          </a:p>
          <a:p>
            <a:r>
              <a:rPr lang="fr-FR" i="1" dirty="0" smtClean="0">
                <a:latin typeface="Calibri" panose="020F0502020204030204" pitchFamily="34" charset="0"/>
              </a:rPr>
              <a:t>Monitoring des Performances</a:t>
            </a:r>
          </a:p>
          <a:p>
            <a:r>
              <a:rPr lang="fr-FR" i="1" dirty="0" smtClean="0">
                <a:latin typeface="Calibri" panose="020F0502020204030204" pitchFamily="34" charset="0"/>
              </a:rPr>
              <a:t>Monitoring des Services</a:t>
            </a:r>
          </a:p>
          <a:p>
            <a:r>
              <a:rPr lang="fr-FR" i="1" dirty="0" smtClean="0">
                <a:latin typeface="Calibri" panose="020F0502020204030204" pitchFamily="34" charset="0"/>
              </a:rPr>
              <a:t>Monitoring de l’utilisation</a:t>
            </a:r>
          </a:p>
          <a:p>
            <a:r>
              <a:rPr lang="fr-FR" i="1" dirty="0" smtClean="0">
                <a:latin typeface="Calibri" panose="020F0502020204030204" pitchFamily="34" charset="0"/>
              </a:rPr>
              <a:t>Monitoring de l’application</a:t>
            </a:r>
          </a:p>
          <a:p>
            <a:r>
              <a:rPr lang="fr-FR" i="1" dirty="0" smtClean="0">
                <a:latin typeface="Calibri" panose="020F0502020204030204" pitchFamily="34" charset="0"/>
              </a:rPr>
              <a:t>Monitoring de l’usage des caches</a:t>
            </a:r>
          </a:p>
          <a:p>
            <a:r>
              <a:rPr lang="fr-FR" i="1" dirty="0" smtClean="0">
                <a:latin typeface="Calibri" panose="020F0502020204030204" pitchFamily="34" charset="0"/>
              </a:rPr>
              <a:t>Monitoring des </a:t>
            </a:r>
            <a:r>
              <a:rPr lang="fr-FR" i="1" dirty="0" err="1" smtClean="0">
                <a:latin typeface="Calibri" panose="020F0502020204030204" pitchFamily="34" charset="0"/>
              </a:rPr>
              <a:t>WebServices</a:t>
            </a:r>
            <a:endParaRPr lang="fr-FR" i="1" dirty="0" smtClean="0">
              <a:latin typeface="Calibri" panose="020F0502020204030204" pitchFamily="34" charset="0"/>
            </a:endParaRPr>
          </a:p>
          <a:p>
            <a:r>
              <a:rPr lang="fr-FR" i="1" dirty="0" err="1" smtClean="0">
                <a:latin typeface="Calibri" panose="020F0502020204030204" pitchFamily="34" charset="0"/>
              </a:rPr>
              <a:t>DashBoard</a:t>
            </a:r>
            <a:r>
              <a:rPr lang="fr-FR" i="1" dirty="0" smtClean="0">
                <a:latin typeface="Calibri" panose="020F0502020204030204" pitchFamily="34" charset="0"/>
              </a:rPr>
              <a:t> de Santé</a:t>
            </a:r>
          </a:p>
          <a:p>
            <a:r>
              <a:rPr lang="fr-FR" i="1" dirty="0" smtClean="0">
                <a:latin typeface="Calibri" panose="020F0502020204030204" pitchFamily="34" charset="0"/>
              </a:rPr>
              <a:t>Rapport de Tendance</a:t>
            </a:r>
          </a:p>
          <a:p>
            <a:r>
              <a:rPr lang="fr-FR" i="1" dirty="0" smtClean="0">
                <a:latin typeface="Calibri" panose="020F0502020204030204" pitchFamily="34" charset="0"/>
              </a:rPr>
              <a:t>Analyse Prédictive</a:t>
            </a:r>
          </a:p>
          <a:p>
            <a:r>
              <a:rPr lang="fr-FR" i="1" dirty="0" smtClean="0">
                <a:latin typeface="Calibri" panose="020F0502020204030204" pitchFamily="34" charset="0"/>
              </a:rPr>
              <a:t>…</a:t>
            </a:r>
          </a:p>
          <a:p>
            <a:endParaRPr lang="fr-FR" dirty="0" smtClean="0">
              <a:latin typeface="Calibri" panose="020F0502020204030204" pitchFamily="34" charset="0"/>
            </a:endParaRPr>
          </a:p>
        </p:txBody>
      </p:sp>
      <p:sp>
        <p:nvSpPr>
          <p:cNvPr id="10" name="ZoneTexte 9"/>
          <p:cNvSpPr txBox="1"/>
          <p:nvPr/>
        </p:nvSpPr>
        <p:spPr>
          <a:xfrm>
            <a:off x="0" y="1218098"/>
            <a:ext cx="4860032"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5 – Surveillance continue: </a:t>
            </a:r>
            <a:r>
              <a:rPr lang="fr-FR" b="1" dirty="0" err="1" smtClean="0"/>
              <a:t>Measure</a:t>
            </a:r>
            <a:r>
              <a:rPr lang="fr-FR" b="1" dirty="0" smtClean="0"/>
              <a:t> </a:t>
            </a:r>
            <a:r>
              <a:rPr lang="fr-FR" b="1" dirty="0" err="1" smtClean="0"/>
              <a:t>Everything</a:t>
            </a:r>
            <a:r>
              <a:rPr lang="fr-FR" b="1" dirty="0" smtClean="0"/>
              <a:t> </a:t>
            </a:r>
            <a:r>
              <a:rPr lang="fr-FR" dirty="0" smtClean="0"/>
              <a:t>!</a:t>
            </a:r>
            <a:endParaRPr lang="fr-FR" dirty="0"/>
          </a:p>
        </p:txBody>
      </p:sp>
      <p:pic>
        <p:nvPicPr>
          <p:cNvPr id="3" name="Image 2"/>
          <p:cNvPicPr>
            <a:picLocks noChangeAspect="1"/>
          </p:cNvPicPr>
          <p:nvPr/>
        </p:nvPicPr>
        <p:blipFill>
          <a:blip r:embed="rId3"/>
          <a:stretch>
            <a:fillRect/>
          </a:stretch>
        </p:blipFill>
        <p:spPr>
          <a:xfrm>
            <a:off x="5652120" y="785701"/>
            <a:ext cx="1800200" cy="1019885"/>
          </a:xfrm>
          <a:prstGeom prst="rect">
            <a:avLst/>
          </a:prstGeom>
        </p:spPr>
      </p:pic>
      <p:pic>
        <p:nvPicPr>
          <p:cNvPr id="4" name="Image 3"/>
          <p:cNvPicPr>
            <a:picLocks noChangeAspect="1"/>
          </p:cNvPicPr>
          <p:nvPr/>
        </p:nvPicPr>
        <p:blipFill>
          <a:blip r:embed="rId4"/>
          <a:stretch>
            <a:fillRect/>
          </a:stretch>
        </p:blipFill>
        <p:spPr>
          <a:xfrm>
            <a:off x="6140758" y="2016515"/>
            <a:ext cx="1731516" cy="1036286"/>
          </a:xfrm>
          <a:prstGeom prst="rect">
            <a:avLst/>
          </a:prstGeom>
        </p:spPr>
      </p:pic>
      <p:sp>
        <p:nvSpPr>
          <p:cNvPr id="14" name="Rectangle 13"/>
          <p:cNvSpPr/>
          <p:nvPr/>
        </p:nvSpPr>
        <p:spPr>
          <a:xfrm>
            <a:off x="7632340" y="1033572"/>
            <a:ext cx="936104" cy="523220"/>
          </a:xfrm>
          <a:prstGeom prst="rect">
            <a:avLst/>
          </a:prstGeom>
        </p:spPr>
        <p:txBody>
          <a:bodyPr wrap="square">
            <a:spAutoFit/>
          </a:bodyPr>
          <a:lstStyle/>
          <a:p>
            <a:pPr algn="ctr"/>
            <a:r>
              <a:rPr lang="fr-FR" sz="1600" b="1" i="1" dirty="0" smtClean="0">
                <a:solidFill>
                  <a:schemeClr val="bg2">
                    <a:lumMod val="60000"/>
                    <a:lumOff val="40000"/>
                  </a:schemeClr>
                </a:solidFill>
                <a:latin typeface="Calibri" panose="020F0502020204030204" pitchFamily="34" charset="0"/>
              </a:rPr>
              <a:t>Serveurs</a:t>
            </a:r>
          </a:p>
          <a:p>
            <a:pPr algn="ctr"/>
            <a:r>
              <a:rPr lang="fr-FR" sz="1200" i="1" dirty="0" smtClean="0">
                <a:solidFill>
                  <a:schemeClr val="bg2">
                    <a:lumMod val="60000"/>
                    <a:lumOff val="40000"/>
                  </a:schemeClr>
                </a:solidFill>
                <a:latin typeface="Calibri" panose="020F0502020204030204" pitchFamily="34" charset="0"/>
              </a:rPr>
              <a:t>(interne)</a:t>
            </a:r>
            <a:endParaRPr lang="fr-FR" sz="1200" dirty="0" smtClean="0">
              <a:solidFill>
                <a:schemeClr val="bg2">
                  <a:lumMod val="60000"/>
                  <a:lumOff val="40000"/>
                </a:schemeClr>
              </a:solidFill>
              <a:latin typeface="Calibri" panose="020F0502020204030204" pitchFamily="34" charset="0"/>
            </a:endParaRPr>
          </a:p>
        </p:txBody>
      </p:sp>
      <p:sp>
        <p:nvSpPr>
          <p:cNvPr id="15" name="Rectangle 14"/>
          <p:cNvSpPr/>
          <p:nvPr/>
        </p:nvSpPr>
        <p:spPr>
          <a:xfrm>
            <a:off x="8100392" y="2298358"/>
            <a:ext cx="936104" cy="523220"/>
          </a:xfrm>
          <a:prstGeom prst="rect">
            <a:avLst/>
          </a:prstGeom>
        </p:spPr>
        <p:txBody>
          <a:bodyPr wrap="square">
            <a:spAutoFit/>
          </a:bodyPr>
          <a:lstStyle/>
          <a:p>
            <a:pPr algn="ctr"/>
            <a:r>
              <a:rPr lang="fr-FR" sz="1600" b="1" i="1" dirty="0" smtClean="0">
                <a:solidFill>
                  <a:schemeClr val="bg2">
                    <a:lumMod val="60000"/>
                    <a:lumOff val="40000"/>
                  </a:schemeClr>
                </a:solidFill>
                <a:latin typeface="Calibri" panose="020F0502020204030204" pitchFamily="34" charset="0"/>
              </a:rPr>
              <a:t>Services</a:t>
            </a:r>
          </a:p>
          <a:p>
            <a:pPr algn="ctr"/>
            <a:r>
              <a:rPr lang="fr-FR" sz="1200" i="1" dirty="0" smtClean="0">
                <a:solidFill>
                  <a:schemeClr val="bg2">
                    <a:lumMod val="60000"/>
                    <a:lumOff val="40000"/>
                  </a:schemeClr>
                </a:solidFill>
                <a:latin typeface="Calibri" panose="020F0502020204030204" pitchFamily="34" charset="0"/>
              </a:rPr>
              <a:t>(interne)</a:t>
            </a:r>
            <a:endParaRPr lang="fr-FR" sz="1200" dirty="0" smtClean="0">
              <a:solidFill>
                <a:schemeClr val="bg2">
                  <a:lumMod val="60000"/>
                  <a:lumOff val="40000"/>
                </a:schemeClr>
              </a:solidFill>
              <a:latin typeface="Calibri" panose="020F0502020204030204" pitchFamily="34" charset="0"/>
            </a:endParaRPr>
          </a:p>
        </p:txBody>
      </p:sp>
      <p:pic>
        <p:nvPicPr>
          <p:cNvPr id="11" name="Image 10"/>
          <p:cNvPicPr>
            <a:picLocks noChangeAspect="1"/>
          </p:cNvPicPr>
          <p:nvPr/>
        </p:nvPicPr>
        <p:blipFill>
          <a:blip r:embed="rId5"/>
          <a:stretch>
            <a:fillRect/>
          </a:stretch>
        </p:blipFill>
        <p:spPr>
          <a:xfrm>
            <a:off x="5848085" y="3310051"/>
            <a:ext cx="2108291" cy="983045"/>
          </a:xfrm>
          <a:prstGeom prst="rect">
            <a:avLst/>
          </a:prstGeom>
        </p:spPr>
      </p:pic>
      <p:sp>
        <p:nvSpPr>
          <p:cNvPr id="18" name="Rectangle 17"/>
          <p:cNvSpPr/>
          <p:nvPr/>
        </p:nvSpPr>
        <p:spPr>
          <a:xfrm>
            <a:off x="7971451" y="3379639"/>
            <a:ext cx="1172549" cy="769441"/>
          </a:xfrm>
          <a:prstGeom prst="rect">
            <a:avLst/>
          </a:prstGeom>
        </p:spPr>
        <p:txBody>
          <a:bodyPr wrap="square">
            <a:spAutoFit/>
          </a:bodyPr>
          <a:lstStyle/>
          <a:p>
            <a:pPr algn="ctr"/>
            <a:r>
              <a:rPr lang="fr-FR" sz="1600" b="1" i="1" dirty="0" smtClean="0">
                <a:solidFill>
                  <a:schemeClr val="bg2">
                    <a:lumMod val="60000"/>
                    <a:lumOff val="40000"/>
                  </a:schemeClr>
                </a:solidFill>
                <a:latin typeface="Calibri" panose="020F0502020204030204" pitchFamily="34" charset="0"/>
              </a:rPr>
              <a:t>Activité Métier</a:t>
            </a:r>
          </a:p>
          <a:p>
            <a:pPr algn="ctr"/>
            <a:r>
              <a:rPr lang="fr-FR" sz="1200" i="1" dirty="0" smtClean="0">
                <a:solidFill>
                  <a:schemeClr val="bg2">
                    <a:lumMod val="60000"/>
                    <a:lumOff val="40000"/>
                  </a:schemeClr>
                </a:solidFill>
                <a:latin typeface="Calibri" panose="020F0502020204030204" pitchFamily="34" charset="0"/>
              </a:rPr>
              <a:t>(transactionnel)</a:t>
            </a:r>
            <a:endParaRPr lang="fr-FR" sz="1200" dirty="0" smtClean="0">
              <a:solidFill>
                <a:schemeClr val="bg2">
                  <a:lumMod val="60000"/>
                  <a:lumOff val="40000"/>
                </a:schemeClr>
              </a:solidFill>
              <a:latin typeface="Calibri" panose="020F0502020204030204" pitchFamily="34" charset="0"/>
            </a:endParaRPr>
          </a:p>
        </p:txBody>
      </p:sp>
      <p:pic>
        <p:nvPicPr>
          <p:cNvPr id="12" name="Image 11"/>
          <p:cNvPicPr>
            <a:picLocks noChangeAspect="1"/>
          </p:cNvPicPr>
          <p:nvPr/>
        </p:nvPicPr>
        <p:blipFill>
          <a:blip r:embed="rId6"/>
          <a:stretch>
            <a:fillRect/>
          </a:stretch>
        </p:blipFill>
        <p:spPr>
          <a:xfrm>
            <a:off x="5796136" y="4535711"/>
            <a:ext cx="1949852" cy="765497"/>
          </a:xfrm>
          <a:prstGeom prst="rect">
            <a:avLst/>
          </a:prstGeom>
        </p:spPr>
      </p:pic>
      <p:sp>
        <p:nvSpPr>
          <p:cNvPr id="20" name="Rectangle 19"/>
          <p:cNvSpPr/>
          <p:nvPr/>
        </p:nvSpPr>
        <p:spPr>
          <a:xfrm>
            <a:off x="7884368" y="4470211"/>
            <a:ext cx="936104" cy="769441"/>
          </a:xfrm>
          <a:prstGeom prst="rect">
            <a:avLst/>
          </a:prstGeom>
        </p:spPr>
        <p:txBody>
          <a:bodyPr wrap="square">
            <a:spAutoFit/>
          </a:bodyPr>
          <a:lstStyle/>
          <a:p>
            <a:pPr algn="ctr"/>
            <a:r>
              <a:rPr lang="fr-FR" sz="1600" b="1" i="1" dirty="0" smtClean="0">
                <a:solidFill>
                  <a:schemeClr val="bg2">
                    <a:lumMod val="60000"/>
                    <a:lumOff val="40000"/>
                  </a:schemeClr>
                </a:solidFill>
                <a:latin typeface="Calibri" panose="020F0502020204030204" pitchFamily="34" charset="0"/>
              </a:rPr>
              <a:t>Dispo &amp; Perfs </a:t>
            </a:r>
            <a:r>
              <a:rPr lang="fr-FR" sz="1200" i="1" dirty="0" smtClean="0">
                <a:solidFill>
                  <a:schemeClr val="bg2">
                    <a:lumMod val="60000"/>
                    <a:lumOff val="40000"/>
                  </a:schemeClr>
                </a:solidFill>
                <a:latin typeface="Calibri" panose="020F0502020204030204" pitchFamily="34" charset="0"/>
              </a:rPr>
              <a:t>(externe)</a:t>
            </a:r>
            <a:endParaRPr lang="fr-FR" sz="1200" dirty="0" smtClean="0">
              <a:solidFill>
                <a:schemeClr val="bg2">
                  <a:lumMod val="60000"/>
                  <a:lumOff val="40000"/>
                </a:schemeClr>
              </a:solidFill>
              <a:latin typeface="Calibri" panose="020F0502020204030204" pitchFamily="34" charset="0"/>
            </a:endParaRPr>
          </a:p>
        </p:txBody>
      </p:sp>
      <p:pic>
        <p:nvPicPr>
          <p:cNvPr id="13" name="Image 12"/>
          <p:cNvPicPr>
            <a:picLocks noChangeAspect="1"/>
          </p:cNvPicPr>
          <p:nvPr/>
        </p:nvPicPr>
        <p:blipFill>
          <a:blip r:embed="rId7"/>
          <a:stretch>
            <a:fillRect/>
          </a:stretch>
        </p:blipFill>
        <p:spPr>
          <a:xfrm>
            <a:off x="4067944" y="5445224"/>
            <a:ext cx="2379340" cy="813689"/>
          </a:xfrm>
          <a:prstGeom prst="rect">
            <a:avLst/>
          </a:prstGeom>
        </p:spPr>
      </p:pic>
      <p:sp>
        <p:nvSpPr>
          <p:cNvPr id="22" name="Rectangle 21"/>
          <p:cNvSpPr/>
          <p:nvPr/>
        </p:nvSpPr>
        <p:spPr>
          <a:xfrm>
            <a:off x="4451287" y="6231151"/>
            <a:ext cx="1620242" cy="523220"/>
          </a:xfrm>
          <a:prstGeom prst="rect">
            <a:avLst/>
          </a:prstGeom>
        </p:spPr>
        <p:txBody>
          <a:bodyPr wrap="square">
            <a:spAutoFit/>
          </a:bodyPr>
          <a:lstStyle/>
          <a:p>
            <a:pPr algn="ctr"/>
            <a:r>
              <a:rPr lang="fr-FR" sz="1600" b="1" i="1" dirty="0" smtClean="0">
                <a:solidFill>
                  <a:schemeClr val="bg2">
                    <a:lumMod val="60000"/>
                    <a:lumOff val="40000"/>
                  </a:schemeClr>
                </a:solidFill>
                <a:latin typeface="Calibri" panose="020F0502020204030204" pitchFamily="34" charset="0"/>
              </a:rPr>
              <a:t>Traffic Réseau </a:t>
            </a:r>
          </a:p>
          <a:p>
            <a:pPr algn="ctr"/>
            <a:r>
              <a:rPr lang="fr-FR" sz="1200" i="1" dirty="0" smtClean="0">
                <a:solidFill>
                  <a:schemeClr val="bg2">
                    <a:lumMod val="60000"/>
                    <a:lumOff val="40000"/>
                  </a:schemeClr>
                </a:solidFill>
                <a:latin typeface="Calibri" panose="020F0502020204030204" pitchFamily="34" charset="0"/>
              </a:rPr>
              <a:t>(interne et externe)</a:t>
            </a:r>
            <a:endParaRPr lang="fr-FR" sz="1200" dirty="0" smtClean="0">
              <a:solidFill>
                <a:schemeClr val="bg2">
                  <a:lumMod val="60000"/>
                  <a:lumOff val="40000"/>
                </a:schemeClr>
              </a:solidFill>
              <a:latin typeface="Calibri" panose="020F0502020204030204" pitchFamily="34" charset="0"/>
            </a:endParaRPr>
          </a:p>
        </p:txBody>
      </p:sp>
      <p:sp>
        <p:nvSpPr>
          <p:cNvPr id="23" name="ZoneTexte 22"/>
          <p:cNvSpPr txBox="1"/>
          <p:nvPr/>
        </p:nvSpPr>
        <p:spPr>
          <a:xfrm>
            <a:off x="378172" y="5601434"/>
            <a:ext cx="2873625" cy="707886"/>
          </a:xfrm>
          <a:prstGeom prst="rect">
            <a:avLst/>
          </a:prstGeom>
          <a:solidFill>
            <a:srgbClr val="FFC000"/>
          </a:solidFill>
        </p:spPr>
        <p:txBody>
          <a:bodyPr wrap="square" rtlCol="0">
            <a:spAutoFit/>
          </a:bodyPr>
          <a:lstStyle/>
          <a:p>
            <a:pPr algn="ctr"/>
            <a:r>
              <a:rPr lang="fr-FR" sz="2000" dirty="0" smtClean="0">
                <a:solidFill>
                  <a:schemeClr val="accent3"/>
                </a:solidFill>
                <a:latin typeface="Calibri" panose="020F0502020204030204" pitchFamily="34" charset="0"/>
              </a:rPr>
              <a:t>« If </a:t>
            </a:r>
            <a:r>
              <a:rPr lang="fr-FR" sz="2000" dirty="0" err="1" smtClean="0">
                <a:solidFill>
                  <a:schemeClr val="accent3"/>
                </a:solidFill>
                <a:latin typeface="Calibri" panose="020F0502020204030204" pitchFamily="34" charset="0"/>
              </a:rPr>
              <a:t>it’s</a:t>
            </a:r>
            <a:r>
              <a:rPr lang="fr-FR" sz="2000" dirty="0" smtClean="0">
                <a:solidFill>
                  <a:schemeClr val="accent3"/>
                </a:solidFill>
                <a:latin typeface="Calibri" panose="020F0502020204030204" pitchFamily="34" charset="0"/>
              </a:rPr>
              <a:t> not </a:t>
            </a:r>
            <a:r>
              <a:rPr lang="fr-FR" sz="2000" dirty="0" err="1" smtClean="0">
                <a:solidFill>
                  <a:schemeClr val="accent3"/>
                </a:solidFill>
                <a:latin typeface="Calibri" panose="020F0502020204030204" pitchFamily="34" charset="0"/>
              </a:rPr>
              <a:t>Monitored</a:t>
            </a:r>
            <a:r>
              <a:rPr lang="fr-FR" sz="2000" dirty="0">
                <a:solidFill>
                  <a:schemeClr val="accent3"/>
                </a:solidFill>
                <a:latin typeface="Calibri" panose="020F0502020204030204" pitchFamily="34" charset="0"/>
              </a:rPr>
              <a:t>,</a:t>
            </a:r>
            <a:r>
              <a:rPr lang="fr-FR" sz="2000" dirty="0" smtClean="0">
                <a:solidFill>
                  <a:schemeClr val="accent3"/>
                </a:solidFill>
                <a:latin typeface="Calibri" panose="020F0502020204030204" pitchFamily="34" charset="0"/>
              </a:rPr>
              <a:t> </a:t>
            </a:r>
            <a:r>
              <a:rPr lang="fr-FR" sz="2000" dirty="0" err="1" smtClean="0">
                <a:solidFill>
                  <a:schemeClr val="accent3"/>
                </a:solidFill>
                <a:latin typeface="Calibri" panose="020F0502020204030204" pitchFamily="34" charset="0"/>
              </a:rPr>
              <a:t>It’s</a:t>
            </a:r>
            <a:r>
              <a:rPr lang="fr-FR" sz="2000" dirty="0" smtClean="0">
                <a:solidFill>
                  <a:schemeClr val="accent3"/>
                </a:solidFill>
                <a:latin typeface="Calibri" panose="020F0502020204030204" pitchFamily="34" charset="0"/>
              </a:rPr>
              <a:t> NOT in production »</a:t>
            </a:r>
          </a:p>
        </p:txBody>
      </p:sp>
      <p:sp>
        <p:nvSpPr>
          <p:cNvPr id="24" name="ZoneTexte 23"/>
          <p:cNvSpPr txBox="1"/>
          <p:nvPr/>
        </p:nvSpPr>
        <p:spPr>
          <a:xfrm>
            <a:off x="3491880" y="2132856"/>
            <a:ext cx="2051358" cy="1107996"/>
          </a:xfrm>
          <a:prstGeom prst="rect">
            <a:avLst/>
          </a:prstGeom>
          <a:solidFill>
            <a:srgbClr val="FF6600"/>
          </a:solidFill>
        </p:spPr>
        <p:txBody>
          <a:bodyPr wrap="square" rtlCol="0">
            <a:spAutoFit/>
          </a:bodyPr>
          <a:lstStyle/>
          <a:p>
            <a:pPr algn="ctr"/>
            <a:r>
              <a:rPr lang="fr-FR" dirty="0" smtClean="0">
                <a:solidFill>
                  <a:schemeClr val="accent3"/>
                </a:solidFill>
                <a:latin typeface="Calibri" panose="020F0502020204030204" pitchFamily="34" charset="0"/>
              </a:rPr>
              <a:t>« If </a:t>
            </a:r>
            <a:r>
              <a:rPr lang="fr-FR" dirty="0" err="1" smtClean="0">
                <a:solidFill>
                  <a:schemeClr val="accent3"/>
                </a:solidFill>
                <a:latin typeface="Calibri" panose="020F0502020204030204" pitchFamily="34" charset="0"/>
              </a:rPr>
              <a:t>you</a:t>
            </a:r>
            <a:r>
              <a:rPr lang="fr-FR" dirty="0" smtClean="0">
                <a:solidFill>
                  <a:schemeClr val="accent3"/>
                </a:solidFill>
                <a:latin typeface="Calibri" panose="020F0502020204030204" pitchFamily="34" charset="0"/>
              </a:rPr>
              <a:t> </a:t>
            </a:r>
            <a:r>
              <a:rPr lang="fr-FR" dirty="0" err="1" smtClean="0">
                <a:solidFill>
                  <a:schemeClr val="accent3"/>
                </a:solidFill>
                <a:latin typeface="Calibri" panose="020F0502020204030204" pitchFamily="34" charset="0"/>
              </a:rPr>
              <a:t>can</a:t>
            </a:r>
            <a:r>
              <a:rPr lang="fr-FR" dirty="0" smtClean="0">
                <a:solidFill>
                  <a:schemeClr val="accent3"/>
                </a:solidFill>
                <a:latin typeface="Calibri" panose="020F0502020204030204" pitchFamily="34" charset="0"/>
              </a:rPr>
              <a:t> NOT </a:t>
            </a:r>
            <a:r>
              <a:rPr lang="fr-FR" dirty="0" err="1" smtClean="0">
                <a:solidFill>
                  <a:schemeClr val="accent3"/>
                </a:solidFill>
                <a:latin typeface="Calibri" panose="020F0502020204030204" pitchFamily="34" charset="0"/>
              </a:rPr>
              <a:t>measure</a:t>
            </a:r>
            <a:r>
              <a:rPr lang="fr-FR" dirty="0" smtClean="0">
                <a:solidFill>
                  <a:schemeClr val="accent3"/>
                </a:solidFill>
                <a:latin typeface="Calibri" panose="020F0502020204030204" pitchFamily="34" charset="0"/>
              </a:rPr>
              <a:t> </a:t>
            </a:r>
            <a:r>
              <a:rPr lang="fr-FR" dirty="0" err="1" smtClean="0">
                <a:solidFill>
                  <a:schemeClr val="accent3"/>
                </a:solidFill>
                <a:latin typeface="Calibri" panose="020F0502020204030204" pitchFamily="34" charset="0"/>
              </a:rPr>
              <a:t>it</a:t>
            </a:r>
            <a:r>
              <a:rPr lang="fr-FR" dirty="0" smtClean="0">
                <a:solidFill>
                  <a:schemeClr val="accent3"/>
                </a:solidFill>
                <a:latin typeface="Calibri" panose="020F0502020204030204" pitchFamily="34" charset="0"/>
              </a:rPr>
              <a:t> </a:t>
            </a:r>
            <a:r>
              <a:rPr lang="fr-FR" dirty="0" err="1" smtClean="0">
                <a:solidFill>
                  <a:schemeClr val="accent3"/>
                </a:solidFill>
                <a:latin typeface="Calibri" panose="020F0502020204030204" pitchFamily="34" charset="0"/>
              </a:rPr>
              <a:t>you</a:t>
            </a:r>
            <a:r>
              <a:rPr lang="fr-FR" dirty="0" smtClean="0">
                <a:solidFill>
                  <a:schemeClr val="accent3"/>
                </a:solidFill>
                <a:latin typeface="Calibri" panose="020F0502020204030204" pitchFamily="34" charset="0"/>
              </a:rPr>
              <a:t> </a:t>
            </a:r>
            <a:r>
              <a:rPr lang="fr-FR" dirty="0" err="1" smtClean="0">
                <a:solidFill>
                  <a:schemeClr val="accent3"/>
                </a:solidFill>
                <a:latin typeface="Calibri" panose="020F0502020204030204" pitchFamily="34" charset="0"/>
              </a:rPr>
              <a:t>can</a:t>
            </a:r>
            <a:r>
              <a:rPr lang="fr-FR" dirty="0" smtClean="0">
                <a:solidFill>
                  <a:schemeClr val="accent3"/>
                </a:solidFill>
                <a:latin typeface="Calibri" panose="020F0502020204030204" pitchFamily="34" charset="0"/>
              </a:rPr>
              <a:t> NOT </a:t>
            </a:r>
            <a:r>
              <a:rPr lang="fr-FR" dirty="0" err="1" smtClean="0">
                <a:solidFill>
                  <a:schemeClr val="accent3"/>
                </a:solidFill>
                <a:latin typeface="Calibri" panose="020F0502020204030204" pitchFamily="34" charset="0"/>
              </a:rPr>
              <a:t>improve</a:t>
            </a:r>
            <a:r>
              <a:rPr lang="fr-FR" dirty="0" smtClean="0">
                <a:solidFill>
                  <a:schemeClr val="accent3"/>
                </a:solidFill>
                <a:latin typeface="Calibri" panose="020F0502020204030204" pitchFamily="34" charset="0"/>
              </a:rPr>
              <a:t> </a:t>
            </a:r>
            <a:r>
              <a:rPr lang="fr-FR" dirty="0" err="1" smtClean="0">
                <a:solidFill>
                  <a:schemeClr val="accent3"/>
                </a:solidFill>
                <a:latin typeface="Calibri" panose="020F0502020204030204" pitchFamily="34" charset="0"/>
              </a:rPr>
              <a:t>it</a:t>
            </a:r>
            <a:r>
              <a:rPr lang="fr-FR" dirty="0" smtClean="0">
                <a:solidFill>
                  <a:schemeClr val="accent3"/>
                </a:solidFill>
                <a:latin typeface="Calibri" panose="020F0502020204030204" pitchFamily="34" charset="0"/>
              </a:rPr>
              <a:t> » </a:t>
            </a:r>
            <a:r>
              <a:rPr lang="fr-FR" sz="1200" i="1" dirty="0" smtClean="0">
                <a:solidFill>
                  <a:schemeClr val="accent3"/>
                </a:solidFill>
                <a:latin typeface="Calibri" panose="020F0502020204030204" pitchFamily="34" charset="0"/>
              </a:rPr>
              <a:t>Lord Kelvin</a:t>
            </a:r>
            <a:endParaRPr lang="fr-FR" dirty="0" smtClean="0">
              <a:solidFill>
                <a:schemeClr val="accent3"/>
              </a:solidFill>
              <a:latin typeface="Calibri" panose="020F0502020204030204" pitchFamily="34" charset="0"/>
            </a:endParaRPr>
          </a:p>
        </p:txBody>
      </p:sp>
      <p:pic>
        <p:nvPicPr>
          <p:cNvPr id="26" name="Image 25"/>
          <p:cNvPicPr>
            <a:picLocks noChangeAspect="1"/>
          </p:cNvPicPr>
          <p:nvPr/>
        </p:nvPicPr>
        <p:blipFill>
          <a:blip r:embed="rId8"/>
          <a:stretch>
            <a:fillRect/>
          </a:stretch>
        </p:blipFill>
        <p:spPr>
          <a:xfrm>
            <a:off x="6730746" y="5336186"/>
            <a:ext cx="2410396" cy="1516929"/>
          </a:xfrm>
          <a:prstGeom prst="rect">
            <a:avLst/>
          </a:prstGeom>
        </p:spPr>
      </p:pic>
      <p:sp>
        <p:nvSpPr>
          <p:cNvPr id="19" name="ZoneTexte 18"/>
          <p:cNvSpPr txBox="1"/>
          <p:nvPr/>
        </p:nvSpPr>
        <p:spPr>
          <a:xfrm>
            <a:off x="3497048" y="3717032"/>
            <a:ext cx="2051358" cy="1200329"/>
          </a:xfrm>
          <a:prstGeom prst="rect">
            <a:avLst/>
          </a:prstGeom>
          <a:solidFill>
            <a:srgbClr val="00B050"/>
          </a:solidFill>
        </p:spPr>
        <p:txBody>
          <a:bodyPr wrap="square" rtlCol="0">
            <a:spAutoFit/>
          </a:bodyPr>
          <a:lstStyle/>
          <a:p>
            <a:pPr algn="ctr"/>
            <a:r>
              <a:rPr lang="fr-FR" dirty="0" smtClean="0">
                <a:solidFill>
                  <a:schemeClr val="accent3"/>
                </a:solidFill>
                <a:latin typeface="Calibri" panose="020F0502020204030204" pitchFamily="34" charset="0"/>
              </a:rPr>
              <a:t>Embarquer les Surveillances pour chaque nouveau composants livrés.</a:t>
            </a:r>
          </a:p>
        </p:txBody>
      </p:sp>
    </p:spTree>
    <p:extLst>
      <p:ext uri="{BB962C8B-B14F-4D97-AF65-F5344CB8AC3E}">
        <p14:creationId xmlns:p14="http://schemas.microsoft.com/office/powerpoint/2010/main" val="297834497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fade">
                                      <p:cBhvr>
                                        <p:cTn id="31" dur="500"/>
                                        <p:tgtEl>
                                          <p:spTgt spid="8">
                                            <p:txEl>
                                              <p:pRg st="6" end="6"/>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fade">
                                      <p:cBhvr>
                                        <p:cTn id="35" dur="500"/>
                                        <p:tgtEl>
                                          <p:spTgt spid="8">
                                            <p:txEl>
                                              <p:pRg st="7" end="7"/>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animEffect transition="in" filter="fade">
                                      <p:cBhvr>
                                        <p:cTn id="39" dur="500"/>
                                        <p:tgtEl>
                                          <p:spTgt spid="8">
                                            <p:txEl>
                                              <p:pRg st="8" end="8"/>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animEffect transition="in" filter="fade">
                                      <p:cBhvr>
                                        <p:cTn id="43" dur="500"/>
                                        <p:tgtEl>
                                          <p:spTgt spid="8">
                                            <p:txEl>
                                              <p:pRg st="9" end="9"/>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animEffect transition="in" filter="fade">
                                      <p:cBhvr>
                                        <p:cTn id="47" dur="500"/>
                                        <p:tgtEl>
                                          <p:spTgt spid="8">
                                            <p:txEl>
                                              <p:pRg st="10" end="10"/>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8">
                                            <p:txEl>
                                              <p:pRg st="11" end="11"/>
                                            </p:txEl>
                                          </p:spTgt>
                                        </p:tgtEl>
                                        <p:attrNameLst>
                                          <p:attrName>style.visibility</p:attrName>
                                        </p:attrNameLst>
                                      </p:cBhvr>
                                      <p:to>
                                        <p:strVal val="visible"/>
                                      </p:to>
                                    </p:set>
                                    <p:animEffect transition="in" filter="fade">
                                      <p:cBhvr>
                                        <p:cTn id="51" dur="500"/>
                                        <p:tgtEl>
                                          <p:spTgt spid="8">
                                            <p:txEl>
                                              <p:pRg st="11" end="11"/>
                                            </p:tx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8">
                                            <p:txEl>
                                              <p:pRg st="12" end="12"/>
                                            </p:txEl>
                                          </p:spTgt>
                                        </p:tgtEl>
                                        <p:attrNameLst>
                                          <p:attrName>style.visibility</p:attrName>
                                        </p:attrNameLst>
                                      </p:cBhvr>
                                      <p:to>
                                        <p:strVal val="visible"/>
                                      </p:to>
                                    </p:set>
                                    <p:animEffect transition="in" filter="fade">
                                      <p:cBhvr>
                                        <p:cTn id="55" dur="500"/>
                                        <p:tgtEl>
                                          <p:spTgt spid="8">
                                            <p:txEl>
                                              <p:pRg st="12" end="12"/>
                                            </p:txEl>
                                          </p:spTgt>
                                        </p:tgtEl>
                                      </p:cBhvr>
                                    </p:animEffect>
                                  </p:childTnLst>
                                </p:cTn>
                              </p:par>
                            </p:childTnLst>
                          </p:cTn>
                        </p:par>
                        <p:par>
                          <p:cTn id="56" fill="hold">
                            <p:stCondLst>
                              <p:cond delay="6500"/>
                            </p:stCondLst>
                            <p:childTnLst>
                              <p:par>
                                <p:cTn id="57" presetID="10" presetClass="entr" presetSubtype="0" fill="hold" nodeType="afterEffect">
                                  <p:stCondLst>
                                    <p:cond delay="50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childTnLst>
                          </p:cTn>
                        </p:par>
                        <p:par>
                          <p:cTn id="60" fill="hold">
                            <p:stCondLst>
                              <p:cond delay="7500"/>
                            </p:stCondLst>
                            <p:childTnLst>
                              <p:par>
                                <p:cTn id="61" presetID="10" presetClass="entr" presetSubtype="0" fill="hold" grpId="0"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par>
                          <p:cTn id="64" fill="hold">
                            <p:stCondLst>
                              <p:cond delay="8000"/>
                            </p:stCondLst>
                            <p:childTnLst>
                              <p:par>
                                <p:cTn id="65" presetID="10" presetClass="entr" presetSubtype="0" fill="hold" nodeType="after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childTnLst>
                          </p:cTn>
                        </p:par>
                        <p:par>
                          <p:cTn id="68" fill="hold">
                            <p:stCondLst>
                              <p:cond delay="8500"/>
                            </p:stCondLst>
                            <p:childTnLst>
                              <p:par>
                                <p:cTn id="69" presetID="10" presetClass="entr" presetSubtype="0" fill="hold" grpId="0" nodeType="after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childTnLst>
                                </p:cTn>
                              </p:par>
                            </p:childTnLst>
                          </p:cTn>
                        </p:par>
                        <p:par>
                          <p:cTn id="72" fill="hold">
                            <p:stCondLst>
                              <p:cond delay="9000"/>
                            </p:stCondLst>
                            <p:childTnLst>
                              <p:par>
                                <p:cTn id="73" presetID="10" presetClass="entr" presetSubtype="0" fill="hold" nodeType="after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fade">
                                      <p:cBhvr>
                                        <p:cTn id="75" dur="500"/>
                                        <p:tgtEl>
                                          <p:spTgt spid="11"/>
                                        </p:tgtEl>
                                      </p:cBhvr>
                                    </p:animEffect>
                                  </p:childTnLst>
                                </p:cTn>
                              </p:par>
                            </p:childTnLst>
                          </p:cTn>
                        </p:par>
                        <p:par>
                          <p:cTn id="76" fill="hold">
                            <p:stCondLst>
                              <p:cond delay="9500"/>
                            </p:stCondLst>
                            <p:childTnLst>
                              <p:par>
                                <p:cTn id="77" presetID="10" presetClass="entr" presetSubtype="0"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500"/>
                                        <p:tgtEl>
                                          <p:spTgt spid="18"/>
                                        </p:tgtEl>
                                      </p:cBhvr>
                                    </p:animEffect>
                                  </p:childTnLst>
                                </p:cTn>
                              </p:par>
                            </p:childTnLst>
                          </p:cTn>
                        </p:par>
                        <p:par>
                          <p:cTn id="80" fill="hold">
                            <p:stCondLst>
                              <p:cond delay="10000"/>
                            </p:stCondLst>
                            <p:childTnLst>
                              <p:par>
                                <p:cTn id="81" presetID="10" presetClass="entr" presetSubtype="0" fill="hold" nodeType="after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500"/>
                                        <p:tgtEl>
                                          <p:spTgt spid="12"/>
                                        </p:tgtEl>
                                      </p:cBhvr>
                                    </p:animEffect>
                                  </p:childTnLst>
                                </p:cTn>
                              </p:par>
                            </p:childTnLst>
                          </p:cTn>
                        </p:par>
                        <p:par>
                          <p:cTn id="84" fill="hold">
                            <p:stCondLst>
                              <p:cond delay="10500"/>
                            </p:stCondLst>
                            <p:childTnLst>
                              <p:par>
                                <p:cTn id="85" presetID="10" presetClass="entr" presetSubtype="0" fill="hold" grpId="0" nodeType="after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childTnLst>
                                </p:cTn>
                              </p:par>
                            </p:childTnLst>
                          </p:cTn>
                        </p:par>
                        <p:par>
                          <p:cTn id="88" fill="hold">
                            <p:stCondLst>
                              <p:cond delay="11000"/>
                            </p:stCondLst>
                            <p:childTnLst>
                              <p:par>
                                <p:cTn id="89" presetID="10" presetClass="entr" presetSubtype="0" fill="hold" nodeType="afterEffect">
                                  <p:stCondLst>
                                    <p:cond delay="0"/>
                                  </p:stCondLst>
                                  <p:childTnLst>
                                    <p:set>
                                      <p:cBhvr>
                                        <p:cTn id="90" dur="1" fill="hold">
                                          <p:stCondLst>
                                            <p:cond delay="0"/>
                                          </p:stCondLst>
                                        </p:cTn>
                                        <p:tgtEl>
                                          <p:spTgt spid="13"/>
                                        </p:tgtEl>
                                        <p:attrNameLst>
                                          <p:attrName>style.visibility</p:attrName>
                                        </p:attrNameLst>
                                      </p:cBhvr>
                                      <p:to>
                                        <p:strVal val="visible"/>
                                      </p:to>
                                    </p:set>
                                    <p:animEffect transition="in" filter="fade">
                                      <p:cBhvr>
                                        <p:cTn id="91" dur="500"/>
                                        <p:tgtEl>
                                          <p:spTgt spid="13"/>
                                        </p:tgtEl>
                                      </p:cBhvr>
                                    </p:animEffect>
                                  </p:childTnLst>
                                </p:cTn>
                              </p:par>
                            </p:childTnLst>
                          </p:cTn>
                        </p:par>
                        <p:par>
                          <p:cTn id="92" fill="hold">
                            <p:stCondLst>
                              <p:cond delay="11500"/>
                            </p:stCondLst>
                            <p:childTnLst>
                              <p:par>
                                <p:cTn id="93" presetID="10" presetClass="entr" presetSubtype="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childTnLst>
                          </p:cTn>
                        </p:par>
                        <p:par>
                          <p:cTn id="96" fill="hold">
                            <p:stCondLst>
                              <p:cond delay="12000"/>
                            </p:stCondLst>
                            <p:childTnLst>
                              <p:par>
                                <p:cTn id="97" presetID="19" presetClass="emph" presetSubtype="0" fill="hold" nodeType="afterEffect">
                                  <p:stCondLst>
                                    <p:cond delay="500"/>
                                  </p:stCondLst>
                                  <p:childTnLst>
                                    <p:animClr clrSpc="rgb" dir="cw">
                                      <p:cBhvr override="childStyle">
                                        <p:cTn id="98" dur="1000" fill="hold"/>
                                        <p:tgtEl>
                                          <p:spTgt spid="8">
                                            <p:txEl>
                                              <p:pRg st="6" end="6"/>
                                            </p:txEl>
                                          </p:spTgt>
                                        </p:tgtEl>
                                        <p:attrNameLst>
                                          <p:attrName>style.color</p:attrName>
                                        </p:attrNameLst>
                                      </p:cBhvr>
                                      <p:to>
                                        <a:srgbClr val="FFCC00"/>
                                      </p:to>
                                    </p:animClr>
                                    <p:animClr clrSpc="rgb" dir="cw">
                                      <p:cBhvr>
                                        <p:cTn id="99" dur="1000" fill="hold"/>
                                        <p:tgtEl>
                                          <p:spTgt spid="8">
                                            <p:txEl>
                                              <p:pRg st="6" end="6"/>
                                            </p:txEl>
                                          </p:spTgt>
                                        </p:tgtEl>
                                        <p:attrNameLst>
                                          <p:attrName>fillcolor</p:attrName>
                                        </p:attrNameLst>
                                      </p:cBhvr>
                                      <p:to>
                                        <a:srgbClr val="FFCC00"/>
                                      </p:to>
                                    </p:animClr>
                                    <p:set>
                                      <p:cBhvr>
                                        <p:cTn id="100" dur="1000" fill="hold"/>
                                        <p:tgtEl>
                                          <p:spTgt spid="8">
                                            <p:txEl>
                                              <p:pRg st="6" end="6"/>
                                            </p:txEl>
                                          </p:spTgt>
                                        </p:tgtEl>
                                        <p:attrNameLst>
                                          <p:attrName>fill.type</p:attrName>
                                        </p:attrNameLst>
                                      </p:cBhvr>
                                      <p:to>
                                        <p:strVal val="solid"/>
                                      </p:to>
                                    </p:set>
                                    <p:set>
                                      <p:cBhvr>
                                        <p:cTn id="101" dur="1000" fill="hold"/>
                                        <p:tgtEl>
                                          <p:spTgt spid="8">
                                            <p:txEl>
                                              <p:pRg st="6" end="6"/>
                                            </p:txEl>
                                          </p:spTgt>
                                        </p:tgtEl>
                                        <p:attrNameLst>
                                          <p:attrName>fill.on</p:attrName>
                                        </p:attrNameLst>
                                      </p:cBhvr>
                                      <p:to>
                                        <p:strVal val="true"/>
                                      </p:to>
                                    </p:set>
                                  </p:childTnLst>
                                </p:cTn>
                              </p:par>
                            </p:childTnLst>
                          </p:cTn>
                        </p:par>
                        <p:par>
                          <p:cTn id="102" fill="hold">
                            <p:stCondLst>
                              <p:cond delay="13500"/>
                            </p:stCondLst>
                            <p:childTnLst>
                              <p:par>
                                <p:cTn id="103" presetID="19" presetClass="emph" presetSubtype="0" fill="hold" nodeType="afterEffect">
                                  <p:stCondLst>
                                    <p:cond delay="0"/>
                                  </p:stCondLst>
                                  <p:childTnLst>
                                    <p:animClr clrSpc="rgb" dir="cw">
                                      <p:cBhvr override="childStyle">
                                        <p:cTn id="104" dur="1000" fill="hold"/>
                                        <p:tgtEl>
                                          <p:spTgt spid="8">
                                            <p:txEl>
                                              <p:pRg st="7" end="7"/>
                                            </p:txEl>
                                          </p:spTgt>
                                        </p:tgtEl>
                                        <p:attrNameLst>
                                          <p:attrName>style.color</p:attrName>
                                        </p:attrNameLst>
                                      </p:cBhvr>
                                      <p:to>
                                        <a:srgbClr val="FFCC00"/>
                                      </p:to>
                                    </p:animClr>
                                    <p:animClr clrSpc="rgb" dir="cw">
                                      <p:cBhvr>
                                        <p:cTn id="105" dur="1000" fill="hold"/>
                                        <p:tgtEl>
                                          <p:spTgt spid="8">
                                            <p:txEl>
                                              <p:pRg st="7" end="7"/>
                                            </p:txEl>
                                          </p:spTgt>
                                        </p:tgtEl>
                                        <p:attrNameLst>
                                          <p:attrName>fillcolor</p:attrName>
                                        </p:attrNameLst>
                                      </p:cBhvr>
                                      <p:to>
                                        <a:srgbClr val="FFCC00"/>
                                      </p:to>
                                    </p:animClr>
                                    <p:set>
                                      <p:cBhvr>
                                        <p:cTn id="106" dur="1000" fill="hold"/>
                                        <p:tgtEl>
                                          <p:spTgt spid="8">
                                            <p:txEl>
                                              <p:pRg st="7" end="7"/>
                                            </p:txEl>
                                          </p:spTgt>
                                        </p:tgtEl>
                                        <p:attrNameLst>
                                          <p:attrName>fill.type</p:attrName>
                                        </p:attrNameLst>
                                      </p:cBhvr>
                                      <p:to>
                                        <p:strVal val="solid"/>
                                      </p:to>
                                    </p:set>
                                    <p:set>
                                      <p:cBhvr>
                                        <p:cTn id="107" dur="1000" fill="hold"/>
                                        <p:tgtEl>
                                          <p:spTgt spid="8">
                                            <p:txEl>
                                              <p:pRg st="7" end="7"/>
                                            </p:txEl>
                                          </p:spTgt>
                                        </p:tgtEl>
                                        <p:attrNameLst>
                                          <p:attrName>fill.on</p:attrName>
                                        </p:attrNameLst>
                                      </p:cBhvr>
                                      <p:to>
                                        <p:strVal val="true"/>
                                      </p:to>
                                    </p:set>
                                  </p:childTnLst>
                                </p:cTn>
                              </p:par>
                            </p:childTnLst>
                          </p:cTn>
                        </p:par>
                        <p:par>
                          <p:cTn id="108" fill="hold">
                            <p:stCondLst>
                              <p:cond delay="14500"/>
                            </p:stCondLst>
                            <p:childTnLst>
                              <p:par>
                                <p:cTn id="109" presetID="19" presetClass="emph" presetSubtype="0" fill="hold" nodeType="afterEffect">
                                  <p:stCondLst>
                                    <p:cond delay="0"/>
                                  </p:stCondLst>
                                  <p:childTnLst>
                                    <p:animClr clrSpc="rgb" dir="cw">
                                      <p:cBhvr override="childStyle">
                                        <p:cTn id="110" dur="1000" fill="hold"/>
                                        <p:tgtEl>
                                          <p:spTgt spid="8">
                                            <p:txEl>
                                              <p:pRg st="8" end="8"/>
                                            </p:txEl>
                                          </p:spTgt>
                                        </p:tgtEl>
                                        <p:attrNameLst>
                                          <p:attrName>style.color</p:attrName>
                                        </p:attrNameLst>
                                      </p:cBhvr>
                                      <p:to>
                                        <a:srgbClr val="FFCC00"/>
                                      </p:to>
                                    </p:animClr>
                                    <p:animClr clrSpc="rgb" dir="cw">
                                      <p:cBhvr>
                                        <p:cTn id="111" dur="1000" fill="hold"/>
                                        <p:tgtEl>
                                          <p:spTgt spid="8">
                                            <p:txEl>
                                              <p:pRg st="8" end="8"/>
                                            </p:txEl>
                                          </p:spTgt>
                                        </p:tgtEl>
                                        <p:attrNameLst>
                                          <p:attrName>fillcolor</p:attrName>
                                        </p:attrNameLst>
                                      </p:cBhvr>
                                      <p:to>
                                        <a:srgbClr val="FFCC00"/>
                                      </p:to>
                                    </p:animClr>
                                    <p:set>
                                      <p:cBhvr>
                                        <p:cTn id="112" dur="1000" fill="hold"/>
                                        <p:tgtEl>
                                          <p:spTgt spid="8">
                                            <p:txEl>
                                              <p:pRg st="8" end="8"/>
                                            </p:txEl>
                                          </p:spTgt>
                                        </p:tgtEl>
                                        <p:attrNameLst>
                                          <p:attrName>fill.type</p:attrName>
                                        </p:attrNameLst>
                                      </p:cBhvr>
                                      <p:to>
                                        <p:strVal val="solid"/>
                                      </p:to>
                                    </p:set>
                                    <p:set>
                                      <p:cBhvr>
                                        <p:cTn id="113" dur="1000" fill="hold"/>
                                        <p:tgtEl>
                                          <p:spTgt spid="8">
                                            <p:txEl>
                                              <p:pRg st="8" end="8"/>
                                            </p:txEl>
                                          </p:spTgt>
                                        </p:tgtEl>
                                        <p:attrNameLst>
                                          <p:attrName>fill.on</p:attrName>
                                        </p:attrNameLst>
                                      </p:cBhvr>
                                      <p:to>
                                        <p:strVal val="true"/>
                                      </p:to>
                                    </p:set>
                                  </p:childTnLst>
                                </p:cTn>
                              </p:par>
                            </p:childTnLst>
                          </p:cTn>
                        </p:par>
                        <p:par>
                          <p:cTn id="114" fill="hold">
                            <p:stCondLst>
                              <p:cond delay="15500"/>
                            </p:stCondLst>
                            <p:childTnLst>
                              <p:par>
                                <p:cTn id="115" presetID="19" presetClass="emph" presetSubtype="0" fill="hold" nodeType="afterEffect">
                                  <p:stCondLst>
                                    <p:cond delay="0"/>
                                  </p:stCondLst>
                                  <p:childTnLst>
                                    <p:animClr clrSpc="rgb" dir="cw">
                                      <p:cBhvr override="childStyle">
                                        <p:cTn id="116" dur="1000" fill="hold"/>
                                        <p:tgtEl>
                                          <p:spTgt spid="8">
                                            <p:txEl>
                                              <p:pRg st="9" end="9"/>
                                            </p:txEl>
                                          </p:spTgt>
                                        </p:tgtEl>
                                        <p:attrNameLst>
                                          <p:attrName>style.color</p:attrName>
                                        </p:attrNameLst>
                                      </p:cBhvr>
                                      <p:to>
                                        <a:srgbClr val="FFCC00"/>
                                      </p:to>
                                    </p:animClr>
                                    <p:animClr clrSpc="rgb" dir="cw">
                                      <p:cBhvr>
                                        <p:cTn id="117" dur="1000" fill="hold"/>
                                        <p:tgtEl>
                                          <p:spTgt spid="8">
                                            <p:txEl>
                                              <p:pRg st="9" end="9"/>
                                            </p:txEl>
                                          </p:spTgt>
                                        </p:tgtEl>
                                        <p:attrNameLst>
                                          <p:attrName>fillcolor</p:attrName>
                                        </p:attrNameLst>
                                      </p:cBhvr>
                                      <p:to>
                                        <a:srgbClr val="FFCC00"/>
                                      </p:to>
                                    </p:animClr>
                                    <p:set>
                                      <p:cBhvr>
                                        <p:cTn id="118" dur="1000" fill="hold"/>
                                        <p:tgtEl>
                                          <p:spTgt spid="8">
                                            <p:txEl>
                                              <p:pRg st="9" end="9"/>
                                            </p:txEl>
                                          </p:spTgt>
                                        </p:tgtEl>
                                        <p:attrNameLst>
                                          <p:attrName>fill.type</p:attrName>
                                        </p:attrNameLst>
                                      </p:cBhvr>
                                      <p:to>
                                        <p:strVal val="solid"/>
                                      </p:to>
                                    </p:set>
                                    <p:set>
                                      <p:cBhvr>
                                        <p:cTn id="119" dur="1000" fill="hold"/>
                                        <p:tgtEl>
                                          <p:spTgt spid="8">
                                            <p:txEl>
                                              <p:pRg st="9" end="9"/>
                                            </p:txEl>
                                          </p:spTgt>
                                        </p:tgtEl>
                                        <p:attrNameLst>
                                          <p:attrName>fill.on</p:attrName>
                                        </p:attrNameLst>
                                      </p:cBhvr>
                                      <p:to>
                                        <p:strVal val="true"/>
                                      </p:to>
                                    </p:set>
                                  </p:childTnLst>
                                </p:cTn>
                              </p:par>
                            </p:childTnLst>
                          </p:cTn>
                        </p:par>
                        <p:par>
                          <p:cTn id="120" fill="hold">
                            <p:stCondLst>
                              <p:cond delay="16500"/>
                            </p:stCondLst>
                            <p:childTnLst>
                              <p:par>
                                <p:cTn id="121" presetID="19" presetClass="emph" presetSubtype="0" fill="hold" nodeType="afterEffect">
                                  <p:stCondLst>
                                    <p:cond delay="0"/>
                                  </p:stCondLst>
                                  <p:childTnLst>
                                    <p:animClr clrSpc="rgb" dir="cw">
                                      <p:cBhvr override="childStyle">
                                        <p:cTn id="122" dur="1000" fill="hold"/>
                                        <p:tgtEl>
                                          <p:spTgt spid="8">
                                            <p:txEl>
                                              <p:pRg st="10" end="10"/>
                                            </p:txEl>
                                          </p:spTgt>
                                        </p:tgtEl>
                                        <p:attrNameLst>
                                          <p:attrName>style.color</p:attrName>
                                        </p:attrNameLst>
                                      </p:cBhvr>
                                      <p:to>
                                        <a:srgbClr val="FFCC00"/>
                                      </p:to>
                                    </p:animClr>
                                    <p:animClr clrSpc="rgb" dir="cw">
                                      <p:cBhvr>
                                        <p:cTn id="123" dur="1000" fill="hold"/>
                                        <p:tgtEl>
                                          <p:spTgt spid="8">
                                            <p:txEl>
                                              <p:pRg st="10" end="10"/>
                                            </p:txEl>
                                          </p:spTgt>
                                        </p:tgtEl>
                                        <p:attrNameLst>
                                          <p:attrName>fillcolor</p:attrName>
                                        </p:attrNameLst>
                                      </p:cBhvr>
                                      <p:to>
                                        <a:srgbClr val="FFCC00"/>
                                      </p:to>
                                    </p:animClr>
                                    <p:set>
                                      <p:cBhvr>
                                        <p:cTn id="124" dur="1000" fill="hold"/>
                                        <p:tgtEl>
                                          <p:spTgt spid="8">
                                            <p:txEl>
                                              <p:pRg st="10" end="10"/>
                                            </p:txEl>
                                          </p:spTgt>
                                        </p:tgtEl>
                                        <p:attrNameLst>
                                          <p:attrName>fill.type</p:attrName>
                                        </p:attrNameLst>
                                      </p:cBhvr>
                                      <p:to>
                                        <p:strVal val="solid"/>
                                      </p:to>
                                    </p:set>
                                    <p:set>
                                      <p:cBhvr>
                                        <p:cTn id="125" dur="1000" fill="hold"/>
                                        <p:tgtEl>
                                          <p:spTgt spid="8">
                                            <p:txEl>
                                              <p:pRg st="10" end="10"/>
                                            </p:txEl>
                                          </p:spTgt>
                                        </p:tgtEl>
                                        <p:attrNameLst>
                                          <p:attrName>fill.on</p:attrName>
                                        </p:attrNameLst>
                                      </p:cBhvr>
                                      <p:to>
                                        <p:strVal val="true"/>
                                      </p:to>
                                    </p:set>
                                  </p:childTnLst>
                                </p:cTn>
                              </p:par>
                            </p:childTnLst>
                          </p:cTn>
                        </p:par>
                        <p:par>
                          <p:cTn id="126" fill="hold">
                            <p:stCondLst>
                              <p:cond delay="17500"/>
                            </p:stCondLst>
                            <p:childTnLst>
                              <p:par>
                                <p:cTn id="127" presetID="19" presetClass="emph" presetSubtype="0" fill="hold" nodeType="afterEffect">
                                  <p:stCondLst>
                                    <p:cond delay="0"/>
                                  </p:stCondLst>
                                  <p:childTnLst>
                                    <p:animClr clrSpc="rgb" dir="cw">
                                      <p:cBhvr override="childStyle">
                                        <p:cTn id="128" dur="1000" fill="hold"/>
                                        <p:tgtEl>
                                          <p:spTgt spid="8">
                                            <p:txEl>
                                              <p:pRg st="11" end="11"/>
                                            </p:txEl>
                                          </p:spTgt>
                                        </p:tgtEl>
                                        <p:attrNameLst>
                                          <p:attrName>style.color</p:attrName>
                                        </p:attrNameLst>
                                      </p:cBhvr>
                                      <p:to>
                                        <a:srgbClr val="CC3300"/>
                                      </p:to>
                                    </p:animClr>
                                    <p:animClr clrSpc="rgb" dir="cw">
                                      <p:cBhvr>
                                        <p:cTn id="129" dur="1000" fill="hold"/>
                                        <p:tgtEl>
                                          <p:spTgt spid="8">
                                            <p:txEl>
                                              <p:pRg st="11" end="11"/>
                                            </p:txEl>
                                          </p:spTgt>
                                        </p:tgtEl>
                                        <p:attrNameLst>
                                          <p:attrName>fillcolor</p:attrName>
                                        </p:attrNameLst>
                                      </p:cBhvr>
                                      <p:to>
                                        <a:srgbClr val="CC3300"/>
                                      </p:to>
                                    </p:animClr>
                                    <p:set>
                                      <p:cBhvr>
                                        <p:cTn id="130" dur="1000" fill="hold"/>
                                        <p:tgtEl>
                                          <p:spTgt spid="8">
                                            <p:txEl>
                                              <p:pRg st="11" end="11"/>
                                            </p:txEl>
                                          </p:spTgt>
                                        </p:tgtEl>
                                        <p:attrNameLst>
                                          <p:attrName>fill.type</p:attrName>
                                        </p:attrNameLst>
                                      </p:cBhvr>
                                      <p:to>
                                        <p:strVal val="solid"/>
                                      </p:to>
                                    </p:set>
                                    <p:set>
                                      <p:cBhvr>
                                        <p:cTn id="131" dur="1000" fill="hold"/>
                                        <p:tgtEl>
                                          <p:spTgt spid="8">
                                            <p:txEl>
                                              <p:pRg st="11" end="11"/>
                                            </p:txEl>
                                          </p:spTgt>
                                        </p:tgtEl>
                                        <p:attrNameLst>
                                          <p:attrName>fill.on</p:attrName>
                                        </p:attrNameLst>
                                      </p:cBhvr>
                                      <p:to>
                                        <p:strVal val="true"/>
                                      </p:to>
                                    </p:set>
                                  </p:childTnLst>
                                </p:cTn>
                              </p:par>
                            </p:childTnLst>
                          </p:cTn>
                        </p:par>
                      </p:childTnLst>
                    </p:cTn>
                  </p:par>
                  <p:par>
                    <p:cTn id="132" fill="hold">
                      <p:stCondLst>
                        <p:cond delay="indefinite"/>
                      </p:stCondLst>
                      <p:childTnLst>
                        <p:par>
                          <p:cTn id="133" fill="hold">
                            <p:stCondLst>
                              <p:cond delay="0"/>
                            </p:stCondLst>
                            <p:childTnLst>
                              <p:par>
                                <p:cTn id="134" presetID="42" presetClass="entr" presetSubtype="0" fill="hold" grpId="0" nodeType="clickEffect">
                                  <p:stCondLst>
                                    <p:cond delay="0"/>
                                  </p:stCondLst>
                                  <p:childTnLst>
                                    <p:set>
                                      <p:cBhvr>
                                        <p:cTn id="135" dur="1" fill="hold">
                                          <p:stCondLst>
                                            <p:cond delay="0"/>
                                          </p:stCondLst>
                                        </p:cTn>
                                        <p:tgtEl>
                                          <p:spTgt spid="23"/>
                                        </p:tgtEl>
                                        <p:attrNameLst>
                                          <p:attrName>style.visibility</p:attrName>
                                        </p:attrNameLst>
                                      </p:cBhvr>
                                      <p:to>
                                        <p:strVal val="visible"/>
                                      </p:to>
                                    </p:set>
                                    <p:animEffect transition="in" filter="fade">
                                      <p:cBhvr>
                                        <p:cTn id="136" dur="1000"/>
                                        <p:tgtEl>
                                          <p:spTgt spid="23"/>
                                        </p:tgtEl>
                                      </p:cBhvr>
                                    </p:animEffect>
                                    <p:anim calcmode="lin" valueType="num">
                                      <p:cBhvr>
                                        <p:cTn id="137" dur="1000" fill="hold"/>
                                        <p:tgtEl>
                                          <p:spTgt spid="23"/>
                                        </p:tgtEl>
                                        <p:attrNameLst>
                                          <p:attrName>ppt_x</p:attrName>
                                        </p:attrNameLst>
                                      </p:cBhvr>
                                      <p:tavLst>
                                        <p:tav tm="0">
                                          <p:val>
                                            <p:strVal val="#ppt_x"/>
                                          </p:val>
                                        </p:tav>
                                        <p:tav tm="100000">
                                          <p:val>
                                            <p:strVal val="#ppt_x"/>
                                          </p:val>
                                        </p:tav>
                                      </p:tavLst>
                                    </p:anim>
                                    <p:anim calcmode="lin" valueType="num">
                                      <p:cBhvr>
                                        <p:cTn id="13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grpId="0" nodeType="clickEffect">
                                  <p:stCondLst>
                                    <p:cond delay="0"/>
                                  </p:stCondLst>
                                  <p:childTnLst>
                                    <p:set>
                                      <p:cBhvr>
                                        <p:cTn id="142" dur="1" fill="hold">
                                          <p:stCondLst>
                                            <p:cond delay="0"/>
                                          </p:stCondLst>
                                        </p:cTn>
                                        <p:tgtEl>
                                          <p:spTgt spid="24"/>
                                        </p:tgtEl>
                                        <p:attrNameLst>
                                          <p:attrName>style.visibility</p:attrName>
                                        </p:attrNameLst>
                                      </p:cBhvr>
                                      <p:to>
                                        <p:strVal val="visible"/>
                                      </p:to>
                                    </p:set>
                                    <p:animEffect transition="in" filter="fade">
                                      <p:cBhvr>
                                        <p:cTn id="143" dur="1000"/>
                                        <p:tgtEl>
                                          <p:spTgt spid="24"/>
                                        </p:tgtEl>
                                      </p:cBhvr>
                                    </p:animEffect>
                                    <p:anim calcmode="lin" valueType="num">
                                      <p:cBhvr>
                                        <p:cTn id="144" dur="1000" fill="hold"/>
                                        <p:tgtEl>
                                          <p:spTgt spid="24"/>
                                        </p:tgtEl>
                                        <p:attrNameLst>
                                          <p:attrName>ppt_x</p:attrName>
                                        </p:attrNameLst>
                                      </p:cBhvr>
                                      <p:tavLst>
                                        <p:tav tm="0">
                                          <p:val>
                                            <p:strVal val="#ppt_x"/>
                                          </p:val>
                                        </p:tav>
                                        <p:tav tm="100000">
                                          <p:val>
                                            <p:strVal val="#ppt_x"/>
                                          </p:val>
                                        </p:tav>
                                      </p:tavLst>
                                    </p:anim>
                                    <p:anim calcmode="lin" valueType="num">
                                      <p:cBhvr>
                                        <p:cTn id="14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42" presetClass="entr" presetSubtype="0" fill="hold" grpId="0" nodeType="clickEffect">
                                  <p:stCondLst>
                                    <p:cond delay="0"/>
                                  </p:stCondLst>
                                  <p:childTnLst>
                                    <p:set>
                                      <p:cBhvr>
                                        <p:cTn id="149" dur="1" fill="hold">
                                          <p:stCondLst>
                                            <p:cond delay="0"/>
                                          </p:stCondLst>
                                        </p:cTn>
                                        <p:tgtEl>
                                          <p:spTgt spid="19"/>
                                        </p:tgtEl>
                                        <p:attrNameLst>
                                          <p:attrName>style.visibility</p:attrName>
                                        </p:attrNameLst>
                                      </p:cBhvr>
                                      <p:to>
                                        <p:strVal val="visible"/>
                                      </p:to>
                                    </p:set>
                                    <p:animEffect transition="in" filter="fade">
                                      <p:cBhvr>
                                        <p:cTn id="150" dur="1000"/>
                                        <p:tgtEl>
                                          <p:spTgt spid="19"/>
                                        </p:tgtEl>
                                      </p:cBhvr>
                                    </p:animEffect>
                                    <p:anim calcmode="lin" valueType="num">
                                      <p:cBhvr>
                                        <p:cTn id="151" dur="1000" fill="hold"/>
                                        <p:tgtEl>
                                          <p:spTgt spid="19"/>
                                        </p:tgtEl>
                                        <p:attrNameLst>
                                          <p:attrName>ppt_x</p:attrName>
                                        </p:attrNameLst>
                                      </p:cBhvr>
                                      <p:tavLst>
                                        <p:tav tm="0">
                                          <p:val>
                                            <p:strVal val="#ppt_x"/>
                                          </p:val>
                                        </p:tav>
                                        <p:tav tm="100000">
                                          <p:val>
                                            <p:strVal val="#ppt_x"/>
                                          </p:val>
                                        </p:tav>
                                      </p:tavLst>
                                    </p:anim>
                                    <p:anim calcmode="lin" valueType="num">
                                      <p:cBhvr>
                                        <p:cTn id="15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allAtOnce"/>
      <p:bldP spid="14" grpId="0"/>
      <p:bldP spid="15" grpId="0"/>
      <p:bldP spid="18" grpId="0"/>
      <p:bldP spid="20" grpId="0"/>
      <p:bldP spid="22" grpId="0"/>
      <p:bldP spid="23" grpId="0" animBg="1"/>
      <p:bldP spid="24" grpId="0" animBg="1"/>
      <p:bldP spid="1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anose="020F0502020204030204" pitchFamily="34" charset="0"/>
              </a:rPr>
              <a:t>Les Processus du DEVOPS</a:t>
            </a: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latin typeface="Calibri" panose="020F0502020204030204" pitchFamily="34" charset="0"/>
            </a:endParaRPr>
          </a:p>
        </p:txBody>
      </p:sp>
      <p:sp>
        <p:nvSpPr>
          <p:cNvPr id="8" name="Rectangle 7"/>
          <p:cNvSpPr/>
          <p:nvPr/>
        </p:nvSpPr>
        <p:spPr>
          <a:xfrm>
            <a:off x="16976" y="1115452"/>
            <a:ext cx="4194984" cy="369332"/>
          </a:xfrm>
          <a:prstGeom prst="rect">
            <a:avLst/>
          </a:prstGeom>
          <a:solidFill>
            <a:srgbClr val="0070C0"/>
          </a:solidFill>
        </p:spPr>
        <p:txBody>
          <a:bodyPr wrap="square">
            <a:spAutoFit/>
          </a:bodyPr>
          <a:lstStyle/>
          <a:p>
            <a:r>
              <a:rPr lang="fr-FR" dirty="0" smtClean="0">
                <a:solidFill>
                  <a:schemeClr val="bg1"/>
                </a:solidFill>
                <a:latin typeface="Calibri" panose="020F0502020204030204" pitchFamily="34" charset="0"/>
              </a:rPr>
              <a:t>5 – Focus - Analyses Prédictives</a:t>
            </a:r>
            <a:endParaRPr lang="fr-FR" dirty="0">
              <a:solidFill>
                <a:schemeClr val="bg1"/>
              </a:solidFill>
              <a:latin typeface="Calibri" panose="020F0502020204030204" pitchFamily="34" charset="0"/>
            </a:endParaRPr>
          </a:p>
        </p:txBody>
      </p:sp>
      <p:pic>
        <p:nvPicPr>
          <p:cNvPr id="2" name="Image 1"/>
          <p:cNvPicPr>
            <a:picLocks noChangeAspect="1"/>
          </p:cNvPicPr>
          <p:nvPr/>
        </p:nvPicPr>
        <p:blipFill>
          <a:blip r:embed="rId3"/>
          <a:stretch>
            <a:fillRect/>
          </a:stretch>
        </p:blipFill>
        <p:spPr>
          <a:xfrm>
            <a:off x="468313" y="3573873"/>
            <a:ext cx="3317371" cy="2467070"/>
          </a:xfrm>
          <a:prstGeom prst="rect">
            <a:avLst/>
          </a:prstGeom>
        </p:spPr>
      </p:pic>
      <p:pic>
        <p:nvPicPr>
          <p:cNvPr id="3" name="Image 2"/>
          <p:cNvPicPr>
            <a:picLocks noChangeAspect="1"/>
          </p:cNvPicPr>
          <p:nvPr/>
        </p:nvPicPr>
        <p:blipFill>
          <a:blip r:embed="rId4"/>
          <a:stretch>
            <a:fillRect/>
          </a:stretch>
        </p:blipFill>
        <p:spPr>
          <a:xfrm>
            <a:off x="4575442" y="3106655"/>
            <a:ext cx="2804845" cy="2862677"/>
          </a:xfrm>
          <a:prstGeom prst="rect">
            <a:avLst/>
          </a:prstGeom>
        </p:spPr>
      </p:pic>
      <p:sp>
        <p:nvSpPr>
          <p:cNvPr id="11" name="Rectangle 10"/>
          <p:cNvSpPr/>
          <p:nvPr/>
        </p:nvSpPr>
        <p:spPr>
          <a:xfrm>
            <a:off x="35990" y="1663640"/>
            <a:ext cx="7056290" cy="1477328"/>
          </a:xfrm>
          <a:prstGeom prst="rect">
            <a:avLst/>
          </a:prstGeom>
        </p:spPr>
        <p:txBody>
          <a:bodyPr wrap="square">
            <a:spAutoFit/>
          </a:bodyPr>
          <a:lstStyle/>
          <a:p>
            <a:r>
              <a:rPr lang="fr-FR" dirty="0" smtClean="0">
                <a:latin typeface="Calibri" panose="020F0502020204030204" pitchFamily="34" charset="0"/>
              </a:rPr>
              <a:t>Anticiper les problèmes et les situations anormales !</a:t>
            </a:r>
          </a:p>
          <a:p>
            <a:endParaRPr lang="fr-FR" dirty="0">
              <a:latin typeface="Calibri" panose="020F0502020204030204" pitchFamily="34" charset="0"/>
            </a:endParaRPr>
          </a:p>
          <a:p>
            <a:r>
              <a:rPr lang="fr-FR" dirty="0" smtClean="0">
                <a:latin typeface="Calibri" panose="020F0502020204030204" pitchFamily="34" charset="0"/>
              </a:rPr>
              <a:t>Détection des écarts basée sur des seuils configurés</a:t>
            </a:r>
          </a:p>
          <a:p>
            <a:endParaRPr lang="fr-FR" dirty="0" smtClean="0">
              <a:latin typeface="Calibri" panose="020F0502020204030204" pitchFamily="34" charset="0"/>
            </a:endParaRPr>
          </a:p>
          <a:p>
            <a:r>
              <a:rPr lang="fr-FR" dirty="0" smtClean="0">
                <a:latin typeface="Calibri" panose="020F0502020204030204" pitchFamily="34" charset="0"/>
              </a:rPr>
              <a:t>Détection des anomalies basée sur des tendances et les données passées.</a:t>
            </a:r>
          </a:p>
        </p:txBody>
      </p:sp>
      <p:sp>
        <p:nvSpPr>
          <p:cNvPr id="4" name="Rectangle 3"/>
          <p:cNvSpPr/>
          <p:nvPr/>
        </p:nvSpPr>
        <p:spPr>
          <a:xfrm>
            <a:off x="5378813" y="893038"/>
            <a:ext cx="3587864" cy="1815882"/>
          </a:xfrm>
          <a:prstGeom prst="rect">
            <a:avLst/>
          </a:prstGeom>
          <a:solidFill>
            <a:srgbClr val="FFC000"/>
          </a:solidFill>
        </p:spPr>
        <p:txBody>
          <a:bodyPr wrap="square">
            <a:spAutoFit/>
          </a:bodyPr>
          <a:lstStyle/>
          <a:p>
            <a:pPr algn="ctr"/>
            <a:r>
              <a:rPr lang="fr-FR" sz="1600" dirty="0">
                <a:solidFill>
                  <a:schemeClr val="bg1"/>
                </a:solidFill>
                <a:latin typeface="Helvetica Neue"/>
              </a:rPr>
              <a:t>« Si vous rendez vos clients mécontents dans le monde réel, ils sont susceptibles d’en parler à 6 amis. Sur Internet, vos clients mécontents peuvent en parler chacun à 6000 amis </a:t>
            </a:r>
            <a:r>
              <a:rPr lang="fr-FR" sz="1600" dirty="0" smtClean="0">
                <a:solidFill>
                  <a:schemeClr val="bg1"/>
                </a:solidFill>
                <a:latin typeface="Helvetica Neue"/>
              </a:rPr>
              <a:t>» </a:t>
            </a:r>
            <a:r>
              <a:rPr lang="fr-FR" sz="1600" dirty="0">
                <a:solidFill>
                  <a:schemeClr val="bg1"/>
                </a:solidFill>
              </a:rPr>
              <a:t>Jeff </a:t>
            </a:r>
            <a:r>
              <a:rPr lang="fr-FR" sz="1600" dirty="0" err="1">
                <a:solidFill>
                  <a:schemeClr val="bg1"/>
                </a:solidFill>
              </a:rPr>
              <a:t>Bezos</a:t>
            </a:r>
            <a:r>
              <a:rPr lang="fr-FR" sz="1600" dirty="0">
                <a:solidFill>
                  <a:schemeClr val="bg1"/>
                </a:solidFill>
              </a:rPr>
              <a:t>, </a:t>
            </a:r>
            <a:endParaRPr lang="fr-FR" sz="1600" dirty="0" smtClean="0">
              <a:solidFill>
                <a:schemeClr val="bg1"/>
              </a:solidFill>
            </a:endParaRPr>
          </a:p>
          <a:p>
            <a:pPr algn="ctr"/>
            <a:r>
              <a:rPr lang="fr-FR" sz="1600" dirty="0" smtClean="0">
                <a:solidFill>
                  <a:schemeClr val="bg1"/>
                </a:solidFill>
              </a:rPr>
              <a:t>PDG </a:t>
            </a:r>
            <a:r>
              <a:rPr lang="fr-FR" sz="1600" dirty="0">
                <a:solidFill>
                  <a:schemeClr val="bg1"/>
                </a:solidFill>
              </a:rPr>
              <a:t>d’Amazon</a:t>
            </a:r>
          </a:p>
        </p:txBody>
      </p:sp>
      <p:pic>
        <p:nvPicPr>
          <p:cNvPr id="5" name="Image 4"/>
          <p:cNvPicPr>
            <a:picLocks noChangeAspect="1"/>
          </p:cNvPicPr>
          <p:nvPr/>
        </p:nvPicPr>
        <p:blipFill>
          <a:blip r:embed="rId5"/>
          <a:stretch>
            <a:fillRect/>
          </a:stretch>
        </p:blipFill>
        <p:spPr>
          <a:xfrm>
            <a:off x="383577" y="3212976"/>
            <a:ext cx="3918911" cy="2504515"/>
          </a:xfrm>
          <a:prstGeom prst="rect">
            <a:avLst/>
          </a:prstGeom>
        </p:spPr>
      </p:pic>
      <p:pic>
        <p:nvPicPr>
          <p:cNvPr id="6" name="Image 5"/>
          <p:cNvPicPr>
            <a:picLocks noChangeAspect="1"/>
          </p:cNvPicPr>
          <p:nvPr/>
        </p:nvPicPr>
        <p:blipFill>
          <a:blip r:embed="rId6"/>
          <a:stretch>
            <a:fillRect/>
          </a:stretch>
        </p:blipFill>
        <p:spPr>
          <a:xfrm>
            <a:off x="4497784" y="3140968"/>
            <a:ext cx="4042485" cy="2396284"/>
          </a:xfrm>
          <a:prstGeom prst="rect">
            <a:avLst/>
          </a:prstGeom>
        </p:spPr>
      </p:pic>
      <p:pic>
        <p:nvPicPr>
          <p:cNvPr id="15" name="Image 14"/>
          <p:cNvPicPr>
            <a:picLocks noChangeAspect="1"/>
          </p:cNvPicPr>
          <p:nvPr/>
        </p:nvPicPr>
        <p:blipFill>
          <a:blip r:embed="rId7"/>
          <a:stretch>
            <a:fillRect/>
          </a:stretch>
        </p:blipFill>
        <p:spPr>
          <a:xfrm>
            <a:off x="6876256" y="5427759"/>
            <a:ext cx="2264886" cy="1425356"/>
          </a:xfrm>
          <a:prstGeom prst="rect">
            <a:avLst/>
          </a:prstGeom>
        </p:spPr>
      </p:pic>
    </p:spTree>
    <p:extLst>
      <p:ext uri="{BB962C8B-B14F-4D97-AF65-F5344CB8AC3E}">
        <p14:creationId xmlns:p14="http://schemas.microsoft.com/office/powerpoint/2010/main" val="330982593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childTnLst>
                                  <p:subTnLst>
                                    <p:animClr clrSpc="rgb" dir="cw">
                                      <p:cBhvr override="childStyle">
                                        <p:cTn dur="1" fill="hold" display="0" masterRel="nextClick" afterEffect="1"/>
                                        <p:tgtEl>
                                          <p:spTgt spid="11">
                                            <p:txEl>
                                              <p:pRg st="0" end="0"/>
                                            </p:txEl>
                                          </p:spTgt>
                                        </p:tgtEl>
                                        <p:attrNameLst>
                                          <p:attrName>ppt_c</p:attrName>
                                        </p:attrNameLst>
                                      </p:cBhvr>
                                      <p:to>
                                        <a:srgbClr val="009900"/>
                                      </p:to>
                                    </p:animClr>
                                  </p:sub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animEffect transition="in" filter="fade">
                                      <p:cBhvr>
                                        <p:cTn id="11" dur="1000"/>
                                        <p:tgtEl>
                                          <p:spTgt spid="11">
                                            <p:txEl>
                                              <p:pRg st="2" end="2"/>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animEffect transition="in" filter="fade">
                                      <p:cBhvr>
                                        <p:cTn id="15" dur="1000"/>
                                        <p:tgtEl>
                                          <p:spTgt spid="11">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childTnLst>
                                </p:cTn>
                              </p:par>
                              <p:par>
                                <p:cTn id="34" presetID="10" presetClass="exit" presetSubtype="0" fill="hold" nodeType="withEffect">
                                  <p:stCondLst>
                                    <p:cond delay="50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2" name="ZoneTexte 11"/>
          <p:cNvSpPr txBox="1"/>
          <p:nvPr/>
        </p:nvSpPr>
        <p:spPr>
          <a:xfrm>
            <a:off x="234156" y="1268295"/>
            <a:ext cx="3285152" cy="369332"/>
          </a:xfrm>
          <a:prstGeom prst="rect">
            <a:avLst/>
          </a:prstGeom>
          <a:solidFill>
            <a:srgbClr val="00B05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Surveillances: Best </a:t>
            </a:r>
            <a:r>
              <a:rPr lang="fr-FR" dirty="0" err="1" smtClean="0"/>
              <a:t>Practises</a:t>
            </a:r>
            <a:endParaRPr lang="fr-FR" dirty="0">
              <a:solidFill>
                <a:srgbClr val="FFFF00"/>
              </a:solidFill>
            </a:endParaRPr>
          </a:p>
        </p:txBody>
      </p:sp>
      <p:sp>
        <p:nvSpPr>
          <p:cNvPr id="13" name="ZoneTexte 12"/>
          <p:cNvSpPr txBox="1"/>
          <p:nvPr/>
        </p:nvSpPr>
        <p:spPr>
          <a:xfrm>
            <a:off x="1115616" y="3090133"/>
            <a:ext cx="646450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t>S</a:t>
            </a:r>
            <a:r>
              <a:rPr lang="fr-FR" dirty="0" smtClean="0"/>
              <a:t>urveillances et météo doivent être décrites dès la conception</a:t>
            </a:r>
            <a:endParaRPr lang="fr-FR" dirty="0"/>
          </a:p>
        </p:txBody>
      </p:sp>
      <p:sp>
        <p:nvSpPr>
          <p:cNvPr id="11" name="ZoneTexte 10"/>
          <p:cNvSpPr txBox="1"/>
          <p:nvPr/>
        </p:nvSpPr>
        <p:spPr>
          <a:xfrm>
            <a:off x="1097498" y="4842864"/>
            <a:ext cx="646450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Anticipation de l’activité Métier et des pics</a:t>
            </a:r>
            <a:endParaRPr lang="fr-FR" dirty="0"/>
          </a:p>
        </p:txBody>
      </p:sp>
      <p:sp>
        <p:nvSpPr>
          <p:cNvPr id="10" name="ZoneTexte 9"/>
          <p:cNvSpPr txBox="1"/>
          <p:nvPr/>
        </p:nvSpPr>
        <p:spPr>
          <a:xfrm>
            <a:off x="1115616" y="3634520"/>
            <a:ext cx="646450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Tous les éléments infra et appli doivent être monitorés</a:t>
            </a:r>
            <a:endParaRPr lang="fr-FR" dirty="0"/>
          </a:p>
        </p:txBody>
      </p:sp>
      <p:sp>
        <p:nvSpPr>
          <p:cNvPr id="16" name="ZoneTexte 15"/>
          <p:cNvSpPr txBox="1"/>
          <p:nvPr/>
        </p:nvSpPr>
        <p:spPr>
          <a:xfrm>
            <a:off x="1115616" y="4249796"/>
            <a:ext cx="646450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Analyse prédictive pour la détection des incidents</a:t>
            </a:r>
            <a:endParaRPr lang="fr-FR" dirty="0"/>
          </a:p>
        </p:txBody>
      </p:sp>
      <p:pic>
        <p:nvPicPr>
          <p:cNvPr id="14" name="Image 13"/>
          <p:cNvPicPr>
            <a:picLocks noChangeAspect="1"/>
          </p:cNvPicPr>
          <p:nvPr/>
        </p:nvPicPr>
        <p:blipFill>
          <a:blip r:embed="rId3"/>
          <a:stretch>
            <a:fillRect/>
          </a:stretch>
        </p:blipFill>
        <p:spPr>
          <a:xfrm>
            <a:off x="7638063" y="692150"/>
            <a:ext cx="1500878" cy="1975249"/>
          </a:xfrm>
          <a:prstGeom prst="rect">
            <a:avLst/>
          </a:prstGeom>
        </p:spPr>
      </p:pic>
      <p:sp>
        <p:nvSpPr>
          <p:cNvPr id="15" name="ZoneTexte 14"/>
          <p:cNvSpPr txBox="1"/>
          <p:nvPr/>
        </p:nvSpPr>
        <p:spPr>
          <a:xfrm>
            <a:off x="1115616" y="5435932"/>
            <a:ext cx="646450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Reprises et Consignes d’exploitation</a:t>
            </a:r>
            <a:endParaRPr lang="fr-FR" dirty="0"/>
          </a:p>
        </p:txBody>
      </p:sp>
    </p:spTree>
    <p:extLst>
      <p:ext uri="{BB962C8B-B14F-4D97-AF65-F5344CB8AC3E}">
        <p14:creationId xmlns:p14="http://schemas.microsoft.com/office/powerpoint/2010/main" val="23659707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2000"/>
                            </p:stCondLst>
                            <p:childTnLst>
                              <p:par>
                                <p:cTn id="9" presetID="10" presetClass="entr" presetSubtype="0" fill="hold" grpId="0" nodeType="afterEffect">
                                  <p:stCondLst>
                                    <p:cond delay="5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childTnLst>
                          </p:cTn>
                        </p:par>
                        <p:par>
                          <p:cTn id="12" fill="hold">
                            <p:stCondLst>
                              <p:cond delay="3500"/>
                            </p:stCondLst>
                            <p:childTnLst>
                              <p:par>
                                <p:cTn id="13" presetID="10" presetClass="entr" presetSubtype="0" fill="hold" grpId="0" nodeType="afterEffect">
                                  <p:stCondLst>
                                    <p:cond delay="5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childTnLst>
                                </p:cTn>
                              </p:par>
                            </p:childTnLst>
                          </p:cTn>
                        </p:par>
                        <p:par>
                          <p:cTn id="16" fill="hold">
                            <p:stCondLst>
                              <p:cond delay="5000"/>
                            </p:stCondLst>
                            <p:childTnLst>
                              <p:par>
                                <p:cTn id="17" presetID="10" presetClass="entr" presetSubtype="0" fill="hold" grpId="0" nodeType="after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childTnLst>
                          </p:cTn>
                        </p:par>
                        <p:par>
                          <p:cTn id="20" fill="hold">
                            <p:stCondLst>
                              <p:cond delay="6500"/>
                            </p:stCondLst>
                            <p:childTnLst>
                              <p:par>
                                <p:cTn id="21" presetID="10" presetClass="entr" presetSubtype="0" fill="hold" grpId="0" nodeType="after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P spid="10" grpId="0" animBg="1"/>
      <p:bldP spid="16"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pic>
        <p:nvPicPr>
          <p:cNvPr id="2" name="Image 1"/>
          <p:cNvPicPr>
            <a:picLocks noChangeAspect="1"/>
          </p:cNvPicPr>
          <p:nvPr/>
        </p:nvPicPr>
        <p:blipFill>
          <a:blip r:embed="rId3"/>
          <a:stretch>
            <a:fillRect/>
          </a:stretch>
        </p:blipFill>
        <p:spPr>
          <a:xfrm>
            <a:off x="1151632" y="1778727"/>
            <a:ext cx="6840736" cy="4438179"/>
          </a:xfrm>
          <a:prstGeom prst="rect">
            <a:avLst/>
          </a:prstGeom>
        </p:spPr>
      </p:pic>
      <p:sp>
        <p:nvSpPr>
          <p:cNvPr id="10" name="Rectangle 9"/>
          <p:cNvSpPr/>
          <p:nvPr/>
        </p:nvSpPr>
        <p:spPr>
          <a:xfrm>
            <a:off x="16976" y="1115452"/>
            <a:ext cx="4194984" cy="369332"/>
          </a:xfrm>
          <a:prstGeom prst="rect">
            <a:avLst/>
          </a:prstGeom>
          <a:solidFill>
            <a:srgbClr val="0070C0"/>
          </a:solidFill>
        </p:spPr>
        <p:txBody>
          <a:bodyPr wrap="square">
            <a:spAutoFit/>
          </a:bodyPr>
          <a:lstStyle/>
          <a:p>
            <a:r>
              <a:rPr lang="fr-FR" dirty="0" smtClean="0">
                <a:solidFill>
                  <a:schemeClr val="bg1"/>
                </a:solidFill>
                <a:latin typeface="Calibri" panose="020F0502020204030204" pitchFamily="34" charset="0"/>
              </a:rPr>
              <a:t>Schéma de principe d’Orchestration</a:t>
            </a:r>
            <a:endParaRPr lang="fr-FR" dirty="0">
              <a:solidFill>
                <a:schemeClr val="bg1"/>
              </a:solidFill>
              <a:latin typeface="Calibri" panose="020F0502020204030204" pitchFamily="34" charset="0"/>
            </a:endParaRPr>
          </a:p>
        </p:txBody>
      </p:sp>
    </p:spTree>
    <p:extLst>
      <p:ext uri="{BB962C8B-B14F-4D97-AF65-F5344CB8AC3E}">
        <p14:creationId xmlns:p14="http://schemas.microsoft.com/office/powerpoint/2010/main" val="426060069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sp>
        <p:nvSpPr>
          <p:cNvPr id="10" name="Rectangle 9"/>
          <p:cNvSpPr/>
          <p:nvPr/>
        </p:nvSpPr>
        <p:spPr>
          <a:xfrm>
            <a:off x="2176491" y="1196752"/>
            <a:ext cx="4194984" cy="461665"/>
          </a:xfrm>
          <a:prstGeom prst="rect">
            <a:avLst/>
          </a:prstGeom>
          <a:solidFill>
            <a:srgbClr val="0070C0"/>
          </a:solidFill>
        </p:spPr>
        <p:txBody>
          <a:bodyPr wrap="square">
            <a:spAutoFit/>
          </a:bodyPr>
          <a:lstStyle/>
          <a:p>
            <a:pPr algn="ctr"/>
            <a:r>
              <a:rPr lang="fr-FR" sz="2400" dirty="0" smtClean="0">
                <a:solidFill>
                  <a:schemeClr val="bg1"/>
                </a:solidFill>
                <a:latin typeface="Calibri" panose="020F0502020204030204" pitchFamily="34" charset="0"/>
              </a:rPr>
              <a:t>Et du côté de L’</a:t>
            </a:r>
            <a:r>
              <a:rPr lang="fr-FR" sz="2400" dirty="0" err="1" smtClean="0">
                <a:solidFill>
                  <a:schemeClr val="bg1"/>
                </a:solidFill>
                <a:latin typeface="Calibri" panose="020F0502020204030204" pitchFamily="34" charset="0"/>
              </a:rPr>
              <a:t>infa</a:t>
            </a:r>
            <a:r>
              <a:rPr lang="fr-FR" sz="2400" dirty="0" smtClean="0">
                <a:solidFill>
                  <a:schemeClr val="bg1"/>
                </a:solidFill>
                <a:latin typeface="Calibri" panose="020F0502020204030204" pitchFamily="34" charset="0"/>
              </a:rPr>
              <a:t> ?</a:t>
            </a:r>
            <a:endParaRPr lang="fr-FR" sz="2400" dirty="0">
              <a:solidFill>
                <a:schemeClr val="bg1"/>
              </a:solidFill>
              <a:latin typeface="Calibri" panose="020F0502020204030204" pitchFamily="34" charset="0"/>
            </a:endParaRPr>
          </a:p>
        </p:txBody>
      </p:sp>
      <p:pic>
        <p:nvPicPr>
          <p:cNvPr id="3" name="Image 2"/>
          <p:cNvPicPr>
            <a:picLocks noChangeAspect="1"/>
          </p:cNvPicPr>
          <p:nvPr/>
        </p:nvPicPr>
        <p:blipFill>
          <a:blip r:embed="rId3"/>
          <a:stretch>
            <a:fillRect/>
          </a:stretch>
        </p:blipFill>
        <p:spPr>
          <a:xfrm>
            <a:off x="1406227" y="2204864"/>
            <a:ext cx="6334125" cy="3629025"/>
          </a:xfrm>
          <a:prstGeom prst="rect">
            <a:avLst/>
          </a:prstGeom>
        </p:spPr>
      </p:pic>
    </p:spTree>
    <p:extLst>
      <p:ext uri="{BB962C8B-B14F-4D97-AF65-F5344CB8AC3E}">
        <p14:creationId xmlns:p14="http://schemas.microsoft.com/office/powerpoint/2010/main" val="99699317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4" presetClass="emph" presetSubtype="0" fill="hold" nodeType="withEffect">
                                  <p:stCondLst>
                                    <p:cond delay="0"/>
                                  </p:stCondLst>
                                  <p:iterate type="lt">
                                    <p:tmPct val="10000"/>
                                  </p:iterate>
                                  <p:childTnLst>
                                    <p:animMotion origin="layout" path="M 3.05556E-6 -3.7037E-7 L -0.00243 -0.02731 " pathEditMode="relative" rAng="0" ptsTypes="AA">
                                      <p:cBhvr>
                                        <p:cTn id="9" dur="250" accel="50000" decel="50000" autoRev="1" fill="hold">
                                          <p:stCondLst>
                                            <p:cond delay="0"/>
                                          </p:stCondLst>
                                        </p:cTn>
                                        <p:tgtEl>
                                          <p:spTgt spid="10">
                                            <p:txEl>
                                              <p:pRg st="0" end="0"/>
                                            </p:txEl>
                                          </p:spTgt>
                                        </p:tgtEl>
                                        <p:attrNameLst>
                                          <p:attrName>ppt_x</p:attrName>
                                          <p:attrName>ppt_y</p:attrName>
                                        </p:attrNameLst>
                                      </p:cBhvr>
                                      <p:rCtr x="-122" y="-1366"/>
                                    </p:animMotion>
                                    <p:animRot by="1500000">
                                      <p:cBhvr>
                                        <p:cTn id="10" dur="125" fill="hold">
                                          <p:stCondLst>
                                            <p:cond delay="0"/>
                                          </p:stCondLst>
                                        </p:cTn>
                                        <p:tgtEl>
                                          <p:spTgt spid="10">
                                            <p:txEl>
                                              <p:pRg st="0" end="0"/>
                                            </p:txEl>
                                          </p:spTgt>
                                        </p:tgtEl>
                                        <p:attrNameLst>
                                          <p:attrName>r</p:attrName>
                                        </p:attrNameLst>
                                      </p:cBhvr>
                                    </p:animRot>
                                    <p:animRot by="-1500000">
                                      <p:cBhvr>
                                        <p:cTn id="11" dur="125" fill="hold">
                                          <p:stCondLst>
                                            <p:cond delay="125"/>
                                          </p:stCondLst>
                                        </p:cTn>
                                        <p:tgtEl>
                                          <p:spTgt spid="10">
                                            <p:txEl>
                                              <p:pRg st="0" end="0"/>
                                            </p:txEl>
                                          </p:spTgt>
                                        </p:tgtEl>
                                        <p:attrNameLst>
                                          <p:attrName>r</p:attrName>
                                        </p:attrNameLst>
                                      </p:cBhvr>
                                    </p:animRot>
                                    <p:animRot by="-1500000">
                                      <p:cBhvr>
                                        <p:cTn id="12" dur="125" fill="hold">
                                          <p:stCondLst>
                                            <p:cond delay="250"/>
                                          </p:stCondLst>
                                        </p:cTn>
                                        <p:tgtEl>
                                          <p:spTgt spid="10">
                                            <p:txEl>
                                              <p:pRg st="0" end="0"/>
                                            </p:txEl>
                                          </p:spTgt>
                                        </p:tgtEl>
                                        <p:attrNameLst>
                                          <p:attrName>r</p:attrName>
                                        </p:attrNameLst>
                                      </p:cBhvr>
                                    </p:animRot>
                                    <p:animRot by="1500000">
                                      <p:cBhvr>
                                        <p:cTn id="13" dur="125" fill="hold">
                                          <p:stCondLst>
                                            <p:cond delay="375"/>
                                          </p:stCondLst>
                                        </p:cTn>
                                        <p:tgtEl>
                                          <p:spTgt spid="10">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sp>
        <p:nvSpPr>
          <p:cNvPr id="10" name="Rectangle 9"/>
          <p:cNvSpPr/>
          <p:nvPr/>
        </p:nvSpPr>
        <p:spPr>
          <a:xfrm>
            <a:off x="16976" y="1115452"/>
            <a:ext cx="4194984" cy="369332"/>
          </a:xfrm>
          <a:prstGeom prst="rect">
            <a:avLst/>
          </a:prstGeom>
          <a:solidFill>
            <a:srgbClr val="0070C0"/>
          </a:solidFill>
        </p:spPr>
        <p:txBody>
          <a:bodyPr wrap="square">
            <a:spAutoFit/>
          </a:bodyPr>
          <a:lstStyle/>
          <a:p>
            <a:r>
              <a:rPr lang="fr-FR" dirty="0" smtClean="0">
                <a:solidFill>
                  <a:schemeClr val="bg1"/>
                </a:solidFill>
                <a:latin typeface="Calibri" panose="020F0502020204030204" pitchFamily="34" charset="0"/>
              </a:rPr>
              <a:t>Industrialisation de l’Infrastructure</a:t>
            </a:r>
            <a:endParaRPr lang="fr-FR" dirty="0">
              <a:solidFill>
                <a:schemeClr val="bg1"/>
              </a:solidFill>
              <a:latin typeface="Calibri" panose="020F0502020204030204" pitchFamily="34" charset="0"/>
            </a:endParaRPr>
          </a:p>
        </p:txBody>
      </p:sp>
      <p:sp>
        <p:nvSpPr>
          <p:cNvPr id="3" name="Rectangle 2"/>
          <p:cNvSpPr/>
          <p:nvPr/>
        </p:nvSpPr>
        <p:spPr>
          <a:xfrm>
            <a:off x="251520" y="1955744"/>
            <a:ext cx="6696744" cy="1354217"/>
          </a:xfrm>
          <a:prstGeom prst="rect">
            <a:avLst/>
          </a:prstGeom>
        </p:spPr>
        <p:txBody>
          <a:bodyPr wrap="square">
            <a:spAutoFit/>
          </a:bodyPr>
          <a:lstStyle/>
          <a:p>
            <a:pPr lvl="1"/>
            <a:endParaRPr lang="fr-FR" sz="1000" dirty="0" smtClean="0">
              <a:latin typeface="Calibri" panose="020F0502020204030204" pitchFamily="34" charset="0"/>
            </a:endParaRPr>
          </a:p>
          <a:p>
            <a:pPr lvl="1"/>
            <a:r>
              <a:rPr lang="fr-FR" dirty="0" err="1" smtClean="0">
                <a:latin typeface="Calibri" panose="020F0502020204030204" pitchFamily="34" charset="0"/>
              </a:rPr>
              <a:t>Provisioning</a:t>
            </a:r>
            <a:r>
              <a:rPr lang="fr-FR" dirty="0" smtClean="0">
                <a:latin typeface="Calibri" panose="020F0502020204030204" pitchFamily="34" charset="0"/>
              </a:rPr>
              <a:t> </a:t>
            </a:r>
            <a:r>
              <a:rPr lang="fr-FR" dirty="0">
                <a:latin typeface="Calibri" panose="020F0502020204030204" pitchFamily="34" charset="0"/>
              </a:rPr>
              <a:t>d’infrastructure (</a:t>
            </a:r>
            <a:r>
              <a:rPr lang="fr-FR" dirty="0" err="1">
                <a:latin typeface="Calibri" panose="020F0502020204030204" pitchFamily="34" charset="0"/>
              </a:rPr>
              <a:t>Compute</a:t>
            </a:r>
            <a:r>
              <a:rPr lang="fr-FR" dirty="0">
                <a:latin typeface="Calibri" panose="020F0502020204030204" pitchFamily="34" charset="0"/>
              </a:rPr>
              <a:t>, Network, Storage) </a:t>
            </a:r>
          </a:p>
          <a:p>
            <a:pPr lvl="1"/>
            <a:r>
              <a:rPr lang="fr-FR" dirty="0" smtClean="0">
                <a:latin typeface="Calibri" panose="020F0502020204030204" pitchFamily="34" charset="0"/>
              </a:rPr>
              <a:t>Installation des images (OS) , Configuration logicielles </a:t>
            </a:r>
          </a:p>
          <a:p>
            <a:pPr lvl="1"/>
            <a:r>
              <a:rPr lang="fr-FR" dirty="0" smtClean="0">
                <a:latin typeface="Calibri" panose="020F0502020204030204" pitchFamily="34" charset="0"/>
              </a:rPr>
              <a:t>Déploiements infra automatisés ( code )</a:t>
            </a:r>
          </a:p>
          <a:p>
            <a:pPr lvl="1"/>
            <a:r>
              <a:rPr lang="fr-FR" dirty="0" smtClean="0">
                <a:latin typeface="Calibri" panose="020F0502020204030204" pitchFamily="34" charset="0"/>
              </a:rPr>
              <a:t>Mise à disposition des plateformes</a:t>
            </a:r>
          </a:p>
        </p:txBody>
      </p:sp>
      <p:sp>
        <p:nvSpPr>
          <p:cNvPr id="11" name="Rectangle 10"/>
          <p:cNvSpPr/>
          <p:nvPr/>
        </p:nvSpPr>
        <p:spPr>
          <a:xfrm>
            <a:off x="1115616" y="5424484"/>
            <a:ext cx="6984776" cy="369332"/>
          </a:xfrm>
          <a:prstGeom prst="rect">
            <a:avLst/>
          </a:prstGeom>
          <a:solidFill>
            <a:srgbClr val="00B050"/>
          </a:solidFill>
        </p:spPr>
        <p:txBody>
          <a:bodyPr wrap="square">
            <a:spAutoFit/>
          </a:bodyPr>
          <a:lstStyle/>
          <a:p>
            <a:r>
              <a:rPr lang="fr-FR" dirty="0" smtClean="0">
                <a:solidFill>
                  <a:schemeClr val="bg1"/>
                </a:solidFill>
                <a:latin typeface="Calibri" panose="020F0502020204030204" pitchFamily="34" charset="0"/>
              </a:rPr>
              <a:t>Déployer, maintenir et Upgrader une infrastructure avec du code !</a:t>
            </a:r>
            <a:endParaRPr lang="fr-FR" dirty="0">
              <a:solidFill>
                <a:schemeClr val="bg1"/>
              </a:solidFill>
              <a:latin typeface="Calibri" panose="020F0502020204030204" pitchFamily="34" charset="0"/>
            </a:endParaRPr>
          </a:p>
        </p:txBody>
      </p:sp>
      <p:sp>
        <p:nvSpPr>
          <p:cNvPr id="12" name="Rectangle 11"/>
          <p:cNvSpPr/>
          <p:nvPr/>
        </p:nvSpPr>
        <p:spPr>
          <a:xfrm>
            <a:off x="1121940" y="5784524"/>
            <a:ext cx="6984776" cy="646331"/>
          </a:xfrm>
          <a:prstGeom prst="rect">
            <a:avLst/>
          </a:prstGeom>
          <a:solidFill>
            <a:srgbClr val="00B050"/>
          </a:solidFill>
        </p:spPr>
        <p:txBody>
          <a:bodyPr wrap="square">
            <a:spAutoFit/>
          </a:bodyPr>
          <a:lstStyle/>
          <a:p>
            <a:r>
              <a:rPr lang="fr-FR" dirty="0" smtClean="0">
                <a:solidFill>
                  <a:schemeClr val="bg1"/>
                </a:solidFill>
                <a:latin typeface="Calibri" panose="020F0502020204030204" pitchFamily="34" charset="0"/>
              </a:rPr>
              <a:t>Elasticité (</a:t>
            </a:r>
            <a:r>
              <a:rPr lang="fr-FR" dirty="0" err="1" smtClean="0">
                <a:solidFill>
                  <a:schemeClr val="bg1"/>
                </a:solidFill>
                <a:latin typeface="Calibri" panose="020F0502020204030204" pitchFamily="34" charset="0"/>
              </a:rPr>
              <a:t>scale</a:t>
            </a:r>
            <a:r>
              <a:rPr lang="fr-FR" dirty="0" smtClean="0">
                <a:solidFill>
                  <a:schemeClr val="bg1"/>
                </a:solidFill>
                <a:latin typeface="Calibri" panose="020F0502020204030204" pitchFamily="34" charset="0"/>
              </a:rPr>
              <a:t>-in, </a:t>
            </a:r>
            <a:r>
              <a:rPr lang="fr-FR" dirty="0" err="1" smtClean="0">
                <a:solidFill>
                  <a:schemeClr val="bg1"/>
                </a:solidFill>
                <a:latin typeface="Calibri" panose="020F0502020204030204" pitchFamily="34" charset="0"/>
              </a:rPr>
              <a:t>scale</a:t>
            </a:r>
            <a:r>
              <a:rPr lang="fr-FR" dirty="0" smtClean="0">
                <a:solidFill>
                  <a:schemeClr val="bg1"/>
                </a:solidFill>
                <a:latin typeface="Calibri" panose="020F0502020204030204" pitchFamily="34" charset="0"/>
              </a:rPr>
              <a:t>-out) , robustesse, </a:t>
            </a:r>
            <a:r>
              <a:rPr lang="fr-FR" dirty="0" err="1" smtClean="0">
                <a:solidFill>
                  <a:schemeClr val="bg1"/>
                </a:solidFill>
                <a:latin typeface="Calibri" panose="020F0502020204030204" pitchFamily="34" charset="0"/>
              </a:rPr>
              <a:t>provisioning</a:t>
            </a:r>
            <a:r>
              <a:rPr lang="fr-FR" dirty="0" smtClean="0">
                <a:solidFill>
                  <a:schemeClr val="bg1"/>
                </a:solidFill>
                <a:latin typeface="Calibri" panose="020F0502020204030204" pitchFamily="34" charset="0"/>
              </a:rPr>
              <a:t> </a:t>
            </a:r>
            <a:r>
              <a:rPr lang="fr-FR" dirty="0" err="1" smtClean="0">
                <a:solidFill>
                  <a:schemeClr val="bg1"/>
                </a:solidFill>
                <a:latin typeface="Calibri" panose="020F0502020204030204" pitchFamily="34" charset="0"/>
              </a:rPr>
              <a:t>écomissionement</a:t>
            </a:r>
            <a:r>
              <a:rPr lang="fr-FR" dirty="0" smtClean="0">
                <a:solidFill>
                  <a:schemeClr val="bg1"/>
                </a:solidFill>
                <a:latin typeface="Calibri" panose="020F0502020204030204" pitchFamily="34" charset="0"/>
              </a:rPr>
              <a:t>..</a:t>
            </a:r>
            <a:endParaRPr lang="fr-FR" dirty="0">
              <a:solidFill>
                <a:schemeClr val="bg1"/>
              </a:solidFill>
              <a:latin typeface="Calibri" panose="020F0502020204030204" pitchFamily="34" charset="0"/>
            </a:endParaRPr>
          </a:p>
        </p:txBody>
      </p:sp>
      <p:sp>
        <p:nvSpPr>
          <p:cNvPr id="13" name="Rectangle 12"/>
          <p:cNvSpPr/>
          <p:nvPr/>
        </p:nvSpPr>
        <p:spPr>
          <a:xfrm>
            <a:off x="1115616" y="6144564"/>
            <a:ext cx="6984776" cy="369332"/>
          </a:xfrm>
          <a:prstGeom prst="rect">
            <a:avLst/>
          </a:prstGeom>
          <a:solidFill>
            <a:srgbClr val="00B050"/>
          </a:solidFill>
        </p:spPr>
        <p:txBody>
          <a:bodyPr wrap="square">
            <a:spAutoFit/>
          </a:bodyPr>
          <a:lstStyle/>
          <a:p>
            <a:r>
              <a:rPr lang="fr-FR" dirty="0" err="1" smtClean="0">
                <a:solidFill>
                  <a:schemeClr val="bg1"/>
                </a:solidFill>
                <a:latin typeface="Calibri" panose="020F0502020204030204" pitchFamily="34" charset="0"/>
              </a:rPr>
              <a:t>Scalabilité</a:t>
            </a:r>
            <a:r>
              <a:rPr lang="fr-FR" dirty="0" smtClean="0">
                <a:solidFill>
                  <a:schemeClr val="bg1"/>
                </a:solidFill>
                <a:latin typeface="Calibri" panose="020F0502020204030204" pitchFamily="34" charset="0"/>
              </a:rPr>
              <a:t> horizontale à la demande (pic </a:t>
            </a:r>
            <a:r>
              <a:rPr lang="fr-FR" smtClean="0">
                <a:solidFill>
                  <a:schemeClr val="bg1"/>
                </a:solidFill>
                <a:latin typeface="Calibri" panose="020F0502020204030204" pitchFamily="34" charset="0"/>
              </a:rPr>
              <a:t>de charge, évenement métier)</a:t>
            </a:r>
            <a:endParaRPr lang="fr-FR" dirty="0">
              <a:solidFill>
                <a:schemeClr val="bg1"/>
              </a:solidFill>
              <a:latin typeface="Calibri" panose="020F0502020204030204" pitchFamily="34" charset="0"/>
            </a:endParaRPr>
          </a:p>
        </p:txBody>
      </p:sp>
      <p:sp>
        <p:nvSpPr>
          <p:cNvPr id="14" name="ZoneTexte 13"/>
          <p:cNvSpPr txBox="1"/>
          <p:nvPr/>
        </p:nvSpPr>
        <p:spPr>
          <a:xfrm>
            <a:off x="101283" y="1714053"/>
            <a:ext cx="7063004"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Industrialisation et Automatisation des Processus (Infrastructure)</a:t>
            </a:r>
            <a:endParaRPr lang="fr-FR" dirty="0"/>
          </a:p>
        </p:txBody>
      </p:sp>
      <p:sp>
        <p:nvSpPr>
          <p:cNvPr id="15" name="ZoneTexte 14"/>
          <p:cNvSpPr txBox="1"/>
          <p:nvPr/>
        </p:nvSpPr>
        <p:spPr>
          <a:xfrm>
            <a:off x="225038" y="3483683"/>
            <a:ext cx="6939249"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smtClean="0"/>
              <a:t>Gestion de l’infrastructure avec les paradigmes du développement</a:t>
            </a:r>
            <a:endParaRPr lang="fr-FR" dirty="0"/>
          </a:p>
        </p:txBody>
      </p:sp>
      <p:sp>
        <p:nvSpPr>
          <p:cNvPr id="4" name="Rectangle 3"/>
          <p:cNvSpPr/>
          <p:nvPr/>
        </p:nvSpPr>
        <p:spPr>
          <a:xfrm>
            <a:off x="251520" y="3903974"/>
            <a:ext cx="8712968" cy="1200329"/>
          </a:xfrm>
          <a:prstGeom prst="rect">
            <a:avLst/>
          </a:prstGeom>
        </p:spPr>
        <p:txBody>
          <a:bodyPr wrap="square">
            <a:spAutoFit/>
          </a:bodyPr>
          <a:lstStyle/>
          <a:p>
            <a:pPr lvl="1"/>
            <a:r>
              <a:rPr lang="fr-FR" dirty="0">
                <a:latin typeface="Calibri" panose="020F0502020204030204" pitchFamily="34" charset="0"/>
              </a:rPr>
              <a:t>Evolution </a:t>
            </a:r>
            <a:r>
              <a:rPr lang="fr-FR" dirty="0" smtClean="0">
                <a:latin typeface="Calibri" panose="020F0502020204030204" pitchFamily="34" charset="0"/>
              </a:rPr>
              <a:t>de l’infra : cycle de vie similaire au workflow applicatif</a:t>
            </a:r>
          </a:p>
          <a:p>
            <a:pPr lvl="1"/>
            <a:r>
              <a:rPr lang="fr-FR" dirty="0">
                <a:latin typeface="Calibri" panose="020F0502020204030204" pitchFamily="34" charset="0"/>
              </a:rPr>
              <a:t>Maitrise des  plateformes,  </a:t>
            </a:r>
            <a:r>
              <a:rPr lang="fr-FR" dirty="0" err="1">
                <a:latin typeface="Calibri" panose="020F0502020204030204" pitchFamily="34" charset="0"/>
              </a:rPr>
              <a:t>Scalabilité</a:t>
            </a:r>
            <a:r>
              <a:rPr lang="fr-FR" dirty="0">
                <a:latin typeface="Calibri" panose="020F0502020204030204" pitchFamily="34" charset="0"/>
              </a:rPr>
              <a:t> horizontale, </a:t>
            </a:r>
            <a:r>
              <a:rPr lang="fr-FR" dirty="0" err="1">
                <a:latin typeface="Calibri" panose="020F0502020204030204" pitchFamily="34" charset="0"/>
              </a:rPr>
              <a:t>Versioning</a:t>
            </a:r>
            <a:r>
              <a:rPr lang="fr-FR" dirty="0">
                <a:latin typeface="Calibri" panose="020F0502020204030204" pitchFamily="34" charset="0"/>
              </a:rPr>
              <a:t>, </a:t>
            </a:r>
            <a:r>
              <a:rPr lang="fr-FR" dirty="0" err="1">
                <a:latin typeface="Calibri" panose="020F0502020204030204" pitchFamily="34" charset="0"/>
              </a:rPr>
              <a:t>APIfication</a:t>
            </a:r>
            <a:r>
              <a:rPr lang="fr-FR" dirty="0">
                <a:latin typeface="Calibri" panose="020F0502020204030204" pitchFamily="34" charset="0"/>
              </a:rPr>
              <a:t> des services</a:t>
            </a:r>
          </a:p>
          <a:p>
            <a:pPr lvl="1"/>
            <a:r>
              <a:rPr lang="fr-FR" dirty="0">
                <a:latin typeface="Calibri" panose="020F0502020204030204" pitchFamily="34" charset="0"/>
              </a:rPr>
              <a:t>Les principes agiles typiques à l'application peuvent être appliqués sur l'infrastructure</a:t>
            </a:r>
          </a:p>
          <a:p>
            <a:pPr lvl="1"/>
            <a:r>
              <a:rPr lang="fr-FR" dirty="0" smtClean="0">
                <a:latin typeface="Calibri" panose="020F0502020204030204" pitchFamily="34" charset="0"/>
              </a:rPr>
              <a:t>Réduction des erreurs humaines / délais de </a:t>
            </a:r>
            <a:r>
              <a:rPr lang="fr-FR" dirty="0">
                <a:latin typeface="Calibri" panose="020F0502020204030204" pitchFamily="34" charset="0"/>
              </a:rPr>
              <a:t>mise à disposition des plateformes </a:t>
            </a:r>
            <a:endParaRPr lang="fr-FR" dirty="0" smtClean="0">
              <a:latin typeface="Calibri" panose="020F0502020204030204" pitchFamily="34" charset="0"/>
            </a:endParaRPr>
          </a:p>
        </p:txBody>
      </p:sp>
    </p:spTree>
    <p:extLst>
      <p:ext uri="{BB962C8B-B14F-4D97-AF65-F5344CB8AC3E}">
        <p14:creationId xmlns:p14="http://schemas.microsoft.com/office/powerpoint/2010/main" val="181410056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par>
                          <p:cTn id="8" fill="hold">
                            <p:stCondLst>
                              <p:cond delay="1700"/>
                            </p:stCondLst>
                            <p:childTnLst>
                              <p:par>
                                <p:cTn id="9" presetID="10" presetClass="entr" presetSubtype="0" fill="hold" nodeType="afterEffect">
                                  <p:stCondLst>
                                    <p:cond delay="0"/>
                                  </p:stCondLst>
                                  <p:iterate type="wd">
                                    <p:tmPct val="10000"/>
                                  </p:iterate>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3500"/>
                            </p:stCondLst>
                            <p:childTnLst>
                              <p:par>
                                <p:cTn id="13" presetID="10" presetClass="entr" presetSubtype="0" fill="hold" nodeType="afterEffect">
                                  <p:stCondLst>
                                    <p:cond delay="0"/>
                                  </p:stCondLst>
                                  <p:iterate type="wd">
                                    <p:tmPct val="10000"/>
                                  </p:iterate>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par>
                          <p:cTn id="16" fill="hold">
                            <p:stCondLst>
                              <p:cond delay="5300"/>
                            </p:stCondLst>
                            <p:childTnLst>
                              <p:par>
                                <p:cTn id="17" presetID="10" presetClass="entr" presetSubtype="0" fill="hold" nodeType="afterEffect">
                                  <p:stCondLst>
                                    <p:cond delay="0"/>
                                  </p:stCondLst>
                                  <p:iterate type="wd">
                                    <p:tmPct val="10000"/>
                                  </p:iterate>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childTnLst>
                          </p:cTn>
                        </p:par>
                        <p:par>
                          <p:cTn id="20" fill="hold">
                            <p:stCondLst>
                              <p:cond delay="6800"/>
                            </p:stCondLst>
                            <p:childTnLst>
                              <p:par>
                                <p:cTn id="21" presetID="10" presetClass="entr" presetSubtype="0" fill="hold" nodeType="afterEffect">
                                  <p:stCondLst>
                                    <p:cond delay="0"/>
                                  </p:stCondLst>
                                  <p:iterate type="wd">
                                    <p:tmPct val="10000"/>
                                  </p:iterate>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childTnLst>
                                </p:cTn>
                              </p:par>
                            </p:childTnLst>
                          </p:cTn>
                        </p:par>
                        <p:par>
                          <p:cTn id="24" fill="hold">
                            <p:stCondLst>
                              <p:cond delay="8200"/>
                            </p:stCondLst>
                            <p:childTnLst>
                              <p:par>
                                <p:cTn id="25" presetID="10" presetClass="entr" presetSubtype="0" fill="hold" grpId="0" nodeType="afterEffect">
                                  <p:stCondLst>
                                    <p:cond delay="0"/>
                                  </p:stCondLst>
                                  <p:iterate type="wd">
                                    <p:tmPct val="10000"/>
                                  </p:iterate>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childTnLst>
                                </p:cTn>
                              </p:par>
                            </p:childTnLst>
                          </p:cTn>
                        </p:par>
                        <p:par>
                          <p:cTn id="28" fill="hold">
                            <p:stCondLst>
                              <p:cond delay="9900"/>
                            </p:stCondLst>
                            <p:childTnLst>
                              <p:par>
                                <p:cTn id="29" presetID="10" presetClass="entr" presetSubtype="0" fill="hold" nodeType="afterEffect">
                                  <p:stCondLst>
                                    <p:cond delay="0"/>
                                  </p:stCondLst>
                                  <p:iterate type="wd">
                                    <p:tmPct val="10000"/>
                                  </p:iterate>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par>
                          <p:cTn id="32" fill="hold">
                            <p:stCondLst>
                              <p:cond delay="10900"/>
                            </p:stCondLst>
                            <p:childTnLst>
                              <p:par>
                                <p:cTn id="33" presetID="10" presetClass="entr" presetSubtype="0" fill="hold" nodeType="afterEffect">
                                  <p:stCondLst>
                                    <p:cond delay="0"/>
                                  </p:stCondLst>
                                  <p:iterate type="wd">
                                    <p:tmPct val="10000"/>
                                  </p:iterate>
                                  <p:childTnLst>
                                    <p:set>
                                      <p:cBhvr>
                                        <p:cTn id="34" dur="1" fill="hold">
                                          <p:stCondLst>
                                            <p:cond delay="0"/>
                                          </p:stCondLst>
                                        </p:cTn>
                                        <p:tgtEl>
                                          <p:spTgt spid="4">
                                            <p:txEl>
                                              <p:pRg st="1" end="1"/>
                                            </p:txEl>
                                          </p:spTgt>
                                        </p:tgtEl>
                                        <p:attrNameLst>
                                          <p:attrName>style.visibility</p:attrName>
                                        </p:attrNameLst>
                                      </p:cBhvr>
                                      <p:to>
                                        <p:strVal val="visible"/>
                                      </p:to>
                                    </p:set>
                                    <p:animEffect transition="in" filter="fade">
                                      <p:cBhvr>
                                        <p:cTn id="35" dur="500"/>
                                        <p:tgtEl>
                                          <p:spTgt spid="4">
                                            <p:txEl>
                                              <p:pRg st="1" end="1"/>
                                            </p:txEl>
                                          </p:spTgt>
                                        </p:tgtEl>
                                      </p:cBhvr>
                                    </p:animEffect>
                                  </p:childTnLst>
                                </p:cTn>
                              </p:par>
                            </p:childTnLst>
                          </p:cTn>
                        </p:par>
                        <p:par>
                          <p:cTn id="36" fill="hold">
                            <p:stCondLst>
                              <p:cond delay="11950"/>
                            </p:stCondLst>
                            <p:childTnLst>
                              <p:par>
                                <p:cTn id="37" presetID="10" presetClass="entr" presetSubtype="0" fill="hold" nodeType="afterEffect">
                                  <p:stCondLst>
                                    <p:cond delay="0"/>
                                  </p:stCondLst>
                                  <p:iterate type="wd">
                                    <p:tmPct val="10000"/>
                                  </p:iterate>
                                  <p:childTnLst>
                                    <p:set>
                                      <p:cBhvr>
                                        <p:cTn id="38" dur="1" fill="hold">
                                          <p:stCondLst>
                                            <p:cond delay="0"/>
                                          </p:stCondLst>
                                        </p:cTn>
                                        <p:tgtEl>
                                          <p:spTgt spid="4">
                                            <p:txEl>
                                              <p:pRg st="2" end="2"/>
                                            </p:txEl>
                                          </p:spTgt>
                                        </p:tgtEl>
                                        <p:attrNameLst>
                                          <p:attrName>style.visibility</p:attrName>
                                        </p:attrNameLst>
                                      </p:cBhvr>
                                      <p:to>
                                        <p:strVal val="visible"/>
                                      </p:to>
                                    </p:set>
                                    <p:animEffect transition="in" filter="fade">
                                      <p:cBhvr>
                                        <p:cTn id="39" dur="500"/>
                                        <p:tgtEl>
                                          <p:spTgt spid="4">
                                            <p:txEl>
                                              <p:pRg st="2" end="2"/>
                                            </p:txEl>
                                          </p:spTgt>
                                        </p:tgtEl>
                                      </p:cBhvr>
                                    </p:animEffect>
                                  </p:childTnLst>
                                </p:cTn>
                              </p:par>
                            </p:childTnLst>
                          </p:cTn>
                        </p:par>
                        <p:par>
                          <p:cTn id="40" fill="hold">
                            <p:stCondLst>
                              <p:cond delay="12950"/>
                            </p:stCondLst>
                            <p:childTnLst>
                              <p:par>
                                <p:cTn id="41" presetID="10" presetClass="entr" presetSubtype="0" fill="hold" nodeType="afterEffect">
                                  <p:stCondLst>
                                    <p:cond delay="0"/>
                                  </p:stCondLst>
                                  <p:iterate type="wd">
                                    <p:tmPct val="10000"/>
                                  </p:iterate>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childTnLst>
                          </p:cTn>
                        </p:par>
                        <p:par>
                          <p:cTn id="44" fill="hold">
                            <p:stCondLst>
                              <p:cond delay="14000"/>
                            </p:stCondLst>
                            <p:childTnLst>
                              <p:par>
                                <p:cTn id="45" presetID="10"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childTnLst>
                                </p:cTn>
                              </p:par>
                            </p:childTnLst>
                          </p:cTn>
                        </p:par>
                        <p:par>
                          <p:cTn id="48" fill="hold">
                            <p:stCondLst>
                              <p:cond delay="15000"/>
                            </p:stCondLst>
                            <p:childTnLst>
                              <p:par>
                                <p:cTn id="49" presetID="10"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childTnLst>
                                </p:cTn>
                              </p:par>
                            </p:childTnLst>
                          </p:cTn>
                        </p:par>
                        <p:par>
                          <p:cTn id="52" fill="hold">
                            <p:stCondLst>
                              <p:cond delay="1600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0" name="Rectangle 9"/>
          <p:cNvSpPr/>
          <p:nvPr/>
        </p:nvSpPr>
        <p:spPr>
          <a:xfrm>
            <a:off x="16976" y="1115452"/>
            <a:ext cx="4194984" cy="369332"/>
          </a:xfrm>
          <a:prstGeom prst="rect">
            <a:avLst/>
          </a:prstGeom>
          <a:solidFill>
            <a:srgbClr val="0070C0"/>
          </a:solidFill>
        </p:spPr>
        <p:txBody>
          <a:bodyPr wrap="square">
            <a:spAutoFit/>
          </a:bodyPr>
          <a:lstStyle/>
          <a:p>
            <a:r>
              <a:rPr lang="fr-FR" dirty="0" smtClean="0">
                <a:solidFill>
                  <a:schemeClr val="bg1"/>
                </a:solidFill>
                <a:latin typeface="Calibri" panose="020F0502020204030204" pitchFamily="34" charset="0"/>
              </a:rPr>
              <a:t>Infrastructure As Code</a:t>
            </a:r>
            <a:endParaRPr lang="fr-FR" dirty="0">
              <a:solidFill>
                <a:schemeClr val="bg1"/>
              </a:solidFill>
              <a:latin typeface="Calibri" panose="020F0502020204030204" pitchFamily="34" charset="0"/>
            </a:endParaRPr>
          </a:p>
        </p:txBody>
      </p:sp>
      <p:pic>
        <p:nvPicPr>
          <p:cNvPr id="5" name="Image 4"/>
          <p:cNvPicPr>
            <a:picLocks noChangeAspect="1"/>
          </p:cNvPicPr>
          <p:nvPr/>
        </p:nvPicPr>
        <p:blipFill>
          <a:blip r:embed="rId3"/>
          <a:stretch>
            <a:fillRect/>
          </a:stretch>
        </p:blipFill>
        <p:spPr>
          <a:xfrm>
            <a:off x="35496" y="1484784"/>
            <a:ext cx="2952154" cy="2963641"/>
          </a:xfrm>
          <a:prstGeom prst="rect">
            <a:avLst/>
          </a:prstGeom>
        </p:spPr>
      </p:pic>
      <p:pic>
        <p:nvPicPr>
          <p:cNvPr id="6" name="Image 5"/>
          <p:cNvPicPr>
            <a:picLocks noChangeAspect="1"/>
          </p:cNvPicPr>
          <p:nvPr/>
        </p:nvPicPr>
        <p:blipFill>
          <a:blip r:embed="rId4"/>
          <a:stretch>
            <a:fillRect/>
          </a:stretch>
        </p:blipFill>
        <p:spPr>
          <a:xfrm>
            <a:off x="3028100" y="1700808"/>
            <a:ext cx="6080404" cy="2658159"/>
          </a:xfrm>
          <a:prstGeom prst="rect">
            <a:avLst/>
          </a:prstGeom>
        </p:spPr>
      </p:pic>
      <p:pic>
        <p:nvPicPr>
          <p:cNvPr id="7" name="Image 6"/>
          <p:cNvPicPr>
            <a:picLocks noChangeAspect="1"/>
          </p:cNvPicPr>
          <p:nvPr/>
        </p:nvPicPr>
        <p:blipFill>
          <a:blip r:embed="rId5"/>
          <a:stretch>
            <a:fillRect/>
          </a:stretch>
        </p:blipFill>
        <p:spPr>
          <a:xfrm>
            <a:off x="2008212" y="4509120"/>
            <a:ext cx="5372100" cy="2362200"/>
          </a:xfrm>
          <a:prstGeom prst="rect">
            <a:avLst/>
          </a:prstGeom>
        </p:spPr>
      </p:pic>
      <p:sp>
        <p:nvSpPr>
          <p:cNvPr id="15" name="Rectangle 14"/>
          <p:cNvSpPr/>
          <p:nvPr/>
        </p:nvSpPr>
        <p:spPr>
          <a:xfrm>
            <a:off x="6516216" y="1408513"/>
            <a:ext cx="2556210" cy="369332"/>
          </a:xfrm>
          <a:prstGeom prst="rect">
            <a:avLst/>
          </a:prstGeom>
        </p:spPr>
        <p:txBody>
          <a:bodyPr wrap="square">
            <a:spAutoFit/>
          </a:bodyPr>
          <a:lstStyle/>
          <a:p>
            <a:r>
              <a:rPr lang="fr-FR" dirty="0" smtClean="0">
                <a:latin typeface="Calibri" panose="020F0502020204030204" pitchFamily="34" charset="0"/>
              </a:rPr>
              <a:t>Procédure d’installation</a:t>
            </a:r>
            <a:endParaRPr lang="fr-FR" dirty="0">
              <a:latin typeface="Calibri" panose="020F0502020204030204" pitchFamily="34" charset="0"/>
            </a:endParaRPr>
          </a:p>
        </p:txBody>
      </p:sp>
      <p:sp>
        <p:nvSpPr>
          <p:cNvPr id="16" name="Rectangle 15"/>
          <p:cNvSpPr/>
          <p:nvPr/>
        </p:nvSpPr>
        <p:spPr>
          <a:xfrm>
            <a:off x="683568" y="5343828"/>
            <a:ext cx="1844641" cy="369332"/>
          </a:xfrm>
          <a:prstGeom prst="rect">
            <a:avLst/>
          </a:prstGeom>
        </p:spPr>
        <p:txBody>
          <a:bodyPr wrap="square">
            <a:spAutoFit/>
          </a:bodyPr>
          <a:lstStyle/>
          <a:p>
            <a:r>
              <a:rPr lang="fr-FR" dirty="0" err="1" smtClean="0">
                <a:latin typeface="Calibri" panose="020F0502020204030204" pitchFamily="34" charset="0"/>
              </a:rPr>
              <a:t>Provisioning</a:t>
            </a:r>
            <a:endParaRPr lang="fr-FR" dirty="0">
              <a:latin typeface="Calibri" panose="020F0502020204030204" pitchFamily="34" charset="0"/>
            </a:endParaRPr>
          </a:p>
        </p:txBody>
      </p:sp>
      <p:sp>
        <p:nvSpPr>
          <p:cNvPr id="17" name="Rectangle 16"/>
          <p:cNvSpPr/>
          <p:nvPr/>
        </p:nvSpPr>
        <p:spPr>
          <a:xfrm>
            <a:off x="35496" y="4355812"/>
            <a:ext cx="1844641" cy="369332"/>
          </a:xfrm>
          <a:prstGeom prst="rect">
            <a:avLst/>
          </a:prstGeom>
        </p:spPr>
        <p:txBody>
          <a:bodyPr wrap="square">
            <a:spAutoFit/>
          </a:bodyPr>
          <a:lstStyle/>
          <a:p>
            <a:r>
              <a:rPr lang="fr-FR" dirty="0">
                <a:latin typeface="Calibri" panose="020F0502020204030204" pitchFamily="34" charset="0"/>
              </a:rPr>
              <a:t>M</a:t>
            </a:r>
            <a:r>
              <a:rPr lang="fr-FR" dirty="0" smtClean="0">
                <a:latin typeface="Calibri" panose="020F0502020204030204" pitchFamily="34" charset="0"/>
              </a:rPr>
              <a:t>achines</a:t>
            </a:r>
            <a:endParaRPr lang="fr-FR" dirty="0">
              <a:latin typeface="Calibri" panose="020F0502020204030204" pitchFamily="34" charset="0"/>
            </a:endParaRPr>
          </a:p>
        </p:txBody>
      </p:sp>
    </p:spTree>
    <p:extLst>
      <p:ext uri="{BB962C8B-B14F-4D97-AF65-F5344CB8AC3E}">
        <p14:creationId xmlns:p14="http://schemas.microsoft.com/office/powerpoint/2010/main" val="389925038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plus(in)">
                                      <p:cBhvr>
                                        <p:cTn id="7" dur="2000"/>
                                        <p:tgtEl>
                                          <p:spTgt spid="17"/>
                                        </p:tgtEl>
                                      </p:cBhvr>
                                    </p:animEffect>
                                  </p:childTnLst>
                                </p:cTn>
                              </p:par>
                              <p:par>
                                <p:cTn id="8" presetID="13"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plus(in)">
                                      <p:cBhvr>
                                        <p:cTn id="10" dur="2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3" presetClass="entr" presetSubtype="16"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plus(in)">
                                      <p:cBhvr>
                                        <p:cTn id="15" dur="2000"/>
                                        <p:tgtEl>
                                          <p:spTgt spid="6"/>
                                        </p:tgtEl>
                                      </p:cBhvr>
                                    </p:animEffect>
                                  </p:childTnLst>
                                </p:cTn>
                              </p:par>
                              <p:par>
                                <p:cTn id="16" presetID="13" presetClass="entr" presetSubtype="16"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plus(in)">
                                      <p:cBhvr>
                                        <p:cTn id="18" dur="20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3" presetClass="entr" presetSubtype="16"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plus(in)">
                                      <p:cBhvr>
                                        <p:cTn id="23" dur="2000"/>
                                        <p:tgtEl>
                                          <p:spTgt spid="16"/>
                                        </p:tgtEl>
                                      </p:cBhvr>
                                    </p:animEffect>
                                  </p:childTnLst>
                                </p:cTn>
                              </p:par>
                              <p:par>
                                <p:cTn id="24" presetID="13" presetClass="entr" presetSubtype="16"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plus(in)">
                                      <p:cBhvr>
                                        <p:cTn id="2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0" y="188913"/>
            <a:ext cx="9144000" cy="576262"/>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kern="1200" dirty="0">
                <a:solidFill>
                  <a:schemeClr val="bg1"/>
                </a:solidFill>
                <a:latin typeface="Calibri" panose="020F0502020204030204" pitchFamily="34" charset="0"/>
              </a:rPr>
              <a:t>La Philosophie </a:t>
            </a:r>
            <a:r>
              <a:rPr lang="fr-FR" sz="2400" kern="1200" dirty="0" smtClean="0">
                <a:solidFill>
                  <a:schemeClr val="bg1"/>
                </a:solidFill>
                <a:latin typeface="Calibri" panose="020F0502020204030204" pitchFamily="34" charset="0"/>
              </a:rPr>
              <a:t>«</a:t>
            </a:r>
            <a:r>
              <a:rPr lang="fr-FR" sz="2400" kern="1200" dirty="0">
                <a:solidFill>
                  <a:schemeClr val="bg1"/>
                </a:solidFill>
                <a:latin typeface="Calibri" panose="020F0502020204030204" pitchFamily="34" charset="0"/>
              </a:rPr>
              <a:t> DEVOPS »</a:t>
            </a:r>
          </a:p>
        </p:txBody>
      </p:sp>
      <p:sp>
        <p:nvSpPr>
          <p:cNvPr id="13" name="ZoneTexte 12"/>
          <p:cNvSpPr txBox="1"/>
          <p:nvPr/>
        </p:nvSpPr>
        <p:spPr>
          <a:xfrm>
            <a:off x="134720" y="1147174"/>
            <a:ext cx="666952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t>DEVOPS </a:t>
            </a:r>
            <a:r>
              <a:rPr lang="fr-FR" dirty="0" smtClean="0"/>
              <a:t>: </a:t>
            </a:r>
            <a:r>
              <a:rPr lang="fr-FR" dirty="0"/>
              <a:t>une philosophie née de </a:t>
            </a:r>
            <a:r>
              <a:rPr lang="fr-FR" dirty="0">
                <a:solidFill>
                  <a:srgbClr val="FFFF00"/>
                </a:solidFill>
              </a:rPr>
              <a:t>l’amélioration continue</a:t>
            </a:r>
          </a:p>
        </p:txBody>
      </p:sp>
      <p:sp>
        <p:nvSpPr>
          <p:cNvPr id="4" name="Rectangle 3"/>
          <p:cNvSpPr/>
          <p:nvPr/>
        </p:nvSpPr>
        <p:spPr>
          <a:xfrm>
            <a:off x="323528" y="1844824"/>
            <a:ext cx="8568952" cy="4524315"/>
          </a:xfrm>
          <a:prstGeom prst="rect">
            <a:avLst/>
          </a:prstGeom>
        </p:spPr>
        <p:txBody>
          <a:bodyPr wrap="square">
            <a:spAutoFit/>
          </a:bodyPr>
          <a:lstStyle/>
          <a:p>
            <a:r>
              <a:rPr lang="fr-FR" i="1" dirty="0" smtClean="0">
                <a:latin typeface="Calibri" panose="020F0502020204030204" pitchFamily="34" charset="0"/>
              </a:rPr>
              <a:t>« </a:t>
            </a:r>
            <a:r>
              <a:rPr lang="fr-FR" i="1" dirty="0" err="1" smtClean="0">
                <a:solidFill>
                  <a:srgbClr val="17448A"/>
                </a:solidFill>
                <a:latin typeface="Calibri" panose="020F0502020204030204" pitchFamily="34" charset="0"/>
              </a:rPr>
              <a:t>DevOpS</a:t>
            </a:r>
            <a:r>
              <a:rPr lang="fr-FR" i="1" dirty="0" smtClean="0">
                <a:latin typeface="Calibri" panose="020F0502020204030204" pitchFamily="34" charset="0"/>
              </a:rPr>
              <a:t> » vient de la contraction entre « </a:t>
            </a:r>
            <a:r>
              <a:rPr lang="fr-FR" i="1" dirty="0" err="1" smtClean="0">
                <a:latin typeface="Calibri" panose="020F0502020204030204" pitchFamily="34" charset="0"/>
              </a:rPr>
              <a:t>Development</a:t>
            </a:r>
            <a:r>
              <a:rPr lang="fr-FR" i="1" dirty="0" smtClean="0">
                <a:latin typeface="Calibri" panose="020F0502020204030204" pitchFamily="34" charset="0"/>
              </a:rPr>
              <a:t> » et « Opérations » et S pour « Support »</a:t>
            </a:r>
          </a:p>
          <a:p>
            <a:endParaRPr lang="fr-FR" i="1" dirty="0">
              <a:latin typeface="Calibri" panose="020F0502020204030204" pitchFamily="34" charset="0"/>
            </a:endParaRPr>
          </a:p>
          <a:p>
            <a:r>
              <a:rPr lang="fr-FR" i="1" dirty="0" smtClean="0">
                <a:latin typeface="Calibri" panose="020F0502020204030204" pitchFamily="34" charset="0"/>
              </a:rPr>
              <a:t>C’est </a:t>
            </a:r>
            <a:r>
              <a:rPr lang="fr-FR" i="1" dirty="0">
                <a:latin typeface="Calibri" panose="020F0502020204030204" pitchFamily="34" charset="0"/>
              </a:rPr>
              <a:t>dans les grands principes du </a:t>
            </a:r>
            <a:r>
              <a:rPr lang="fr-FR" i="1" dirty="0">
                <a:solidFill>
                  <a:srgbClr val="17448A"/>
                </a:solidFill>
                <a:latin typeface="Calibri" panose="020F0502020204030204" pitchFamily="34" charset="0"/>
              </a:rPr>
              <a:t>Lean </a:t>
            </a:r>
            <a:r>
              <a:rPr lang="fr-FR" i="1" dirty="0">
                <a:latin typeface="Calibri" panose="020F0502020204030204" pitchFamily="34" charset="0"/>
              </a:rPr>
              <a:t>Management, et plus précisément dans l’amélioration continue des processus, qu’apparaît le </a:t>
            </a:r>
            <a:r>
              <a:rPr lang="fr-FR" i="1" dirty="0" err="1" smtClean="0">
                <a:latin typeface="Calibri" panose="020F0502020204030204" pitchFamily="34" charset="0"/>
              </a:rPr>
              <a:t>DevOpS</a:t>
            </a:r>
            <a:r>
              <a:rPr lang="fr-FR" i="1" dirty="0" smtClean="0">
                <a:latin typeface="Calibri" panose="020F0502020204030204" pitchFamily="34" charset="0"/>
              </a:rPr>
              <a:t>. </a:t>
            </a:r>
          </a:p>
          <a:p>
            <a:endParaRPr lang="fr-FR" i="1" dirty="0">
              <a:latin typeface="Calibri" panose="020F0502020204030204" pitchFamily="34" charset="0"/>
            </a:endParaRPr>
          </a:p>
          <a:p>
            <a:r>
              <a:rPr lang="fr-FR" i="1" dirty="0" smtClean="0">
                <a:latin typeface="Calibri" panose="020F0502020204030204" pitchFamily="34" charset="0"/>
              </a:rPr>
              <a:t>Cette approche s’applique </a:t>
            </a:r>
            <a:r>
              <a:rPr lang="fr-FR" i="1" dirty="0">
                <a:latin typeface="Calibri" panose="020F0502020204030204" pitchFamily="34" charset="0"/>
              </a:rPr>
              <a:t>essentiellement au domaine du développement </a:t>
            </a:r>
            <a:r>
              <a:rPr lang="fr-FR" i="1" dirty="0" smtClean="0">
                <a:latin typeface="Calibri" panose="020F0502020204030204" pitchFamily="34" charset="0"/>
              </a:rPr>
              <a:t>logiciel et </a:t>
            </a:r>
            <a:r>
              <a:rPr lang="fr-FR" i="1" dirty="0">
                <a:latin typeface="Calibri" panose="020F0502020204030204" pitchFamily="34" charset="0"/>
              </a:rPr>
              <a:t>prône </a:t>
            </a:r>
            <a:r>
              <a:rPr lang="fr-FR" i="1" dirty="0">
                <a:solidFill>
                  <a:srgbClr val="17448A"/>
                </a:solidFill>
                <a:latin typeface="Calibri" panose="020F0502020204030204" pitchFamily="34" charset="0"/>
              </a:rPr>
              <a:t>l’efficacité </a:t>
            </a:r>
            <a:r>
              <a:rPr lang="fr-FR" i="1" dirty="0">
                <a:latin typeface="Calibri" panose="020F0502020204030204" pitchFamily="34" charset="0"/>
              </a:rPr>
              <a:t>et la </a:t>
            </a:r>
            <a:r>
              <a:rPr lang="fr-FR" i="1" dirty="0">
                <a:solidFill>
                  <a:srgbClr val="17448A"/>
                </a:solidFill>
                <a:latin typeface="Calibri" panose="020F0502020204030204" pitchFamily="34" charset="0"/>
              </a:rPr>
              <a:t>productivité </a:t>
            </a:r>
            <a:r>
              <a:rPr lang="fr-FR" i="1" dirty="0">
                <a:latin typeface="Calibri" panose="020F0502020204030204" pitchFamily="34" charset="0"/>
              </a:rPr>
              <a:t>au sein des équipes </a:t>
            </a:r>
            <a:r>
              <a:rPr lang="fr-FR" i="1" dirty="0" smtClean="0">
                <a:latin typeface="Calibri" panose="020F0502020204030204" pitchFamily="34" charset="0"/>
              </a:rPr>
              <a:t>projet.</a:t>
            </a:r>
          </a:p>
          <a:p>
            <a:endParaRPr lang="fr-FR" i="1" dirty="0">
              <a:latin typeface="Calibri" panose="020F0502020204030204" pitchFamily="34" charset="0"/>
            </a:endParaRPr>
          </a:p>
          <a:p>
            <a:r>
              <a:rPr lang="fr-FR" i="1" dirty="0" err="1" smtClean="0">
                <a:latin typeface="Calibri" panose="020F0502020204030204" pitchFamily="34" charset="0"/>
              </a:rPr>
              <a:t>DevOpS</a:t>
            </a:r>
            <a:r>
              <a:rPr lang="fr-FR" i="1" dirty="0" smtClean="0">
                <a:latin typeface="Calibri" panose="020F0502020204030204" pitchFamily="34" charset="0"/>
              </a:rPr>
              <a:t> intègre </a:t>
            </a:r>
            <a:r>
              <a:rPr lang="fr-FR" i="1" dirty="0">
                <a:latin typeface="Calibri" panose="020F0502020204030204" pitchFamily="34" charset="0"/>
              </a:rPr>
              <a:t>pleinement les rôles opérationnels traditionnellement dévolus à des équipes dédiées et séparées des développeurs</a:t>
            </a:r>
            <a:r>
              <a:rPr lang="fr-FR" i="1" dirty="0" smtClean="0">
                <a:latin typeface="Calibri" panose="020F0502020204030204" pitchFamily="34" charset="0"/>
              </a:rPr>
              <a:t>.</a:t>
            </a:r>
          </a:p>
          <a:p>
            <a:endParaRPr lang="fr-FR" i="1" dirty="0">
              <a:latin typeface="Calibri" panose="020F0502020204030204" pitchFamily="34" charset="0"/>
            </a:endParaRPr>
          </a:p>
          <a:p>
            <a:r>
              <a:rPr lang="fr-FR" i="1" dirty="0" smtClean="0">
                <a:latin typeface="Calibri" panose="020F0502020204030204" pitchFamily="34" charset="0"/>
              </a:rPr>
              <a:t>La démarche </a:t>
            </a:r>
            <a:r>
              <a:rPr lang="fr-FR" i="1" dirty="0">
                <a:latin typeface="Calibri" panose="020F0502020204030204" pitchFamily="34" charset="0"/>
              </a:rPr>
              <a:t>est focalisée sur l’idée que le temps de mise sur le </a:t>
            </a:r>
            <a:r>
              <a:rPr lang="fr-FR" i="1" dirty="0" smtClean="0">
                <a:latin typeface="Calibri" panose="020F0502020204030204" pitchFamily="34" charset="0"/>
              </a:rPr>
              <a:t>d’une </a:t>
            </a:r>
            <a:r>
              <a:rPr lang="fr-FR" i="1" dirty="0">
                <a:latin typeface="Calibri" panose="020F0502020204030204" pitchFamily="34" charset="0"/>
              </a:rPr>
              <a:t>nouvelle offre pour une entreprise doit être réduit de manière </a:t>
            </a:r>
            <a:r>
              <a:rPr lang="fr-FR" i="1" dirty="0" smtClean="0">
                <a:latin typeface="Calibri" panose="020F0502020204030204" pitchFamily="34" charset="0"/>
              </a:rPr>
              <a:t>drastique (</a:t>
            </a:r>
            <a:r>
              <a:rPr lang="fr-FR" i="1" dirty="0" smtClean="0">
                <a:solidFill>
                  <a:srgbClr val="17448A"/>
                </a:solidFill>
                <a:latin typeface="Calibri" panose="020F0502020204030204" pitchFamily="34" charset="0"/>
              </a:rPr>
              <a:t>Time To </a:t>
            </a:r>
            <a:r>
              <a:rPr lang="fr-FR" i="1" dirty="0" err="1" smtClean="0">
                <a:solidFill>
                  <a:srgbClr val="17448A"/>
                </a:solidFill>
                <a:latin typeface="Calibri" panose="020F0502020204030204" pitchFamily="34" charset="0"/>
              </a:rPr>
              <a:t>Market</a:t>
            </a:r>
            <a:r>
              <a:rPr lang="fr-FR" i="1" dirty="0" smtClean="0">
                <a:latin typeface="Calibri" panose="020F0502020204030204" pitchFamily="34" charset="0"/>
              </a:rPr>
              <a:t>).</a:t>
            </a:r>
          </a:p>
          <a:p>
            <a:endParaRPr lang="fr-FR" i="1" dirty="0">
              <a:latin typeface="Calibri" panose="020F0502020204030204" pitchFamily="34" charset="0"/>
            </a:endParaRPr>
          </a:p>
          <a:p>
            <a:r>
              <a:rPr lang="fr-FR" i="1" dirty="0" smtClean="0">
                <a:latin typeface="Calibri" panose="020F0502020204030204" pitchFamily="34" charset="0"/>
              </a:rPr>
              <a:t>Consiste à apporter de </a:t>
            </a:r>
            <a:r>
              <a:rPr lang="fr-FR" i="1" dirty="0" smtClean="0">
                <a:solidFill>
                  <a:srgbClr val="17448A"/>
                </a:solidFill>
                <a:latin typeface="Calibri" panose="020F0502020204030204" pitchFamily="34" charset="0"/>
              </a:rPr>
              <a:t>l’Agilité </a:t>
            </a:r>
            <a:r>
              <a:rPr lang="fr-FR" i="1" dirty="0" smtClean="0">
                <a:latin typeface="Calibri" panose="020F0502020204030204" pitchFamily="34" charset="0"/>
              </a:rPr>
              <a:t>sur la chaine de bout en bout.</a:t>
            </a:r>
            <a:endParaRPr lang="fr-FR" i="1" dirty="0">
              <a:latin typeface="Calibri" panose="020F0502020204030204" pitchFamily="34" charset="0"/>
            </a:endParaRPr>
          </a:p>
        </p:txBody>
      </p:sp>
    </p:spTree>
    <p:extLst>
      <p:ext uri="{BB962C8B-B14F-4D97-AF65-F5344CB8AC3E}">
        <p14:creationId xmlns:p14="http://schemas.microsoft.com/office/powerpoint/2010/main" val="221319098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iterate type="wd">
                                    <p:tmPct val="10000"/>
                                  </p:iterate>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par>
                          <p:cTn id="12" fill="hold">
                            <p:stCondLst>
                              <p:cond delay="3050"/>
                            </p:stCondLst>
                            <p:childTnLst>
                              <p:par>
                                <p:cTn id="13" presetID="10" presetClass="entr" presetSubtype="0" fill="hold" nodeType="afterEffect">
                                  <p:stCondLst>
                                    <p:cond delay="0"/>
                                  </p:stCondLst>
                                  <p:iterate type="wd">
                                    <p:tmPct val="10000"/>
                                  </p:iterate>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childTnLst>
                          </p:cTn>
                        </p:par>
                        <p:par>
                          <p:cTn id="16" fill="hold">
                            <p:stCondLst>
                              <p:cond delay="4550"/>
                            </p:stCondLst>
                            <p:childTnLst>
                              <p:par>
                                <p:cTn id="17" presetID="10" presetClass="entr" presetSubtype="0" fill="hold" nodeType="afterEffect">
                                  <p:stCondLst>
                                    <p:cond delay="0"/>
                                  </p:stCondLst>
                                  <p:iterate type="wd">
                                    <p:tmPct val="10000"/>
                                  </p:iterate>
                                  <p:childTnLst>
                                    <p:set>
                                      <p:cBhvr>
                                        <p:cTn id="18" dur="1" fill="hold">
                                          <p:stCondLst>
                                            <p:cond delay="0"/>
                                          </p:stCondLst>
                                        </p:cTn>
                                        <p:tgtEl>
                                          <p:spTgt spid="4">
                                            <p:txEl>
                                              <p:pRg st="6" end="6"/>
                                            </p:txEl>
                                          </p:spTgt>
                                        </p:tgtEl>
                                        <p:attrNameLst>
                                          <p:attrName>style.visibility</p:attrName>
                                        </p:attrNameLst>
                                      </p:cBhvr>
                                      <p:to>
                                        <p:strVal val="visible"/>
                                      </p:to>
                                    </p:set>
                                    <p:animEffect transition="in" filter="fade">
                                      <p:cBhvr>
                                        <p:cTn id="19" dur="500"/>
                                        <p:tgtEl>
                                          <p:spTgt spid="4">
                                            <p:txEl>
                                              <p:pRg st="6" end="6"/>
                                            </p:txEl>
                                          </p:spTgt>
                                        </p:tgtEl>
                                      </p:cBhvr>
                                    </p:animEffect>
                                  </p:childTnLst>
                                </p:cTn>
                              </p:par>
                            </p:childTnLst>
                          </p:cTn>
                        </p:par>
                        <p:par>
                          <p:cTn id="20" fill="hold">
                            <p:stCondLst>
                              <p:cond delay="5850"/>
                            </p:stCondLst>
                            <p:childTnLst>
                              <p:par>
                                <p:cTn id="21" presetID="10" presetClass="entr" presetSubtype="0" fill="hold" nodeType="afterEffect">
                                  <p:stCondLst>
                                    <p:cond delay="0"/>
                                  </p:stCondLst>
                                  <p:iterate type="wd">
                                    <p:tmPct val="10000"/>
                                  </p:iterate>
                                  <p:childTnLst>
                                    <p:set>
                                      <p:cBhvr>
                                        <p:cTn id="22" dur="1" fill="hold">
                                          <p:stCondLst>
                                            <p:cond delay="0"/>
                                          </p:stCondLst>
                                        </p:cTn>
                                        <p:tgtEl>
                                          <p:spTgt spid="4">
                                            <p:txEl>
                                              <p:pRg st="8" end="8"/>
                                            </p:txEl>
                                          </p:spTgt>
                                        </p:tgtEl>
                                        <p:attrNameLst>
                                          <p:attrName>style.visibility</p:attrName>
                                        </p:attrNameLst>
                                      </p:cBhvr>
                                      <p:to>
                                        <p:strVal val="visible"/>
                                      </p:to>
                                    </p:set>
                                    <p:animEffect transition="in" filter="fade">
                                      <p:cBhvr>
                                        <p:cTn id="23" dur="500"/>
                                        <p:tgtEl>
                                          <p:spTgt spid="4">
                                            <p:txEl>
                                              <p:pRg st="8" end="8"/>
                                            </p:txEl>
                                          </p:spTgt>
                                        </p:tgtEl>
                                      </p:cBhvr>
                                    </p:animEffect>
                                  </p:childTnLst>
                                </p:cTn>
                              </p:par>
                            </p:childTnLst>
                          </p:cTn>
                        </p:par>
                        <p:par>
                          <p:cTn id="24" fill="hold">
                            <p:stCondLst>
                              <p:cond delay="7800"/>
                            </p:stCondLst>
                            <p:childTnLst>
                              <p:par>
                                <p:cTn id="25" presetID="10" presetClass="entr" presetSubtype="0" fill="hold" nodeType="afterEffect">
                                  <p:stCondLst>
                                    <p:cond delay="0"/>
                                  </p:stCondLst>
                                  <p:iterate type="wd">
                                    <p:tmPct val="10000"/>
                                  </p:iterate>
                                  <p:childTnLst>
                                    <p:set>
                                      <p:cBhvr>
                                        <p:cTn id="26" dur="1" fill="hold">
                                          <p:stCondLst>
                                            <p:cond delay="0"/>
                                          </p:stCondLst>
                                        </p:cTn>
                                        <p:tgtEl>
                                          <p:spTgt spid="4">
                                            <p:txEl>
                                              <p:pRg st="10" end="10"/>
                                            </p:txEl>
                                          </p:spTgt>
                                        </p:tgtEl>
                                        <p:attrNameLst>
                                          <p:attrName>style.visibility</p:attrName>
                                        </p:attrNameLst>
                                      </p:cBhvr>
                                      <p:to>
                                        <p:strVal val="visible"/>
                                      </p:to>
                                    </p:set>
                                    <p:animEffect transition="in" filter="fade">
                                      <p:cBhvr>
                                        <p:cTn id="2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0" name="Rectangle 9"/>
          <p:cNvSpPr/>
          <p:nvPr/>
        </p:nvSpPr>
        <p:spPr>
          <a:xfrm>
            <a:off x="16976" y="1115452"/>
            <a:ext cx="4194984" cy="369332"/>
          </a:xfrm>
          <a:prstGeom prst="rect">
            <a:avLst/>
          </a:prstGeom>
          <a:solidFill>
            <a:srgbClr val="0070C0"/>
          </a:solidFill>
        </p:spPr>
        <p:txBody>
          <a:bodyPr wrap="square">
            <a:spAutoFit/>
          </a:bodyPr>
          <a:lstStyle/>
          <a:p>
            <a:r>
              <a:rPr lang="fr-FR" dirty="0" smtClean="0">
                <a:solidFill>
                  <a:schemeClr val="bg1"/>
                </a:solidFill>
                <a:latin typeface="Calibri" panose="020F0502020204030204" pitchFamily="34" charset="0"/>
              </a:rPr>
              <a:t>Différents Modèles de Service</a:t>
            </a:r>
            <a:endParaRPr lang="fr-FR" dirty="0">
              <a:solidFill>
                <a:schemeClr val="bg1"/>
              </a:solidFill>
              <a:latin typeface="Calibri" panose="020F0502020204030204" pitchFamily="34" charset="0"/>
            </a:endParaRPr>
          </a:p>
        </p:txBody>
      </p:sp>
      <p:pic>
        <p:nvPicPr>
          <p:cNvPr id="2" name="Image 1"/>
          <p:cNvPicPr>
            <a:picLocks noChangeAspect="1"/>
          </p:cNvPicPr>
          <p:nvPr/>
        </p:nvPicPr>
        <p:blipFill>
          <a:blip r:embed="rId3"/>
          <a:stretch>
            <a:fillRect/>
          </a:stretch>
        </p:blipFill>
        <p:spPr>
          <a:xfrm>
            <a:off x="468313" y="2034284"/>
            <a:ext cx="7681884" cy="3926805"/>
          </a:xfrm>
          <a:prstGeom prst="rect">
            <a:avLst/>
          </a:prstGeom>
        </p:spPr>
      </p:pic>
    </p:spTree>
    <p:extLst>
      <p:ext uri="{BB962C8B-B14F-4D97-AF65-F5344CB8AC3E}">
        <p14:creationId xmlns:p14="http://schemas.microsoft.com/office/powerpoint/2010/main" val="215524545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pic>
        <p:nvPicPr>
          <p:cNvPr id="4" name="Image 3"/>
          <p:cNvPicPr>
            <a:picLocks noChangeAspect="1"/>
          </p:cNvPicPr>
          <p:nvPr/>
        </p:nvPicPr>
        <p:blipFill>
          <a:blip r:embed="rId3"/>
          <a:stretch>
            <a:fillRect/>
          </a:stretch>
        </p:blipFill>
        <p:spPr>
          <a:xfrm>
            <a:off x="1402733" y="3811234"/>
            <a:ext cx="6229350" cy="2638425"/>
          </a:xfrm>
          <a:prstGeom prst="rect">
            <a:avLst/>
          </a:prstGeom>
        </p:spPr>
      </p:pic>
      <p:pic>
        <p:nvPicPr>
          <p:cNvPr id="5" name="Image 4"/>
          <p:cNvPicPr>
            <a:picLocks noChangeAspect="1"/>
          </p:cNvPicPr>
          <p:nvPr/>
        </p:nvPicPr>
        <p:blipFill>
          <a:blip r:embed="rId4"/>
          <a:stretch>
            <a:fillRect/>
          </a:stretch>
        </p:blipFill>
        <p:spPr>
          <a:xfrm>
            <a:off x="1524970" y="2883340"/>
            <a:ext cx="6200775" cy="857250"/>
          </a:xfrm>
          <a:prstGeom prst="rect">
            <a:avLst/>
          </a:prstGeom>
        </p:spPr>
      </p:pic>
      <p:pic>
        <p:nvPicPr>
          <p:cNvPr id="6" name="Image 5"/>
          <p:cNvPicPr>
            <a:picLocks noChangeAspect="1"/>
          </p:cNvPicPr>
          <p:nvPr/>
        </p:nvPicPr>
        <p:blipFill>
          <a:blip r:embed="rId5"/>
          <a:stretch>
            <a:fillRect/>
          </a:stretch>
        </p:blipFill>
        <p:spPr>
          <a:xfrm>
            <a:off x="1534495" y="1854830"/>
            <a:ext cx="6191250" cy="933450"/>
          </a:xfrm>
          <a:prstGeom prst="rect">
            <a:avLst/>
          </a:prstGeom>
        </p:spPr>
      </p:pic>
      <p:pic>
        <p:nvPicPr>
          <p:cNvPr id="7" name="Image 6"/>
          <p:cNvPicPr>
            <a:picLocks noChangeAspect="1"/>
          </p:cNvPicPr>
          <p:nvPr/>
        </p:nvPicPr>
        <p:blipFill>
          <a:blip r:embed="rId6"/>
          <a:stretch>
            <a:fillRect/>
          </a:stretch>
        </p:blipFill>
        <p:spPr>
          <a:xfrm>
            <a:off x="7819761" y="1868478"/>
            <a:ext cx="323850" cy="4181475"/>
          </a:xfrm>
          <a:prstGeom prst="rect">
            <a:avLst/>
          </a:prstGeom>
        </p:spPr>
      </p:pic>
      <p:pic>
        <p:nvPicPr>
          <p:cNvPr id="8" name="Image 7"/>
          <p:cNvPicPr>
            <a:picLocks noChangeAspect="1"/>
          </p:cNvPicPr>
          <p:nvPr/>
        </p:nvPicPr>
        <p:blipFill>
          <a:blip r:embed="rId7"/>
          <a:stretch>
            <a:fillRect/>
          </a:stretch>
        </p:blipFill>
        <p:spPr>
          <a:xfrm>
            <a:off x="8170907" y="1883405"/>
            <a:ext cx="323850" cy="4152900"/>
          </a:xfrm>
          <a:prstGeom prst="rect">
            <a:avLst/>
          </a:prstGeom>
        </p:spPr>
      </p:pic>
      <p:pic>
        <p:nvPicPr>
          <p:cNvPr id="11" name="Image 10"/>
          <p:cNvPicPr>
            <a:picLocks noChangeAspect="1"/>
          </p:cNvPicPr>
          <p:nvPr/>
        </p:nvPicPr>
        <p:blipFill>
          <a:blip r:embed="rId8"/>
          <a:stretch>
            <a:fillRect/>
          </a:stretch>
        </p:blipFill>
        <p:spPr>
          <a:xfrm>
            <a:off x="1091881" y="1851667"/>
            <a:ext cx="257175" cy="4171950"/>
          </a:xfrm>
          <a:prstGeom prst="rect">
            <a:avLst/>
          </a:prstGeom>
        </p:spPr>
      </p:pic>
      <p:pic>
        <p:nvPicPr>
          <p:cNvPr id="12" name="Image 11"/>
          <p:cNvPicPr>
            <a:picLocks noChangeAspect="1"/>
          </p:cNvPicPr>
          <p:nvPr/>
        </p:nvPicPr>
        <p:blipFill>
          <a:blip r:embed="rId9"/>
          <a:stretch>
            <a:fillRect/>
          </a:stretch>
        </p:blipFill>
        <p:spPr>
          <a:xfrm>
            <a:off x="1832077" y="1607180"/>
            <a:ext cx="5781675" cy="276225"/>
          </a:xfrm>
          <a:prstGeom prst="rect">
            <a:avLst/>
          </a:prstGeom>
        </p:spPr>
      </p:pic>
      <p:sp>
        <p:nvSpPr>
          <p:cNvPr id="16" name="Rectangle 15"/>
          <p:cNvSpPr/>
          <p:nvPr/>
        </p:nvSpPr>
        <p:spPr>
          <a:xfrm>
            <a:off x="16976" y="1115452"/>
            <a:ext cx="4194984" cy="369332"/>
          </a:xfrm>
          <a:prstGeom prst="rect">
            <a:avLst/>
          </a:prstGeom>
          <a:solidFill>
            <a:srgbClr val="0070C0"/>
          </a:solidFill>
        </p:spPr>
        <p:txBody>
          <a:bodyPr wrap="square">
            <a:spAutoFit/>
          </a:bodyPr>
          <a:lstStyle/>
          <a:p>
            <a:r>
              <a:rPr lang="fr-FR" dirty="0" smtClean="0">
                <a:solidFill>
                  <a:schemeClr val="bg1"/>
                </a:solidFill>
                <a:latin typeface="Calibri" panose="020F0502020204030204" pitchFamily="34" charset="0"/>
              </a:rPr>
              <a:t>Différents Modèles de Service</a:t>
            </a:r>
            <a:endParaRPr lang="fr-FR" dirty="0">
              <a:solidFill>
                <a:schemeClr val="bg1"/>
              </a:solidFill>
              <a:latin typeface="Calibri" panose="020F0502020204030204" pitchFamily="34" charset="0"/>
            </a:endParaRPr>
          </a:p>
        </p:txBody>
      </p:sp>
    </p:spTree>
    <p:extLst>
      <p:ext uri="{BB962C8B-B14F-4D97-AF65-F5344CB8AC3E}">
        <p14:creationId xmlns:p14="http://schemas.microsoft.com/office/powerpoint/2010/main" val="319968323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childTnLst>
                                </p:cTn>
                              </p:par>
                            </p:childTnLst>
                          </p:cTn>
                        </p:par>
                        <p:par>
                          <p:cTn id="12" fill="hold">
                            <p:stCondLst>
                              <p:cond delay="4500"/>
                            </p:stCondLst>
                            <p:childTnLst>
                              <p:par>
                                <p:cTn id="13" presetID="10" presetClass="entr" presetSubtype="0" fill="hold" nodeType="after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000"/>
                                        <p:tgtEl>
                                          <p:spTgt spid="6"/>
                                        </p:tgtEl>
                                      </p:cBhvr>
                                    </p:animEffect>
                                  </p:childTnLst>
                                </p:cTn>
                              </p:par>
                            </p:childTnLst>
                          </p:cTn>
                        </p:par>
                        <p:par>
                          <p:cTn id="16" fill="hold">
                            <p:stCondLst>
                              <p:cond delay="7000"/>
                            </p:stCondLst>
                            <p:childTnLst>
                              <p:par>
                                <p:cTn id="17" presetID="10" presetClass="entr" presetSubtype="0" fill="hold" nodeType="after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childTnLst>
                          </p:cTn>
                        </p:par>
                        <p:par>
                          <p:cTn id="20" fill="hold">
                            <p:stCondLst>
                              <p:cond delay="8500"/>
                            </p:stCondLst>
                            <p:childTnLst>
                              <p:par>
                                <p:cTn id="21" presetID="10" presetClass="entr" presetSubtype="0" fill="hold" nodeType="afterEffect">
                                  <p:stCondLst>
                                    <p:cond delay="5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childTnLst>
                                </p:cTn>
                              </p:par>
                            </p:childTnLst>
                          </p:cTn>
                        </p:par>
                        <p:par>
                          <p:cTn id="24" fill="hold">
                            <p:stCondLst>
                              <p:cond delay="10000"/>
                            </p:stCondLst>
                            <p:childTnLst>
                              <p:par>
                                <p:cTn id="25" presetID="10" presetClass="entr" presetSubtype="0" fill="hold" nodeType="afterEffect">
                                  <p:stCondLst>
                                    <p:cond delay="5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childTnLst>
                          </p:cTn>
                        </p:par>
                        <p:par>
                          <p:cTn id="28" fill="hold">
                            <p:stCondLst>
                              <p:cond delay="11500"/>
                            </p:stCondLst>
                            <p:childTnLst>
                              <p:par>
                                <p:cTn id="29" presetID="10" presetClass="entr" presetSubtype="0" fill="hold" nodeType="afterEffect">
                                  <p:stCondLst>
                                    <p:cond delay="5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a:t>
            </a:r>
            <a:r>
              <a:rPr lang="fr-FR" sz="2400" dirty="0" smtClean="0">
                <a:solidFill>
                  <a:schemeClr val="bg1"/>
                </a:solidFill>
                <a:latin typeface="Calibri" pitchFamily="34" charset="0"/>
              </a:rPr>
              <a:t>DEVOPS</a:t>
            </a:r>
            <a:endParaRPr lang="fr-FR" sz="2400" dirty="0">
              <a:solidFill>
                <a:schemeClr val="bg1"/>
              </a:solidFill>
              <a:latin typeface="Calibri" pitchFamily="34" charset="0"/>
            </a:endParaRP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pic>
        <p:nvPicPr>
          <p:cNvPr id="4" name="Image 3"/>
          <p:cNvPicPr>
            <a:picLocks noChangeAspect="1"/>
          </p:cNvPicPr>
          <p:nvPr/>
        </p:nvPicPr>
        <p:blipFill>
          <a:blip r:embed="rId3"/>
          <a:stretch>
            <a:fillRect/>
          </a:stretch>
        </p:blipFill>
        <p:spPr>
          <a:xfrm>
            <a:off x="867740" y="828630"/>
            <a:ext cx="7504037" cy="5648325"/>
          </a:xfrm>
          <a:prstGeom prst="rect">
            <a:avLst/>
          </a:prstGeom>
        </p:spPr>
      </p:pic>
      <p:sp>
        <p:nvSpPr>
          <p:cNvPr id="2" name="Rectangle à coins arrondis 1"/>
          <p:cNvSpPr/>
          <p:nvPr/>
        </p:nvSpPr>
        <p:spPr>
          <a:xfrm>
            <a:off x="5292080" y="3284984"/>
            <a:ext cx="936104" cy="57606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à coins arrondis 10"/>
          <p:cNvSpPr/>
          <p:nvPr/>
        </p:nvSpPr>
        <p:spPr>
          <a:xfrm>
            <a:off x="3753725" y="2922608"/>
            <a:ext cx="936104" cy="32884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à coins arrondis 11"/>
          <p:cNvSpPr/>
          <p:nvPr/>
        </p:nvSpPr>
        <p:spPr>
          <a:xfrm>
            <a:off x="3635895" y="5229200"/>
            <a:ext cx="585881" cy="57606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à coins arrondis 12"/>
          <p:cNvSpPr/>
          <p:nvPr/>
        </p:nvSpPr>
        <p:spPr>
          <a:xfrm>
            <a:off x="1331912" y="1587836"/>
            <a:ext cx="1151855" cy="57606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à coins arrondis 13"/>
          <p:cNvSpPr/>
          <p:nvPr/>
        </p:nvSpPr>
        <p:spPr>
          <a:xfrm>
            <a:off x="5004048" y="5209447"/>
            <a:ext cx="792088" cy="32884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9028714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plus(in)">
                                      <p:cBhvr>
                                        <p:cTn id="7" dur="2000"/>
                                        <p:tgtEl>
                                          <p:spTgt spid="4"/>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3"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2" name="ZoneTexte 11"/>
          <p:cNvSpPr txBox="1"/>
          <p:nvPr/>
        </p:nvSpPr>
        <p:spPr>
          <a:xfrm>
            <a:off x="234156" y="1447914"/>
            <a:ext cx="3285152" cy="369332"/>
          </a:xfrm>
          <a:prstGeom prst="rect">
            <a:avLst/>
          </a:prstGeom>
          <a:solidFill>
            <a:srgbClr val="00B05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t>Résumé des points </a:t>
            </a:r>
            <a:r>
              <a:rPr lang="fr-FR" dirty="0" smtClean="0"/>
              <a:t>Clés (1/2)</a:t>
            </a:r>
            <a:endParaRPr lang="fr-FR" dirty="0">
              <a:solidFill>
                <a:srgbClr val="FFFF00"/>
              </a:solidFill>
            </a:endParaRPr>
          </a:p>
        </p:txBody>
      </p:sp>
      <p:sp>
        <p:nvSpPr>
          <p:cNvPr id="13" name="ZoneTexte 12"/>
          <p:cNvSpPr txBox="1"/>
          <p:nvPr/>
        </p:nvSpPr>
        <p:spPr>
          <a:xfrm>
            <a:off x="539552" y="5175766"/>
            <a:ext cx="734596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Tester au plus tôt et tout le long du cycle de livraison et production</a:t>
            </a:r>
            <a:endParaRPr lang="fr-FR" dirty="0"/>
          </a:p>
        </p:txBody>
      </p:sp>
      <p:sp>
        <p:nvSpPr>
          <p:cNvPr id="14" name="ZoneTexte 13"/>
          <p:cNvSpPr txBox="1"/>
          <p:nvPr/>
        </p:nvSpPr>
        <p:spPr>
          <a:xfrm>
            <a:off x="539552" y="3824381"/>
            <a:ext cx="734596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Augmenter les fréquences de livraison / Diminuer le contenu livré</a:t>
            </a:r>
            <a:endParaRPr lang="fr-FR" dirty="0"/>
          </a:p>
        </p:txBody>
      </p:sp>
      <p:sp>
        <p:nvSpPr>
          <p:cNvPr id="15" name="ZoneTexte 14"/>
          <p:cNvSpPr txBox="1"/>
          <p:nvPr/>
        </p:nvSpPr>
        <p:spPr>
          <a:xfrm>
            <a:off x="539552" y="4530694"/>
            <a:ext cx="734596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Disposer de processus fiables, répétables et d’outils automatisés</a:t>
            </a:r>
            <a:endParaRPr lang="fr-FR" dirty="0"/>
          </a:p>
        </p:txBody>
      </p:sp>
      <p:sp>
        <p:nvSpPr>
          <p:cNvPr id="9" name="ZoneTexte 8"/>
          <p:cNvSpPr txBox="1"/>
          <p:nvPr/>
        </p:nvSpPr>
        <p:spPr>
          <a:xfrm>
            <a:off x="539552" y="3176495"/>
            <a:ext cx="734596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Industrialiser et Standardiser</a:t>
            </a:r>
            <a:endParaRPr lang="fr-FR" dirty="0"/>
          </a:p>
        </p:txBody>
      </p:sp>
      <p:pic>
        <p:nvPicPr>
          <p:cNvPr id="2" name="Image 1"/>
          <p:cNvPicPr>
            <a:picLocks noChangeAspect="1"/>
          </p:cNvPicPr>
          <p:nvPr/>
        </p:nvPicPr>
        <p:blipFill>
          <a:blip r:embed="rId3"/>
          <a:stretch>
            <a:fillRect/>
          </a:stretch>
        </p:blipFill>
        <p:spPr>
          <a:xfrm>
            <a:off x="7638063" y="692150"/>
            <a:ext cx="1500878" cy="1975249"/>
          </a:xfrm>
          <a:prstGeom prst="rect">
            <a:avLst/>
          </a:prstGeom>
        </p:spPr>
      </p:pic>
    </p:spTree>
    <p:extLst>
      <p:ext uri="{BB962C8B-B14F-4D97-AF65-F5344CB8AC3E}">
        <p14:creationId xmlns:p14="http://schemas.microsoft.com/office/powerpoint/2010/main" val="427818084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childTnLst>
                                </p:cTn>
                              </p:par>
                            </p:childTnLst>
                          </p:cTn>
                        </p:par>
                        <p:par>
                          <p:cTn id="12" fill="hold">
                            <p:stCondLst>
                              <p:cond delay="2500"/>
                            </p:stCondLst>
                            <p:childTnLst>
                              <p:par>
                                <p:cTn id="13" presetID="10" presetClass="entr" presetSubtype="0" fill="hold" grpId="0" nodeType="after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childTnLst>
                          </p:cTn>
                        </p:par>
                        <p:par>
                          <p:cTn id="16" fill="hold">
                            <p:stCondLst>
                              <p:cond delay="4000"/>
                            </p:stCondLst>
                            <p:childTnLst>
                              <p:par>
                                <p:cTn id="17" presetID="10" presetClass="entr" presetSubtype="0" fill="hold" grpId="0" nodeType="afterEffect">
                                  <p:stCondLst>
                                    <p:cond delay="5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Processus du DEVOPS</a:t>
            </a:r>
          </a:p>
        </p:txBody>
      </p:sp>
      <p:sp>
        <p:nvSpPr>
          <p:cNvPr id="12" name="ZoneTexte 11"/>
          <p:cNvSpPr txBox="1"/>
          <p:nvPr/>
        </p:nvSpPr>
        <p:spPr>
          <a:xfrm>
            <a:off x="234156" y="1447914"/>
            <a:ext cx="3285152" cy="369332"/>
          </a:xfrm>
          <a:prstGeom prst="rect">
            <a:avLst/>
          </a:prstGeom>
          <a:solidFill>
            <a:srgbClr val="00B05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t>Résumé des points </a:t>
            </a:r>
            <a:r>
              <a:rPr lang="fr-FR" dirty="0" smtClean="0"/>
              <a:t>Clés (2/2)</a:t>
            </a:r>
            <a:endParaRPr lang="fr-FR" dirty="0">
              <a:solidFill>
                <a:srgbClr val="FFFF00"/>
              </a:solidFill>
            </a:endParaRPr>
          </a:p>
        </p:txBody>
      </p:sp>
      <p:sp>
        <p:nvSpPr>
          <p:cNvPr id="13" name="ZoneTexte 12"/>
          <p:cNvSpPr txBox="1"/>
          <p:nvPr/>
        </p:nvSpPr>
        <p:spPr>
          <a:xfrm>
            <a:off x="1115616" y="3323161"/>
            <a:ext cx="646450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1- L’infrastructure: son </a:t>
            </a:r>
            <a:r>
              <a:rPr lang="fr-FR" dirty="0" err="1" smtClean="0"/>
              <a:t>Provisioning</a:t>
            </a:r>
            <a:r>
              <a:rPr lang="fr-FR" dirty="0" smtClean="0"/>
              <a:t>, les mises à jour …</a:t>
            </a:r>
            <a:endParaRPr lang="fr-FR" dirty="0"/>
          </a:p>
        </p:txBody>
      </p:sp>
      <p:sp>
        <p:nvSpPr>
          <p:cNvPr id="11" name="ZoneTexte 10"/>
          <p:cNvSpPr txBox="1"/>
          <p:nvPr/>
        </p:nvSpPr>
        <p:spPr>
          <a:xfrm>
            <a:off x="1097498" y="5075892"/>
            <a:ext cx="646450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4 - Les surveillances, le monitoring et les procédures </a:t>
            </a:r>
            <a:endParaRPr lang="fr-FR" dirty="0"/>
          </a:p>
        </p:txBody>
      </p:sp>
      <p:sp>
        <p:nvSpPr>
          <p:cNvPr id="9" name="ZoneTexte 8"/>
          <p:cNvSpPr txBox="1"/>
          <p:nvPr/>
        </p:nvSpPr>
        <p:spPr>
          <a:xfrm>
            <a:off x="234156" y="2388344"/>
            <a:ext cx="734596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Industrialiser et Standardiser :</a:t>
            </a:r>
            <a:endParaRPr lang="fr-FR" dirty="0"/>
          </a:p>
        </p:txBody>
      </p:sp>
      <p:sp>
        <p:nvSpPr>
          <p:cNvPr id="10" name="ZoneTexte 9"/>
          <p:cNvSpPr txBox="1"/>
          <p:nvPr/>
        </p:nvSpPr>
        <p:spPr>
          <a:xfrm>
            <a:off x="1115616" y="3867548"/>
            <a:ext cx="646450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t>2</a:t>
            </a:r>
            <a:r>
              <a:rPr lang="fr-FR" dirty="0" smtClean="0"/>
              <a:t>- L’usine logicielle : standardisation, </a:t>
            </a:r>
            <a:r>
              <a:rPr lang="fr-FR" dirty="0" err="1" smtClean="0"/>
              <a:t>framework</a:t>
            </a:r>
            <a:r>
              <a:rPr lang="fr-FR" dirty="0" smtClean="0"/>
              <a:t>, méthodes , outils    </a:t>
            </a:r>
            <a:endParaRPr lang="fr-FR" dirty="0"/>
          </a:p>
        </p:txBody>
      </p:sp>
      <p:sp>
        <p:nvSpPr>
          <p:cNvPr id="16" name="ZoneTexte 15"/>
          <p:cNvSpPr txBox="1"/>
          <p:nvPr/>
        </p:nvSpPr>
        <p:spPr>
          <a:xfrm>
            <a:off x="1115616" y="4482824"/>
            <a:ext cx="646450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3- Le déploiement des applications et des configurations</a:t>
            </a:r>
            <a:endParaRPr lang="fr-FR" dirty="0"/>
          </a:p>
        </p:txBody>
      </p:sp>
      <p:pic>
        <p:nvPicPr>
          <p:cNvPr id="14" name="Image 13"/>
          <p:cNvPicPr>
            <a:picLocks noChangeAspect="1"/>
          </p:cNvPicPr>
          <p:nvPr/>
        </p:nvPicPr>
        <p:blipFill>
          <a:blip r:embed="rId3"/>
          <a:stretch>
            <a:fillRect/>
          </a:stretch>
        </p:blipFill>
        <p:spPr>
          <a:xfrm>
            <a:off x="7638063" y="692150"/>
            <a:ext cx="1500878" cy="1975249"/>
          </a:xfrm>
          <a:prstGeom prst="rect">
            <a:avLst/>
          </a:prstGeom>
        </p:spPr>
      </p:pic>
    </p:spTree>
    <p:extLst>
      <p:ext uri="{BB962C8B-B14F-4D97-AF65-F5344CB8AC3E}">
        <p14:creationId xmlns:p14="http://schemas.microsoft.com/office/powerpoint/2010/main" val="170319297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10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childTnLst>
                                </p:cTn>
                              </p:par>
                            </p:childTnLst>
                          </p:cTn>
                        </p:par>
                        <p:par>
                          <p:cTn id="12" fill="hold">
                            <p:stCondLst>
                              <p:cond delay="3000"/>
                            </p:stCondLst>
                            <p:childTnLst>
                              <p:par>
                                <p:cTn id="13" presetID="10" presetClass="entr" presetSubtype="0" fill="hold" grpId="0" nodeType="after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childTnLst>
                          </p:cTn>
                        </p:par>
                        <p:par>
                          <p:cTn id="16" fill="hold">
                            <p:stCondLst>
                              <p:cond delay="4500"/>
                            </p:stCondLst>
                            <p:childTnLst>
                              <p:par>
                                <p:cTn id="17" presetID="10" presetClass="entr" presetSubtype="0" fill="hold" grpId="0" nodeType="afterEffect">
                                  <p:stCondLst>
                                    <p:cond delay="5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childTnLst>
                          </p:cTn>
                        </p:par>
                        <p:par>
                          <p:cTn id="20" fill="hold">
                            <p:stCondLst>
                              <p:cond delay="6000"/>
                            </p:stCondLst>
                            <p:childTnLst>
                              <p:par>
                                <p:cTn id="21" presetID="10" presetClass="entr" presetSubtype="0" fill="hold" grpId="0" nodeType="afterEffect">
                                  <p:stCondLst>
                                    <p:cond delay="5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P spid="9" grpId="0" animBg="1"/>
      <p:bldP spid="10"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7"/>
          <p:cNvPicPr>
            <a:picLocks noGrp="1" noChangeAspect="1" noChangeArrowheads="1"/>
          </p:cNvPicPr>
          <p:nvPr>
            <p:ph idx="1"/>
          </p:nvPr>
        </p:nvPicPr>
        <p:blipFill>
          <a:blip r:embed="rId3" cstate="print"/>
          <a:srcRect/>
          <a:stretch>
            <a:fillRect/>
          </a:stretch>
        </p:blipFill>
        <p:spPr>
          <a:xfrm>
            <a:off x="0" y="332657"/>
            <a:ext cx="9144000" cy="2451100"/>
          </a:xfrm>
          <a:noFill/>
        </p:spPr>
      </p:pic>
      <p:sp>
        <p:nvSpPr>
          <p:cNvPr id="6148" name="ZoneTexte 8"/>
          <p:cNvSpPr txBox="1">
            <a:spLocks noChangeArrowheads="1"/>
          </p:cNvSpPr>
          <p:nvPr/>
        </p:nvSpPr>
        <p:spPr bwMode="auto">
          <a:xfrm>
            <a:off x="197643" y="3168978"/>
            <a:ext cx="4824413" cy="523220"/>
          </a:xfrm>
          <a:prstGeom prst="rect">
            <a:avLst/>
          </a:prstGeom>
          <a:noFill/>
          <a:ln w="9525">
            <a:noFill/>
            <a:miter lim="800000"/>
            <a:headEnd/>
            <a:tailEnd/>
          </a:ln>
        </p:spPr>
        <p:txBody>
          <a:bodyPr>
            <a:spAutoFit/>
          </a:bodyPr>
          <a:lstStyle/>
          <a:p>
            <a:r>
              <a:rPr lang="fr-FR" sz="2800" dirty="0" smtClean="0">
                <a:solidFill>
                  <a:schemeClr val="bg1"/>
                </a:solidFill>
                <a:latin typeface="Calibri" pitchFamily="34" charset="0"/>
              </a:rPr>
              <a:t>Changements organisationnels</a:t>
            </a:r>
            <a:endParaRPr lang="fr-FR" sz="2800" dirty="0">
              <a:solidFill>
                <a:schemeClr val="bg1"/>
              </a:solidFill>
              <a:latin typeface="Calibri" pitchFamily="34" charset="0"/>
            </a:endParaRPr>
          </a:p>
        </p:txBody>
      </p:sp>
      <p:sp>
        <p:nvSpPr>
          <p:cNvPr id="9" name="Rectangle 2"/>
          <p:cNvSpPr>
            <a:spLocks noGrp="1" noChangeArrowheads="1"/>
          </p:cNvSpPr>
          <p:nvPr>
            <p:ph type="title"/>
          </p:nvPr>
        </p:nvSpPr>
        <p:spPr>
          <a:xfrm>
            <a:off x="406152" y="1268562"/>
            <a:ext cx="4139952" cy="576262"/>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smtClean="0">
                <a:solidFill>
                  <a:schemeClr val="bg1"/>
                </a:solidFill>
                <a:latin typeface="Calibri" pitchFamily="34" charset="0"/>
              </a:rPr>
              <a:t>Impacts sur la </a:t>
            </a:r>
            <a:r>
              <a:rPr lang="fr-FR" sz="2400" dirty="0">
                <a:solidFill>
                  <a:schemeClr val="bg1"/>
                </a:solidFill>
                <a:latin typeface="Calibri" pitchFamily="34" charset="0"/>
              </a:rPr>
              <a:t>Structure Organisationnelle</a:t>
            </a:r>
            <a:endParaRPr lang="fr-FR" sz="2400" dirty="0">
              <a:solidFill>
                <a:srgbClr val="FFC000"/>
              </a:solidFill>
              <a:latin typeface="Calibri"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3.33333E-6 -1.85185E-6 L -1.38889E-6 1.48148E-6 " pathEditMode="relative" rAng="0" ptsTypes="AA">
                                      <p:cBhvr>
                                        <p:cTn id="6" dur="250" accel="50000" decel="50000" autoRev="1" fill="hold">
                                          <p:stCondLst>
                                            <p:cond delay="0"/>
                                          </p:stCondLst>
                                        </p:cTn>
                                        <p:tgtEl>
                                          <p:spTgt spid="9"/>
                                        </p:tgtEl>
                                        <p:attrNameLst>
                                          <p:attrName>ppt_x</p:attrName>
                                          <p:attrName>ppt_y</p:attrName>
                                        </p:attrNameLst>
                                      </p:cBhvr>
                                      <p:rCtr x="35" y="-1042"/>
                                    </p:animMotion>
                                    <p:animRot by="1500000">
                                      <p:cBhvr>
                                        <p:cTn id="7" dur="125" fill="hold">
                                          <p:stCondLst>
                                            <p:cond delay="0"/>
                                          </p:stCondLst>
                                        </p:cTn>
                                        <p:tgtEl>
                                          <p:spTgt spid="9"/>
                                        </p:tgtEl>
                                        <p:attrNameLst>
                                          <p:attrName>r</p:attrName>
                                        </p:attrNameLst>
                                      </p:cBhvr>
                                    </p:animRot>
                                    <p:animRot by="-1500000">
                                      <p:cBhvr>
                                        <p:cTn id="8" dur="125" fill="hold">
                                          <p:stCondLst>
                                            <p:cond delay="125"/>
                                          </p:stCondLst>
                                        </p:cTn>
                                        <p:tgtEl>
                                          <p:spTgt spid="9"/>
                                        </p:tgtEl>
                                        <p:attrNameLst>
                                          <p:attrName>r</p:attrName>
                                        </p:attrNameLst>
                                      </p:cBhvr>
                                    </p:animRot>
                                    <p:animRot by="-1500000">
                                      <p:cBhvr>
                                        <p:cTn id="9" dur="125" fill="hold">
                                          <p:stCondLst>
                                            <p:cond delay="250"/>
                                          </p:stCondLst>
                                        </p:cTn>
                                        <p:tgtEl>
                                          <p:spTgt spid="9"/>
                                        </p:tgtEl>
                                        <p:attrNameLst>
                                          <p:attrName>r</p:attrName>
                                        </p:attrNameLst>
                                      </p:cBhvr>
                                    </p:animRot>
                                    <p:animRot by="1500000">
                                      <p:cBhvr>
                                        <p:cTn id="10" dur="125" fill="hold">
                                          <p:stCondLst>
                                            <p:cond delay="375"/>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0" y="188913"/>
            <a:ext cx="9144000" cy="576262"/>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Modification de la Structure Organisationnelle</a:t>
            </a:r>
            <a:endParaRPr lang="fr-FR" sz="2400" dirty="0">
              <a:solidFill>
                <a:srgbClr val="FFC000"/>
              </a:solidFill>
              <a:latin typeface="Calibri" pitchFamily="34" charset="0"/>
            </a:endParaRPr>
          </a:p>
        </p:txBody>
      </p:sp>
      <p:sp>
        <p:nvSpPr>
          <p:cNvPr id="5" name="Rectangle 4"/>
          <p:cNvSpPr/>
          <p:nvPr/>
        </p:nvSpPr>
        <p:spPr>
          <a:xfrm>
            <a:off x="101283" y="980728"/>
            <a:ext cx="8655339" cy="338554"/>
          </a:xfrm>
          <a:prstGeom prst="rect">
            <a:avLst/>
          </a:prstGeom>
          <a:solidFill>
            <a:srgbClr val="FF0000"/>
          </a:solidFill>
        </p:spPr>
        <p:txBody>
          <a:bodyPr wrap="square">
            <a:spAutoFit/>
          </a:bodyPr>
          <a:lstStyle/>
          <a:p>
            <a:r>
              <a:rPr lang="fr-FR" sz="1600" b="1" dirty="0" smtClean="0">
                <a:solidFill>
                  <a:schemeClr val="bg1"/>
                </a:solidFill>
                <a:latin typeface="Calibri" panose="020F0502020204030204" pitchFamily="34" charset="0"/>
              </a:rPr>
              <a:t>Les Etudes et les Opérations se </a:t>
            </a:r>
            <a:r>
              <a:rPr lang="fr-FR" sz="1600" b="1" dirty="0">
                <a:solidFill>
                  <a:schemeClr val="bg1"/>
                </a:solidFill>
                <a:latin typeface="Calibri" panose="020F0502020204030204" pitchFamily="34" charset="0"/>
              </a:rPr>
              <a:t>sont </a:t>
            </a:r>
            <a:r>
              <a:rPr lang="fr-FR" sz="1600" b="1" dirty="0" smtClean="0">
                <a:solidFill>
                  <a:schemeClr val="bg1"/>
                </a:solidFill>
                <a:latin typeface="Calibri" panose="020F0502020204030204" pitchFamily="34" charset="0"/>
              </a:rPr>
              <a:t>éloignées,  </a:t>
            </a:r>
            <a:r>
              <a:rPr lang="fr-FR" sz="1600" b="1" dirty="0">
                <a:solidFill>
                  <a:schemeClr val="bg1"/>
                </a:solidFill>
                <a:latin typeface="Calibri" panose="020F0502020204030204" pitchFamily="34" charset="0"/>
              </a:rPr>
              <a:t>leurs cultures ont </a:t>
            </a:r>
            <a:r>
              <a:rPr lang="fr-FR" sz="1600" b="1" dirty="0" smtClean="0">
                <a:solidFill>
                  <a:schemeClr val="bg1"/>
                </a:solidFill>
                <a:latin typeface="Calibri" panose="020F0502020204030204" pitchFamily="34" charset="0"/>
              </a:rPr>
              <a:t>divergées…</a:t>
            </a:r>
            <a:endParaRPr lang="fr-FR" sz="1600" b="1" dirty="0">
              <a:solidFill>
                <a:schemeClr val="bg1"/>
              </a:solidFill>
              <a:latin typeface="Calibri" panose="020F0502020204030204" pitchFamily="34" charset="0"/>
            </a:endParaRPr>
          </a:p>
        </p:txBody>
      </p:sp>
      <p:sp>
        <p:nvSpPr>
          <p:cNvPr id="6" name="Rectangle 5"/>
          <p:cNvSpPr/>
          <p:nvPr/>
        </p:nvSpPr>
        <p:spPr>
          <a:xfrm>
            <a:off x="197706" y="2805788"/>
            <a:ext cx="8964488" cy="584775"/>
          </a:xfrm>
          <a:prstGeom prst="rect">
            <a:avLst/>
          </a:prstGeom>
        </p:spPr>
        <p:txBody>
          <a:bodyPr wrap="square">
            <a:spAutoFit/>
          </a:bodyPr>
          <a:lstStyle/>
          <a:p>
            <a:endParaRPr lang="fr-FR" sz="1600" dirty="0">
              <a:latin typeface="Calibri" panose="020F0502020204030204" pitchFamily="34" charset="0"/>
            </a:endParaRPr>
          </a:p>
          <a:p>
            <a:endParaRPr lang="fr-FR" sz="1600" b="1" dirty="0">
              <a:latin typeface="Calibri" panose="020F0502020204030204" pitchFamily="34" charset="0"/>
            </a:endParaRPr>
          </a:p>
        </p:txBody>
      </p:sp>
      <p:sp>
        <p:nvSpPr>
          <p:cNvPr id="2" name="Rectangle 1"/>
          <p:cNvSpPr/>
          <p:nvPr/>
        </p:nvSpPr>
        <p:spPr>
          <a:xfrm>
            <a:off x="28047" y="2181941"/>
            <a:ext cx="8002036" cy="830997"/>
          </a:xfrm>
          <a:prstGeom prst="rect">
            <a:avLst/>
          </a:prstGeom>
        </p:spPr>
        <p:txBody>
          <a:bodyPr wrap="square">
            <a:spAutoFit/>
          </a:bodyPr>
          <a:lstStyle/>
          <a:p>
            <a:r>
              <a:rPr lang="fr-FR" sz="1600" dirty="0">
                <a:latin typeface="Calibri" panose="020F0502020204030204" pitchFamily="34" charset="0"/>
              </a:rPr>
              <a:t>Les équipes ont été cloisonnées physiquement.</a:t>
            </a:r>
          </a:p>
          <a:p>
            <a:r>
              <a:rPr lang="fr-FR" sz="1600" dirty="0">
                <a:latin typeface="Calibri" panose="020F0502020204030204" pitchFamily="34" charset="0"/>
              </a:rPr>
              <a:t>Les équipes sont placées dans des directions différentes. </a:t>
            </a:r>
          </a:p>
          <a:p>
            <a:r>
              <a:rPr lang="fr-FR" sz="1600" dirty="0">
                <a:latin typeface="Calibri" panose="020F0502020204030204" pitchFamily="34" charset="0"/>
              </a:rPr>
              <a:t>Aucun plateau commun.</a:t>
            </a:r>
          </a:p>
        </p:txBody>
      </p:sp>
      <p:sp>
        <p:nvSpPr>
          <p:cNvPr id="3" name="Rectangle 2"/>
          <p:cNvSpPr/>
          <p:nvPr/>
        </p:nvSpPr>
        <p:spPr>
          <a:xfrm>
            <a:off x="68735" y="3750131"/>
            <a:ext cx="8823745" cy="830997"/>
          </a:xfrm>
          <a:prstGeom prst="rect">
            <a:avLst/>
          </a:prstGeom>
        </p:spPr>
        <p:txBody>
          <a:bodyPr wrap="square">
            <a:spAutoFit/>
          </a:bodyPr>
          <a:lstStyle/>
          <a:p>
            <a:r>
              <a:rPr lang="fr-FR" sz="1600" dirty="0">
                <a:latin typeface="Calibri" panose="020F0502020204030204" pitchFamily="34" charset="0"/>
              </a:rPr>
              <a:t>Les développeurs répondent à un besoin métier.</a:t>
            </a:r>
          </a:p>
          <a:p>
            <a:r>
              <a:rPr lang="fr-FR" sz="1600" dirty="0">
                <a:latin typeface="Calibri" panose="020F0502020204030204" pitchFamily="34" charset="0"/>
              </a:rPr>
              <a:t>Réactivité et déploiement fréquents sont nécessaire pour les </a:t>
            </a:r>
            <a:r>
              <a:rPr lang="fr-FR" sz="1600" dirty="0" err="1">
                <a:latin typeface="Calibri" panose="020F0502020204030204" pitchFamily="34" charset="0"/>
              </a:rPr>
              <a:t>DEVs</a:t>
            </a:r>
            <a:r>
              <a:rPr lang="fr-FR" sz="1600" dirty="0">
                <a:latin typeface="Calibri" panose="020F0502020204030204" pitchFamily="34" charset="0"/>
              </a:rPr>
              <a:t>.</a:t>
            </a:r>
          </a:p>
          <a:p>
            <a:r>
              <a:rPr lang="fr-FR" sz="1600" dirty="0">
                <a:latin typeface="Calibri" panose="020F0502020204030204" pitchFamily="34" charset="0"/>
              </a:rPr>
              <a:t>L’exploitation elle, doit s’assurer du maintien en condition opérationnelle du SI</a:t>
            </a:r>
          </a:p>
        </p:txBody>
      </p:sp>
      <p:sp>
        <p:nvSpPr>
          <p:cNvPr id="4" name="Rectangle 3"/>
          <p:cNvSpPr/>
          <p:nvPr/>
        </p:nvSpPr>
        <p:spPr>
          <a:xfrm>
            <a:off x="14023" y="5262299"/>
            <a:ext cx="9115953" cy="830997"/>
          </a:xfrm>
          <a:prstGeom prst="rect">
            <a:avLst/>
          </a:prstGeom>
        </p:spPr>
        <p:txBody>
          <a:bodyPr wrap="square">
            <a:spAutoFit/>
          </a:bodyPr>
          <a:lstStyle/>
          <a:p>
            <a:r>
              <a:rPr lang="fr-FR" sz="1600" dirty="0">
                <a:latin typeface="Calibri" panose="020F0502020204030204" pitchFamily="34" charset="0"/>
              </a:rPr>
              <a:t>Les développeurs travaillent en mode Agile.</a:t>
            </a:r>
          </a:p>
          <a:p>
            <a:r>
              <a:rPr lang="fr-FR" sz="1600" dirty="0">
                <a:latin typeface="Calibri" panose="020F0502020204030204" pitchFamily="34" charset="0"/>
              </a:rPr>
              <a:t>La production travaille avec les bonnes pratiques ITIL.</a:t>
            </a:r>
          </a:p>
          <a:p>
            <a:r>
              <a:rPr lang="fr-FR" sz="1600" dirty="0">
                <a:latin typeface="Calibri" panose="020F0502020204030204" pitchFamily="34" charset="0"/>
              </a:rPr>
              <a:t>Les deux méthodologies ont des objectifs partagés mais </a:t>
            </a:r>
            <a:r>
              <a:rPr lang="fr-FR" sz="1600" dirty="0" smtClean="0">
                <a:latin typeface="Calibri" panose="020F0502020204030204" pitchFamily="34" charset="0"/>
              </a:rPr>
              <a:t>rencontrent des divergences en pratique.</a:t>
            </a:r>
            <a:endParaRPr lang="fr-FR" sz="1600" dirty="0">
              <a:latin typeface="Calibri" panose="020F0502020204030204" pitchFamily="34" charset="0"/>
            </a:endParaRPr>
          </a:p>
        </p:txBody>
      </p:sp>
      <p:sp>
        <p:nvSpPr>
          <p:cNvPr id="13" name="ZoneTexte 12"/>
          <p:cNvSpPr txBox="1"/>
          <p:nvPr/>
        </p:nvSpPr>
        <p:spPr>
          <a:xfrm>
            <a:off x="101283" y="1743081"/>
            <a:ext cx="5467176"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t>Eloignement physique</a:t>
            </a:r>
          </a:p>
        </p:txBody>
      </p:sp>
      <p:sp>
        <p:nvSpPr>
          <p:cNvPr id="14" name="ZoneTexte 13"/>
          <p:cNvSpPr txBox="1"/>
          <p:nvPr/>
        </p:nvSpPr>
        <p:spPr>
          <a:xfrm>
            <a:off x="107504" y="3286877"/>
            <a:ext cx="5467176"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t>Eloignement culturel</a:t>
            </a:r>
          </a:p>
        </p:txBody>
      </p:sp>
      <p:sp>
        <p:nvSpPr>
          <p:cNvPr id="15" name="ZoneTexte 14"/>
          <p:cNvSpPr txBox="1"/>
          <p:nvPr/>
        </p:nvSpPr>
        <p:spPr>
          <a:xfrm>
            <a:off x="112936" y="4832295"/>
            <a:ext cx="5467176"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t>Eloignement Méthodologique</a:t>
            </a:r>
          </a:p>
        </p:txBody>
      </p:sp>
    </p:spTree>
    <p:extLst>
      <p:ext uri="{BB962C8B-B14F-4D97-AF65-F5344CB8AC3E}">
        <p14:creationId xmlns:p14="http://schemas.microsoft.com/office/powerpoint/2010/main" val="399517550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1000"/>
                                        <p:tgtEl>
                                          <p:spTgt spid="2">
                                            <p:txEl>
                                              <p:pRg st="0" end="0"/>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1000"/>
                                        <p:tgtEl>
                                          <p:spTgt spid="2">
                                            <p:txEl>
                                              <p:pRg st="1" end="1"/>
                                            </p:tx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1000"/>
                                        <p:tgtEl>
                                          <p:spTgt spid="2">
                                            <p:txEl>
                                              <p:pRg st="2" end="2"/>
                                            </p:txEl>
                                          </p:spTgt>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childTnLst>
                                </p:cTn>
                              </p:par>
                            </p:childTnLst>
                          </p:cTn>
                        </p:par>
                        <p:par>
                          <p:cTn id="24" fill="hold">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1000"/>
                                        <p:tgtEl>
                                          <p:spTgt spid="3">
                                            <p:txEl>
                                              <p:pRg st="0" end="0"/>
                                            </p:txEl>
                                          </p:spTgt>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1000"/>
                                        <p:tgtEl>
                                          <p:spTgt spid="3">
                                            <p:txEl>
                                              <p:pRg st="1" end="1"/>
                                            </p:txEl>
                                          </p:spTgt>
                                        </p:tgtEl>
                                      </p:cBhvr>
                                    </p:animEffect>
                                  </p:childTnLst>
                                </p:cTn>
                              </p:par>
                            </p:childTnLst>
                          </p:cTn>
                        </p:par>
                        <p:par>
                          <p:cTn id="32" fill="hold">
                            <p:stCondLst>
                              <p:cond delay="7000"/>
                            </p:stCondLst>
                            <p:childTnLst>
                              <p:par>
                                <p:cTn id="33" presetID="10" presetClass="entr" presetSubtype="0" fill="hold" grpId="0" nodeType="after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1000"/>
                                        <p:tgtEl>
                                          <p:spTgt spid="3">
                                            <p:txEl>
                                              <p:pRg st="2" end="2"/>
                                            </p:txEl>
                                          </p:spTgt>
                                        </p:tgtEl>
                                      </p:cBhvr>
                                    </p:animEffect>
                                  </p:childTnLst>
                                </p:cTn>
                              </p:par>
                            </p:childTnLst>
                          </p:cTn>
                        </p:par>
                        <p:par>
                          <p:cTn id="36" fill="hold">
                            <p:stCondLst>
                              <p:cond delay="80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childTnLst>
                                </p:cTn>
                              </p:par>
                            </p:childTnLst>
                          </p:cTn>
                        </p:par>
                        <p:par>
                          <p:cTn id="40" fill="hold">
                            <p:stCondLst>
                              <p:cond delay="9000"/>
                            </p:stCondLst>
                            <p:childTnLst>
                              <p:par>
                                <p:cTn id="41" presetID="10" presetClass="entr" presetSubtype="0" fill="hold" grpId="0" nodeType="after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animEffect transition="in" filter="fade">
                                      <p:cBhvr>
                                        <p:cTn id="43" dur="1000"/>
                                        <p:tgtEl>
                                          <p:spTgt spid="4">
                                            <p:txEl>
                                              <p:pRg st="0" end="0"/>
                                            </p:txEl>
                                          </p:spTgt>
                                        </p:tgtEl>
                                      </p:cBhvr>
                                    </p:animEffect>
                                  </p:childTnLst>
                                </p:cTn>
                              </p:par>
                            </p:childTnLst>
                          </p:cTn>
                        </p:par>
                        <p:par>
                          <p:cTn id="44" fill="hold">
                            <p:stCondLst>
                              <p:cond delay="10000"/>
                            </p:stCondLst>
                            <p:childTnLst>
                              <p:par>
                                <p:cTn id="45" presetID="10" presetClass="entr" presetSubtype="0" fill="hold" grpId="0" nodeType="afterEffect">
                                  <p:stCondLst>
                                    <p:cond delay="0"/>
                                  </p:stCondLst>
                                  <p:childTnLst>
                                    <p:set>
                                      <p:cBhvr>
                                        <p:cTn id="46" dur="1" fill="hold">
                                          <p:stCondLst>
                                            <p:cond delay="0"/>
                                          </p:stCondLst>
                                        </p:cTn>
                                        <p:tgtEl>
                                          <p:spTgt spid="4">
                                            <p:txEl>
                                              <p:pRg st="1" end="1"/>
                                            </p:txEl>
                                          </p:spTgt>
                                        </p:tgtEl>
                                        <p:attrNameLst>
                                          <p:attrName>style.visibility</p:attrName>
                                        </p:attrNameLst>
                                      </p:cBhvr>
                                      <p:to>
                                        <p:strVal val="visible"/>
                                      </p:to>
                                    </p:set>
                                    <p:animEffect transition="in" filter="fade">
                                      <p:cBhvr>
                                        <p:cTn id="47" dur="1000"/>
                                        <p:tgtEl>
                                          <p:spTgt spid="4">
                                            <p:txEl>
                                              <p:pRg st="1" end="1"/>
                                            </p:txEl>
                                          </p:spTgt>
                                        </p:tgtEl>
                                      </p:cBhvr>
                                    </p:animEffect>
                                  </p:childTnLst>
                                </p:cTn>
                              </p:par>
                            </p:childTnLst>
                          </p:cTn>
                        </p:par>
                        <p:par>
                          <p:cTn id="48" fill="hold">
                            <p:stCondLst>
                              <p:cond delay="11000"/>
                            </p:stCondLst>
                            <p:childTnLst>
                              <p:par>
                                <p:cTn id="49" presetID="10" presetClass="entr" presetSubtype="0" fill="hold" grpId="0" nodeType="afterEffect">
                                  <p:stCondLst>
                                    <p:cond delay="0"/>
                                  </p:stCondLst>
                                  <p:childTnLst>
                                    <p:set>
                                      <p:cBhvr>
                                        <p:cTn id="50" dur="1" fill="hold">
                                          <p:stCondLst>
                                            <p:cond delay="0"/>
                                          </p:stCondLst>
                                        </p:cTn>
                                        <p:tgtEl>
                                          <p:spTgt spid="4">
                                            <p:txEl>
                                              <p:pRg st="2" end="2"/>
                                            </p:txEl>
                                          </p:spTgt>
                                        </p:tgtEl>
                                        <p:attrNameLst>
                                          <p:attrName>style.visibility</p:attrName>
                                        </p:attrNameLst>
                                      </p:cBhvr>
                                      <p:to>
                                        <p:strVal val="visible"/>
                                      </p:to>
                                    </p:set>
                                    <p:animEffect transition="in" filter="fade">
                                      <p:cBhvr>
                                        <p:cTn id="51" dur="1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uiExpand="1" build="p"/>
      <p:bldP spid="4" grpId="0" uiExpand="1" build="p"/>
      <p:bldP spid="13" grpId="0" animBg="1"/>
      <p:bldP spid="14" grpId="0" animBg="1"/>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0" y="188913"/>
            <a:ext cx="9144000" cy="576262"/>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Modification de la Structure Organisationnelle</a:t>
            </a:r>
            <a:endParaRPr lang="fr-FR" sz="2400" dirty="0">
              <a:solidFill>
                <a:srgbClr val="FFC000"/>
              </a:solidFill>
              <a:latin typeface="Calibri" pitchFamily="34" charset="0"/>
            </a:endParaRPr>
          </a:p>
        </p:txBody>
      </p:sp>
      <p:sp>
        <p:nvSpPr>
          <p:cNvPr id="5" name="Rectangle 4"/>
          <p:cNvSpPr/>
          <p:nvPr/>
        </p:nvSpPr>
        <p:spPr>
          <a:xfrm>
            <a:off x="101283" y="980728"/>
            <a:ext cx="8655339" cy="338554"/>
          </a:xfrm>
          <a:prstGeom prst="rect">
            <a:avLst/>
          </a:prstGeom>
          <a:solidFill>
            <a:srgbClr val="FF0000"/>
          </a:solidFill>
        </p:spPr>
        <p:txBody>
          <a:bodyPr wrap="square">
            <a:spAutoFit/>
          </a:bodyPr>
          <a:lstStyle/>
          <a:p>
            <a:r>
              <a:rPr lang="fr-FR" sz="1600" b="1" dirty="0" smtClean="0">
                <a:solidFill>
                  <a:schemeClr val="bg1"/>
                </a:solidFill>
                <a:latin typeface="Calibri" panose="020F0502020204030204" pitchFamily="34" charset="0"/>
              </a:rPr>
              <a:t>Les Etudes et les Opérations se </a:t>
            </a:r>
            <a:r>
              <a:rPr lang="fr-FR" sz="1600" b="1" dirty="0">
                <a:solidFill>
                  <a:schemeClr val="bg1"/>
                </a:solidFill>
                <a:latin typeface="Calibri" panose="020F0502020204030204" pitchFamily="34" charset="0"/>
              </a:rPr>
              <a:t>sont </a:t>
            </a:r>
            <a:r>
              <a:rPr lang="fr-FR" sz="1600" b="1" dirty="0" smtClean="0">
                <a:solidFill>
                  <a:schemeClr val="bg1"/>
                </a:solidFill>
                <a:latin typeface="Calibri" panose="020F0502020204030204" pitchFamily="34" charset="0"/>
              </a:rPr>
              <a:t>éloignées,  </a:t>
            </a:r>
            <a:r>
              <a:rPr lang="fr-FR" sz="1600" b="1" dirty="0">
                <a:solidFill>
                  <a:schemeClr val="bg1"/>
                </a:solidFill>
                <a:latin typeface="Calibri" panose="020F0502020204030204" pitchFamily="34" charset="0"/>
              </a:rPr>
              <a:t>leurs cultures ont </a:t>
            </a:r>
            <a:r>
              <a:rPr lang="fr-FR" sz="1600" b="1" dirty="0" smtClean="0">
                <a:solidFill>
                  <a:schemeClr val="bg1"/>
                </a:solidFill>
                <a:latin typeface="Calibri" panose="020F0502020204030204" pitchFamily="34" charset="0"/>
              </a:rPr>
              <a:t>divergées…</a:t>
            </a:r>
            <a:endParaRPr lang="fr-FR" sz="1600" b="1" dirty="0">
              <a:solidFill>
                <a:schemeClr val="bg1"/>
              </a:solidFill>
              <a:latin typeface="Calibri" panose="020F0502020204030204" pitchFamily="34" charset="0"/>
            </a:endParaRPr>
          </a:p>
        </p:txBody>
      </p:sp>
      <p:sp>
        <p:nvSpPr>
          <p:cNvPr id="6" name="Rectangle 5"/>
          <p:cNvSpPr/>
          <p:nvPr/>
        </p:nvSpPr>
        <p:spPr>
          <a:xfrm>
            <a:off x="197706" y="2805788"/>
            <a:ext cx="8964488" cy="584775"/>
          </a:xfrm>
          <a:prstGeom prst="rect">
            <a:avLst/>
          </a:prstGeom>
        </p:spPr>
        <p:txBody>
          <a:bodyPr wrap="square">
            <a:spAutoFit/>
          </a:bodyPr>
          <a:lstStyle/>
          <a:p>
            <a:endParaRPr lang="fr-FR" sz="1600" dirty="0">
              <a:latin typeface="Calibri" panose="020F0502020204030204" pitchFamily="34" charset="0"/>
            </a:endParaRPr>
          </a:p>
          <a:p>
            <a:endParaRPr lang="fr-FR" sz="1600" b="1" dirty="0">
              <a:latin typeface="Calibri" panose="020F0502020204030204" pitchFamily="34" charset="0"/>
            </a:endParaRPr>
          </a:p>
        </p:txBody>
      </p:sp>
      <p:pic>
        <p:nvPicPr>
          <p:cNvPr id="11" name="Image 10"/>
          <p:cNvPicPr>
            <a:picLocks noChangeAspect="1"/>
          </p:cNvPicPr>
          <p:nvPr/>
        </p:nvPicPr>
        <p:blipFill>
          <a:blip r:embed="rId3"/>
          <a:stretch>
            <a:fillRect/>
          </a:stretch>
        </p:blipFill>
        <p:spPr>
          <a:xfrm>
            <a:off x="4526979" y="3111202"/>
            <a:ext cx="4581525" cy="3486150"/>
          </a:xfrm>
          <a:prstGeom prst="rect">
            <a:avLst/>
          </a:prstGeom>
        </p:spPr>
      </p:pic>
      <p:pic>
        <p:nvPicPr>
          <p:cNvPr id="12" name="Image 11"/>
          <p:cNvPicPr>
            <a:picLocks noChangeAspect="1"/>
          </p:cNvPicPr>
          <p:nvPr/>
        </p:nvPicPr>
        <p:blipFill>
          <a:blip r:embed="rId4"/>
          <a:stretch>
            <a:fillRect/>
          </a:stretch>
        </p:blipFill>
        <p:spPr>
          <a:xfrm>
            <a:off x="61937" y="1292522"/>
            <a:ext cx="2695575" cy="3562350"/>
          </a:xfrm>
          <a:prstGeom prst="rect">
            <a:avLst/>
          </a:prstGeom>
        </p:spPr>
      </p:pic>
      <p:sp>
        <p:nvSpPr>
          <p:cNvPr id="16" name="ZoneTexte 15"/>
          <p:cNvSpPr txBox="1"/>
          <p:nvPr/>
        </p:nvSpPr>
        <p:spPr>
          <a:xfrm>
            <a:off x="2920584" y="1723821"/>
            <a:ext cx="3897157" cy="369332"/>
          </a:xfrm>
          <a:prstGeom prst="rect">
            <a:avLst/>
          </a:prstGeom>
          <a:noFill/>
        </p:spPr>
        <p:txBody>
          <a:bodyPr wrap="none" rtlCol="0">
            <a:spAutoFit/>
          </a:bodyPr>
          <a:lstStyle/>
          <a:p>
            <a:r>
              <a:rPr lang="fr-FR" dirty="0" smtClean="0">
                <a:latin typeface="Calibri" panose="020F0502020204030204" pitchFamily="34" charset="0"/>
              </a:rPr>
              <a:t>Le problème de l’éloignement en image</a:t>
            </a:r>
            <a:endParaRPr lang="fr-FR" dirty="0">
              <a:latin typeface="Calibri" panose="020F0502020204030204" pitchFamily="34" charset="0"/>
            </a:endParaRPr>
          </a:p>
        </p:txBody>
      </p:sp>
      <p:pic>
        <p:nvPicPr>
          <p:cNvPr id="2" name="Image 1"/>
          <p:cNvPicPr>
            <a:picLocks noChangeAspect="1"/>
          </p:cNvPicPr>
          <p:nvPr/>
        </p:nvPicPr>
        <p:blipFill>
          <a:blip r:embed="rId5"/>
          <a:stretch>
            <a:fillRect/>
          </a:stretch>
        </p:blipFill>
        <p:spPr>
          <a:xfrm>
            <a:off x="6588224" y="2245860"/>
            <a:ext cx="725614" cy="1368118"/>
          </a:xfrm>
          <a:prstGeom prst="rect">
            <a:avLst/>
          </a:prstGeom>
        </p:spPr>
      </p:pic>
      <p:pic>
        <p:nvPicPr>
          <p:cNvPr id="3" name="Image 2"/>
          <p:cNvPicPr>
            <a:picLocks noChangeAspect="1"/>
          </p:cNvPicPr>
          <p:nvPr/>
        </p:nvPicPr>
        <p:blipFill>
          <a:blip r:embed="rId6"/>
          <a:stretch>
            <a:fillRect/>
          </a:stretch>
        </p:blipFill>
        <p:spPr>
          <a:xfrm>
            <a:off x="1259632" y="4846079"/>
            <a:ext cx="1182214" cy="1467805"/>
          </a:xfrm>
          <a:prstGeom prst="rect">
            <a:avLst/>
          </a:prstGeom>
        </p:spPr>
      </p:pic>
    </p:spTree>
    <p:extLst>
      <p:ext uri="{BB962C8B-B14F-4D97-AF65-F5344CB8AC3E}">
        <p14:creationId xmlns:p14="http://schemas.microsoft.com/office/powerpoint/2010/main" val="169134978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80">
                                          <p:stCondLst>
                                            <p:cond delay="0"/>
                                          </p:stCondLst>
                                        </p:cTn>
                                        <p:tgtEl>
                                          <p:spTgt spid="3"/>
                                        </p:tgtEl>
                                      </p:cBhvr>
                                    </p:animEffect>
                                    <p:anim calcmode="lin" valueType="num">
                                      <p:cBhvr>
                                        <p:cTn id="1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3" dur="26">
                                          <p:stCondLst>
                                            <p:cond delay="650"/>
                                          </p:stCondLst>
                                        </p:cTn>
                                        <p:tgtEl>
                                          <p:spTgt spid="3"/>
                                        </p:tgtEl>
                                      </p:cBhvr>
                                      <p:to x="100000" y="60000"/>
                                    </p:animScale>
                                    <p:animScale>
                                      <p:cBhvr>
                                        <p:cTn id="24" dur="166" decel="50000">
                                          <p:stCondLst>
                                            <p:cond delay="676"/>
                                          </p:stCondLst>
                                        </p:cTn>
                                        <p:tgtEl>
                                          <p:spTgt spid="3"/>
                                        </p:tgtEl>
                                      </p:cBhvr>
                                      <p:to x="100000" y="100000"/>
                                    </p:animScale>
                                    <p:animScale>
                                      <p:cBhvr>
                                        <p:cTn id="25" dur="26">
                                          <p:stCondLst>
                                            <p:cond delay="1312"/>
                                          </p:stCondLst>
                                        </p:cTn>
                                        <p:tgtEl>
                                          <p:spTgt spid="3"/>
                                        </p:tgtEl>
                                      </p:cBhvr>
                                      <p:to x="100000" y="80000"/>
                                    </p:animScale>
                                    <p:animScale>
                                      <p:cBhvr>
                                        <p:cTn id="26" dur="166" decel="50000">
                                          <p:stCondLst>
                                            <p:cond delay="1338"/>
                                          </p:stCondLst>
                                        </p:cTn>
                                        <p:tgtEl>
                                          <p:spTgt spid="3"/>
                                        </p:tgtEl>
                                      </p:cBhvr>
                                      <p:to x="100000" y="100000"/>
                                    </p:animScale>
                                    <p:animScale>
                                      <p:cBhvr>
                                        <p:cTn id="27" dur="26">
                                          <p:stCondLst>
                                            <p:cond delay="1642"/>
                                          </p:stCondLst>
                                        </p:cTn>
                                        <p:tgtEl>
                                          <p:spTgt spid="3"/>
                                        </p:tgtEl>
                                      </p:cBhvr>
                                      <p:to x="100000" y="90000"/>
                                    </p:animScale>
                                    <p:animScale>
                                      <p:cBhvr>
                                        <p:cTn id="28" dur="166" decel="50000">
                                          <p:stCondLst>
                                            <p:cond delay="1668"/>
                                          </p:stCondLst>
                                        </p:cTn>
                                        <p:tgtEl>
                                          <p:spTgt spid="3"/>
                                        </p:tgtEl>
                                      </p:cBhvr>
                                      <p:to x="100000" y="100000"/>
                                    </p:animScale>
                                    <p:animScale>
                                      <p:cBhvr>
                                        <p:cTn id="29" dur="26">
                                          <p:stCondLst>
                                            <p:cond delay="1808"/>
                                          </p:stCondLst>
                                        </p:cTn>
                                        <p:tgtEl>
                                          <p:spTgt spid="3"/>
                                        </p:tgtEl>
                                      </p:cBhvr>
                                      <p:to x="100000" y="95000"/>
                                    </p:animScale>
                                    <p:animScale>
                                      <p:cBhvr>
                                        <p:cTn id="30" dur="166" decel="50000">
                                          <p:stCondLst>
                                            <p:cond delay="1834"/>
                                          </p:stCondLst>
                                        </p:cTn>
                                        <p:tgtEl>
                                          <p:spTgt spid="3"/>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2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2000"/>
                                        <p:tgtEl>
                                          <p:spTgt spid="2"/>
                                        </p:tgtEl>
                                      </p:cBhvr>
                                    </p:animEffect>
                                    <p:anim calcmode="lin" valueType="num">
                                      <p:cBhvr>
                                        <p:cTn id="41" dur="2000" fill="hold"/>
                                        <p:tgtEl>
                                          <p:spTgt spid="2"/>
                                        </p:tgtEl>
                                        <p:attrNameLst>
                                          <p:attrName>ppt_w</p:attrName>
                                        </p:attrNameLst>
                                      </p:cBhvr>
                                      <p:tavLst>
                                        <p:tav tm="0" fmla="#ppt_w*sin(2.5*pi*$)">
                                          <p:val>
                                            <p:fltVal val="0"/>
                                          </p:val>
                                        </p:tav>
                                        <p:tav tm="100000">
                                          <p:val>
                                            <p:fltVal val="1"/>
                                          </p:val>
                                        </p:tav>
                                      </p:tavLst>
                                    </p:anim>
                                    <p:anim calcmode="lin" valueType="num">
                                      <p:cBhvr>
                                        <p:cTn id="42"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ZoneTexte 31"/>
          <p:cNvSpPr txBox="1">
            <a:spLocks noChangeArrowheads="1"/>
          </p:cNvSpPr>
          <p:nvPr/>
        </p:nvSpPr>
        <p:spPr bwMode="auto">
          <a:xfrm>
            <a:off x="1979613" y="4365625"/>
            <a:ext cx="1201737" cy="307975"/>
          </a:xfrm>
          <a:prstGeom prst="rect">
            <a:avLst/>
          </a:prstGeom>
          <a:noFill/>
          <a:ln w="9525">
            <a:noFill/>
            <a:miter lim="800000"/>
            <a:headEnd/>
            <a:tailEnd/>
          </a:ln>
        </p:spPr>
        <p:txBody>
          <a:bodyPr>
            <a:spAutoFit/>
          </a:bodyPr>
          <a:lstStyle/>
          <a:p>
            <a:pPr algn="ctr"/>
            <a:r>
              <a:rPr lang="fr-FR" sz="1400" i="1">
                <a:solidFill>
                  <a:schemeClr val="bg1"/>
                </a:solidFill>
              </a:rPr>
              <a:t>A. Egels</a:t>
            </a:r>
          </a:p>
        </p:txBody>
      </p:sp>
      <p:sp>
        <p:nvSpPr>
          <p:cNvPr id="7174" name="ZoneTexte 32"/>
          <p:cNvSpPr txBox="1">
            <a:spLocks noChangeArrowheads="1"/>
          </p:cNvSpPr>
          <p:nvPr/>
        </p:nvSpPr>
        <p:spPr bwMode="auto">
          <a:xfrm>
            <a:off x="3419475" y="4365625"/>
            <a:ext cx="1152525" cy="307975"/>
          </a:xfrm>
          <a:prstGeom prst="rect">
            <a:avLst/>
          </a:prstGeom>
          <a:noFill/>
          <a:ln w="9525">
            <a:noFill/>
            <a:miter lim="800000"/>
            <a:headEnd/>
            <a:tailEnd/>
          </a:ln>
        </p:spPr>
        <p:txBody>
          <a:bodyPr>
            <a:spAutoFit/>
          </a:bodyPr>
          <a:lstStyle/>
          <a:p>
            <a:pPr algn="ctr"/>
            <a:r>
              <a:rPr lang="fr-FR" sz="1400" i="1">
                <a:solidFill>
                  <a:schemeClr val="bg1"/>
                </a:solidFill>
              </a:rPr>
              <a:t>T. Chhea</a:t>
            </a:r>
          </a:p>
        </p:txBody>
      </p:sp>
      <p:sp>
        <p:nvSpPr>
          <p:cNvPr id="7176" name="ZoneTexte 34"/>
          <p:cNvSpPr txBox="1">
            <a:spLocks noChangeArrowheads="1"/>
          </p:cNvSpPr>
          <p:nvPr/>
        </p:nvSpPr>
        <p:spPr bwMode="auto">
          <a:xfrm>
            <a:off x="6300788" y="4365625"/>
            <a:ext cx="1150937" cy="307975"/>
          </a:xfrm>
          <a:prstGeom prst="rect">
            <a:avLst/>
          </a:prstGeom>
          <a:noFill/>
          <a:ln w="9525">
            <a:noFill/>
            <a:miter lim="800000"/>
            <a:headEnd/>
            <a:tailEnd/>
          </a:ln>
        </p:spPr>
        <p:txBody>
          <a:bodyPr>
            <a:spAutoFit/>
          </a:bodyPr>
          <a:lstStyle/>
          <a:p>
            <a:pPr algn="ctr"/>
            <a:r>
              <a:rPr lang="fr-FR" sz="1400" i="1">
                <a:solidFill>
                  <a:schemeClr val="bg1"/>
                </a:solidFill>
              </a:rPr>
              <a:t>S. Sadirac</a:t>
            </a:r>
          </a:p>
        </p:txBody>
      </p:sp>
      <p:sp>
        <p:nvSpPr>
          <p:cNvPr id="7182" name="ZoneTexte 47"/>
          <p:cNvSpPr txBox="1">
            <a:spLocks noChangeArrowheads="1"/>
          </p:cNvSpPr>
          <p:nvPr/>
        </p:nvSpPr>
        <p:spPr bwMode="auto">
          <a:xfrm>
            <a:off x="5219700" y="3933825"/>
            <a:ext cx="1150938" cy="306388"/>
          </a:xfrm>
          <a:prstGeom prst="rect">
            <a:avLst/>
          </a:prstGeom>
          <a:noFill/>
          <a:ln w="9525">
            <a:noFill/>
            <a:miter lim="800000"/>
            <a:headEnd/>
            <a:tailEnd/>
          </a:ln>
        </p:spPr>
        <p:txBody>
          <a:bodyPr>
            <a:spAutoFit/>
          </a:bodyPr>
          <a:lstStyle/>
          <a:p>
            <a:pPr algn="ctr"/>
            <a:r>
              <a:rPr lang="fr-FR" sz="1400">
                <a:solidFill>
                  <a:schemeClr val="bg1"/>
                </a:solidFill>
                <a:latin typeface="Calibri" pitchFamily="34" charset="0"/>
              </a:rPr>
              <a:t>P. Carbasa</a:t>
            </a:r>
          </a:p>
        </p:txBody>
      </p:sp>
      <p:sp>
        <p:nvSpPr>
          <p:cNvPr id="7183" name="ZoneTexte 56"/>
          <p:cNvSpPr txBox="1">
            <a:spLocks noChangeArrowheads="1"/>
          </p:cNvSpPr>
          <p:nvPr/>
        </p:nvSpPr>
        <p:spPr bwMode="auto">
          <a:xfrm>
            <a:off x="6732588" y="3933825"/>
            <a:ext cx="1150937" cy="306388"/>
          </a:xfrm>
          <a:prstGeom prst="rect">
            <a:avLst/>
          </a:prstGeom>
          <a:noFill/>
          <a:ln w="9525">
            <a:noFill/>
            <a:miter lim="800000"/>
            <a:headEnd/>
            <a:tailEnd/>
          </a:ln>
        </p:spPr>
        <p:txBody>
          <a:bodyPr>
            <a:spAutoFit/>
          </a:bodyPr>
          <a:lstStyle/>
          <a:p>
            <a:pPr algn="ctr"/>
            <a:r>
              <a:rPr lang="fr-FR" sz="1400">
                <a:solidFill>
                  <a:schemeClr val="bg1"/>
                </a:solidFill>
                <a:latin typeface="Calibri" pitchFamily="34" charset="0"/>
              </a:rPr>
              <a:t>S. Sadirac</a:t>
            </a:r>
          </a:p>
        </p:txBody>
      </p:sp>
      <p:sp>
        <p:nvSpPr>
          <p:cNvPr id="5" name="Ellipse 4"/>
          <p:cNvSpPr/>
          <p:nvPr/>
        </p:nvSpPr>
        <p:spPr>
          <a:xfrm>
            <a:off x="1043608" y="1732508"/>
            <a:ext cx="3715572" cy="3201123"/>
          </a:xfrm>
          <a:prstGeom prst="ellipse">
            <a:avLst/>
          </a:prstGeom>
          <a:solidFill>
            <a:schemeClr val="accent5">
              <a:lumMod val="90000"/>
              <a:alpha val="64000"/>
            </a:schemeClr>
          </a:solidFill>
          <a:effectLst>
            <a:glow rad="152400">
              <a:schemeClr val="accent1">
                <a:alpha val="40000"/>
              </a:schemeClr>
            </a:glow>
            <a:outerShdw dist="50800" dir="5400000" algn="ctr" rotWithShape="0">
              <a:srgbClr val="000000">
                <a:alpha val="20000"/>
              </a:srgbClr>
            </a:outerShdw>
            <a:reflection stA="1500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3932143" y="1770497"/>
            <a:ext cx="3847771" cy="3224567"/>
          </a:xfrm>
          <a:prstGeom prst="ellipse">
            <a:avLst/>
          </a:prstGeom>
          <a:solidFill>
            <a:srgbClr val="FFC000">
              <a:alpha val="26000"/>
            </a:srgbClr>
          </a:solidFill>
          <a:effectLst>
            <a:glow rad="152400">
              <a:schemeClr val="accent3">
                <a:alpha val="40000"/>
              </a:schemeClr>
            </a:glow>
            <a:outerShdw blurRad="50800" dist="50800" dir="5400000" algn="ctr" rotWithShape="0">
              <a:srgbClr val="000000">
                <a:alpha val="20000"/>
              </a:srgbClr>
            </a:outerShdw>
            <a:reflection stA="1500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p:cNvPicPr>
            <a:picLocks noChangeAspect="1"/>
          </p:cNvPicPr>
          <p:nvPr/>
        </p:nvPicPr>
        <p:blipFill>
          <a:blip r:embed="rId3"/>
          <a:stretch>
            <a:fillRect/>
          </a:stretch>
        </p:blipFill>
        <p:spPr>
          <a:xfrm>
            <a:off x="40816" y="4452065"/>
            <a:ext cx="1268462" cy="870724"/>
          </a:xfrm>
          <a:prstGeom prst="rect">
            <a:avLst/>
          </a:prstGeom>
        </p:spPr>
      </p:pic>
      <p:pic>
        <p:nvPicPr>
          <p:cNvPr id="10" name="Image 9"/>
          <p:cNvPicPr>
            <a:picLocks noChangeAspect="1"/>
          </p:cNvPicPr>
          <p:nvPr/>
        </p:nvPicPr>
        <p:blipFill>
          <a:blip r:embed="rId4"/>
          <a:stretch>
            <a:fillRect/>
          </a:stretch>
        </p:blipFill>
        <p:spPr>
          <a:xfrm>
            <a:off x="7638525" y="4365625"/>
            <a:ext cx="779711" cy="838200"/>
          </a:xfrm>
          <a:prstGeom prst="rect">
            <a:avLst/>
          </a:prstGeom>
        </p:spPr>
      </p:pic>
      <p:sp>
        <p:nvSpPr>
          <p:cNvPr id="11" name="ZoneTexte 10"/>
          <p:cNvSpPr txBox="1"/>
          <p:nvPr/>
        </p:nvSpPr>
        <p:spPr>
          <a:xfrm>
            <a:off x="5108291" y="5412913"/>
            <a:ext cx="3750637" cy="954107"/>
          </a:xfrm>
          <a:prstGeom prst="rect">
            <a:avLst/>
          </a:prstGeom>
          <a:noFill/>
        </p:spPr>
        <p:txBody>
          <a:bodyPr wrap="square" rtlCol="0">
            <a:spAutoFit/>
          </a:bodyPr>
          <a:lstStyle/>
          <a:p>
            <a:pPr algn="r"/>
            <a:r>
              <a:rPr lang="fr-FR" sz="1400" dirty="0" smtClean="0"/>
              <a:t>Maintenir La disponibilité des Services en contrôlant les évolution pour réduire les risques et incidents </a:t>
            </a:r>
          </a:p>
          <a:p>
            <a:pPr algn="r"/>
            <a:r>
              <a:rPr lang="fr-FR" sz="1400" b="1" dirty="0" smtClean="0">
                <a:solidFill>
                  <a:srgbClr val="CC0000"/>
                </a:solidFill>
              </a:rPr>
              <a:t>=&gt;  Minimiser les Changements</a:t>
            </a:r>
            <a:endParaRPr lang="fr-FR" sz="1400" b="1" dirty="0">
              <a:solidFill>
                <a:srgbClr val="CC0000"/>
              </a:solidFill>
            </a:endParaRPr>
          </a:p>
        </p:txBody>
      </p:sp>
      <p:sp>
        <p:nvSpPr>
          <p:cNvPr id="22" name="ZoneTexte 21"/>
          <p:cNvSpPr txBox="1"/>
          <p:nvPr/>
        </p:nvSpPr>
        <p:spPr>
          <a:xfrm>
            <a:off x="83402" y="5409203"/>
            <a:ext cx="3684016" cy="954107"/>
          </a:xfrm>
          <a:prstGeom prst="rect">
            <a:avLst/>
          </a:prstGeom>
          <a:noFill/>
        </p:spPr>
        <p:txBody>
          <a:bodyPr wrap="square" rtlCol="0">
            <a:spAutoFit/>
          </a:bodyPr>
          <a:lstStyle/>
          <a:p>
            <a:r>
              <a:rPr lang="fr-FR" sz="1400" dirty="0" smtClean="0"/>
              <a:t>Adapter le SI aux demandes du marché en </a:t>
            </a:r>
          </a:p>
          <a:p>
            <a:r>
              <a:rPr lang="fr-FR" sz="1400" dirty="0" smtClean="0"/>
              <a:t>Introduisant des évolutions applicatives, Recherche de Flexibilité,</a:t>
            </a:r>
          </a:p>
          <a:p>
            <a:r>
              <a:rPr lang="fr-FR" sz="1400" b="1" dirty="0" smtClean="0">
                <a:solidFill>
                  <a:srgbClr val="0070C0"/>
                </a:solidFill>
              </a:rPr>
              <a:t>= &gt; Maximiser les Changements</a:t>
            </a:r>
            <a:endParaRPr lang="fr-FR" sz="1400" b="1" dirty="0">
              <a:solidFill>
                <a:srgbClr val="0070C0"/>
              </a:solidFill>
            </a:endParaRPr>
          </a:p>
        </p:txBody>
      </p:sp>
      <p:sp>
        <p:nvSpPr>
          <p:cNvPr id="23" name="ZoneTexte 22"/>
          <p:cNvSpPr txBox="1"/>
          <p:nvPr/>
        </p:nvSpPr>
        <p:spPr>
          <a:xfrm>
            <a:off x="1453887" y="2564904"/>
            <a:ext cx="2375793" cy="1600438"/>
          </a:xfrm>
          <a:prstGeom prst="rect">
            <a:avLst/>
          </a:prstGeom>
          <a:noFill/>
        </p:spPr>
        <p:txBody>
          <a:bodyPr wrap="square" rtlCol="0">
            <a:spAutoFit/>
          </a:bodyPr>
          <a:lstStyle/>
          <a:p>
            <a:r>
              <a:rPr lang="fr-FR" sz="1400" dirty="0" smtClean="0">
                <a:solidFill>
                  <a:srgbClr val="0070C0"/>
                </a:solidFill>
              </a:rPr>
              <a:t>Couche « Hautes » : </a:t>
            </a:r>
          </a:p>
          <a:p>
            <a:r>
              <a:rPr lang="fr-FR" sz="1400" dirty="0" smtClean="0">
                <a:solidFill>
                  <a:srgbClr val="0070C0"/>
                </a:solidFill>
              </a:rPr>
              <a:t>Applications, </a:t>
            </a:r>
          </a:p>
          <a:p>
            <a:r>
              <a:rPr lang="fr-FR" sz="1400" dirty="0" smtClean="0">
                <a:solidFill>
                  <a:srgbClr val="0070C0"/>
                </a:solidFill>
              </a:rPr>
              <a:t>Composant applicatifs, couches logicielles, </a:t>
            </a:r>
            <a:r>
              <a:rPr lang="fr-FR" sz="1400" dirty="0" err="1" smtClean="0">
                <a:solidFill>
                  <a:srgbClr val="0070C0"/>
                </a:solidFill>
              </a:rPr>
              <a:t>webservices</a:t>
            </a:r>
            <a:r>
              <a:rPr lang="fr-FR" sz="1400" dirty="0" smtClean="0">
                <a:solidFill>
                  <a:srgbClr val="0070C0"/>
                </a:solidFill>
              </a:rPr>
              <a:t>, </a:t>
            </a:r>
          </a:p>
          <a:p>
            <a:r>
              <a:rPr lang="fr-FR" sz="1400" dirty="0">
                <a:solidFill>
                  <a:srgbClr val="0070C0"/>
                </a:solidFill>
              </a:rPr>
              <a:t>c</a:t>
            </a:r>
            <a:r>
              <a:rPr lang="fr-FR" sz="1400" dirty="0" smtClean="0">
                <a:solidFill>
                  <a:srgbClr val="0070C0"/>
                </a:solidFill>
              </a:rPr>
              <a:t>onfiguration applicatives …</a:t>
            </a:r>
            <a:endParaRPr lang="fr-FR" sz="1400" dirty="0">
              <a:solidFill>
                <a:srgbClr val="0070C0"/>
              </a:solidFill>
            </a:endParaRPr>
          </a:p>
        </p:txBody>
      </p:sp>
      <p:sp>
        <p:nvSpPr>
          <p:cNvPr id="24" name="ZoneTexte 23"/>
          <p:cNvSpPr txBox="1"/>
          <p:nvPr/>
        </p:nvSpPr>
        <p:spPr>
          <a:xfrm>
            <a:off x="5076056" y="2492896"/>
            <a:ext cx="1895374" cy="1600438"/>
          </a:xfrm>
          <a:prstGeom prst="rect">
            <a:avLst/>
          </a:prstGeom>
          <a:noFill/>
        </p:spPr>
        <p:txBody>
          <a:bodyPr wrap="square" rtlCol="0">
            <a:spAutoFit/>
          </a:bodyPr>
          <a:lstStyle/>
          <a:p>
            <a:r>
              <a:rPr lang="fr-FR" sz="1400" dirty="0" smtClean="0">
                <a:solidFill>
                  <a:srgbClr val="FFC000"/>
                </a:solidFill>
              </a:rPr>
              <a:t>Couches « Basses »</a:t>
            </a:r>
          </a:p>
          <a:p>
            <a:r>
              <a:rPr lang="fr-FR" sz="1400" dirty="0" smtClean="0">
                <a:solidFill>
                  <a:srgbClr val="FFC000"/>
                </a:solidFill>
              </a:rPr>
              <a:t>Serveurs, </a:t>
            </a:r>
            <a:r>
              <a:rPr lang="fr-FR" sz="1400" dirty="0" err="1" smtClean="0">
                <a:solidFill>
                  <a:srgbClr val="FFC000"/>
                </a:solidFill>
              </a:rPr>
              <a:t>VMs</a:t>
            </a:r>
            <a:r>
              <a:rPr lang="fr-FR" sz="1400" dirty="0" smtClean="0">
                <a:solidFill>
                  <a:srgbClr val="FFC000"/>
                </a:solidFill>
              </a:rPr>
              <a:t>,, </a:t>
            </a:r>
          </a:p>
          <a:p>
            <a:r>
              <a:rPr lang="fr-FR" sz="1400" dirty="0" smtClean="0">
                <a:solidFill>
                  <a:srgbClr val="FFC000"/>
                </a:solidFill>
              </a:rPr>
              <a:t>Clusters, Firewall</a:t>
            </a:r>
          </a:p>
          <a:p>
            <a:r>
              <a:rPr lang="fr-FR" sz="1400" dirty="0" smtClean="0">
                <a:solidFill>
                  <a:srgbClr val="FFC000"/>
                </a:solidFill>
              </a:rPr>
              <a:t>Réseau, Stockage, Sauvegarde, monitoring, patchs sécurité…</a:t>
            </a:r>
            <a:endParaRPr lang="fr-FR" sz="1400" dirty="0">
              <a:solidFill>
                <a:srgbClr val="FFC000"/>
              </a:solidFill>
            </a:endParaRPr>
          </a:p>
        </p:txBody>
      </p:sp>
      <p:sp>
        <p:nvSpPr>
          <p:cNvPr id="26" name="ZoneTexte 25"/>
          <p:cNvSpPr txBox="1"/>
          <p:nvPr/>
        </p:nvSpPr>
        <p:spPr>
          <a:xfrm>
            <a:off x="3781486" y="3088654"/>
            <a:ext cx="1133151" cy="492443"/>
          </a:xfrm>
          <a:prstGeom prst="rect">
            <a:avLst/>
          </a:prstGeom>
          <a:noFill/>
        </p:spPr>
        <p:txBody>
          <a:bodyPr wrap="square" rtlCol="0">
            <a:spAutoFit/>
          </a:bodyPr>
          <a:lstStyle/>
          <a:p>
            <a:pPr algn="ctr"/>
            <a:r>
              <a:rPr lang="fr-FR" sz="1300" b="1" dirty="0" smtClean="0">
                <a:solidFill>
                  <a:srgbClr val="00B050"/>
                </a:solidFill>
                <a:effectLst>
                  <a:outerShdw blurRad="50800" dist="50800" dir="5400000" algn="ctr" rotWithShape="0">
                    <a:srgbClr val="000000">
                      <a:alpha val="0"/>
                    </a:srgbClr>
                  </a:outerShdw>
                  <a:reflection stA="0" endPos="65000" dist="50800" dir="5400000" sy="-100000" algn="bl" rotWithShape="0"/>
                </a:effectLst>
              </a:rPr>
              <a:t>Mise en </a:t>
            </a:r>
          </a:p>
          <a:p>
            <a:pPr algn="ctr"/>
            <a:r>
              <a:rPr lang="fr-FR" sz="1300" b="1" dirty="0" smtClean="0">
                <a:solidFill>
                  <a:srgbClr val="00B050"/>
                </a:solidFill>
                <a:effectLst>
                  <a:outerShdw blurRad="50800" dist="50800" dir="5400000" algn="ctr" rotWithShape="0">
                    <a:srgbClr val="000000">
                      <a:alpha val="0"/>
                    </a:srgbClr>
                  </a:outerShdw>
                  <a:reflection stA="0" endPos="65000" dist="50800" dir="5400000" sy="-100000" algn="bl" rotWithShape="0"/>
                </a:effectLst>
              </a:rPr>
              <a:t>Production</a:t>
            </a:r>
            <a:endParaRPr lang="fr-FR" sz="1300" b="1" dirty="0">
              <a:solidFill>
                <a:srgbClr val="00B050"/>
              </a:solidFill>
              <a:effectLst>
                <a:outerShdw blurRad="50800" dist="50800" dir="5400000" algn="ctr" rotWithShape="0">
                  <a:srgbClr val="000000">
                    <a:alpha val="0"/>
                  </a:srgbClr>
                </a:outerShdw>
                <a:reflection stA="0" endPos="65000" dist="50800" dir="5400000" sy="-100000" algn="bl" rotWithShape="0"/>
              </a:effectLst>
            </a:endParaRPr>
          </a:p>
        </p:txBody>
      </p:sp>
      <p:sp>
        <p:nvSpPr>
          <p:cNvPr id="27" name="ZoneTexte 26"/>
          <p:cNvSpPr txBox="1"/>
          <p:nvPr/>
        </p:nvSpPr>
        <p:spPr>
          <a:xfrm>
            <a:off x="1722739" y="1324185"/>
            <a:ext cx="2375793" cy="307777"/>
          </a:xfrm>
          <a:prstGeom prst="rect">
            <a:avLst/>
          </a:prstGeom>
          <a:noFill/>
        </p:spPr>
        <p:txBody>
          <a:bodyPr wrap="square" rtlCol="0">
            <a:spAutoFit/>
          </a:bodyPr>
          <a:lstStyle/>
          <a:p>
            <a:r>
              <a:rPr lang="fr-FR" sz="1400" b="1" dirty="0" smtClean="0">
                <a:solidFill>
                  <a:srgbClr val="0070C0"/>
                </a:solidFill>
              </a:rPr>
              <a:t>Périmètre  Application</a:t>
            </a:r>
            <a:endParaRPr lang="fr-FR" sz="1400" b="1" dirty="0">
              <a:solidFill>
                <a:srgbClr val="0070C0"/>
              </a:solidFill>
            </a:endParaRPr>
          </a:p>
        </p:txBody>
      </p:sp>
      <p:sp>
        <p:nvSpPr>
          <p:cNvPr id="29" name="ZoneTexte 28"/>
          <p:cNvSpPr txBox="1"/>
          <p:nvPr/>
        </p:nvSpPr>
        <p:spPr>
          <a:xfrm>
            <a:off x="5028977" y="1324185"/>
            <a:ext cx="1895374" cy="307777"/>
          </a:xfrm>
          <a:prstGeom prst="rect">
            <a:avLst/>
          </a:prstGeom>
          <a:noFill/>
        </p:spPr>
        <p:txBody>
          <a:bodyPr wrap="square" rtlCol="0">
            <a:spAutoFit/>
          </a:bodyPr>
          <a:lstStyle/>
          <a:p>
            <a:r>
              <a:rPr lang="fr-FR" sz="1400" b="1" dirty="0" smtClean="0">
                <a:solidFill>
                  <a:srgbClr val="FFC000"/>
                </a:solidFill>
              </a:rPr>
              <a:t>Périmètre Opération</a:t>
            </a:r>
            <a:endParaRPr lang="fr-FR" sz="1400" b="1" dirty="0">
              <a:solidFill>
                <a:srgbClr val="FFC000"/>
              </a:solidFill>
            </a:endParaRPr>
          </a:p>
        </p:txBody>
      </p:sp>
      <p:cxnSp>
        <p:nvCxnSpPr>
          <p:cNvPr id="14" name="Connecteur droit 13"/>
          <p:cNvCxnSpPr/>
          <p:nvPr/>
        </p:nvCxnSpPr>
        <p:spPr>
          <a:xfrm>
            <a:off x="4355976" y="1229498"/>
            <a:ext cx="0" cy="4464496"/>
          </a:xfrm>
          <a:prstGeom prst="line">
            <a:avLst/>
          </a:prstGeom>
          <a:ln w="12700">
            <a:solidFill>
              <a:schemeClr val="accent3">
                <a:lumMod val="6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7360471" y="1605881"/>
            <a:ext cx="1855017" cy="954107"/>
          </a:xfrm>
          <a:prstGeom prst="rect">
            <a:avLst/>
          </a:prstGeom>
          <a:noFill/>
        </p:spPr>
        <p:txBody>
          <a:bodyPr wrap="square" rtlCol="0">
            <a:spAutoFit/>
          </a:bodyPr>
          <a:lstStyle/>
          <a:p>
            <a:pPr algn="r"/>
            <a:r>
              <a:rPr lang="fr-FR" sz="1400" i="1" dirty="0" smtClean="0">
                <a:solidFill>
                  <a:srgbClr val="CC0000"/>
                </a:solidFill>
              </a:rPr>
              <a:t>Stabilité, </a:t>
            </a:r>
          </a:p>
          <a:p>
            <a:pPr algn="r"/>
            <a:r>
              <a:rPr lang="fr-FR" sz="1400" i="1" dirty="0" smtClean="0">
                <a:solidFill>
                  <a:srgbClr val="CC0000"/>
                </a:solidFill>
              </a:rPr>
              <a:t>Sécurisation, </a:t>
            </a:r>
          </a:p>
          <a:p>
            <a:pPr algn="r"/>
            <a:r>
              <a:rPr lang="fr-FR" sz="1400" i="1" dirty="0" smtClean="0">
                <a:solidFill>
                  <a:srgbClr val="CC0000"/>
                </a:solidFill>
              </a:rPr>
              <a:t>Maitrise du Risque, </a:t>
            </a:r>
          </a:p>
          <a:p>
            <a:pPr algn="r"/>
            <a:r>
              <a:rPr lang="fr-FR" sz="1400" i="1" dirty="0" smtClean="0">
                <a:solidFill>
                  <a:srgbClr val="CC0000"/>
                </a:solidFill>
              </a:rPr>
              <a:t>ITIL</a:t>
            </a:r>
          </a:p>
        </p:txBody>
      </p:sp>
      <p:sp>
        <p:nvSpPr>
          <p:cNvPr id="28" name="ZoneTexte 27"/>
          <p:cNvSpPr txBox="1"/>
          <p:nvPr/>
        </p:nvSpPr>
        <p:spPr>
          <a:xfrm>
            <a:off x="0" y="1549610"/>
            <a:ext cx="1855017" cy="954107"/>
          </a:xfrm>
          <a:prstGeom prst="rect">
            <a:avLst/>
          </a:prstGeom>
          <a:noFill/>
        </p:spPr>
        <p:txBody>
          <a:bodyPr wrap="square" rtlCol="0">
            <a:spAutoFit/>
          </a:bodyPr>
          <a:lstStyle/>
          <a:p>
            <a:r>
              <a:rPr lang="fr-FR" sz="1400" i="1" dirty="0" smtClean="0">
                <a:solidFill>
                  <a:srgbClr val="00B0F0"/>
                </a:solidFill>
              </a:rPr>
              <a:t>Réactivité, </a:t>
            </a:r>
          </a:p>
          <a:p>
            <a:r>
              <a:rPr lang="fr-FR" sz="1400" i="1" dirty="0" smtClean="0">
                <a:solidFill>
                  <a:srgbClr val="00B0F0"/>
                </a:solidFill>
              </a:rPr>
              <a:t>Flexibilité, </a:t>
            </a:r>
          </a:p>
          <a:p>
            <a:r>
              <a:rPr lang="fr-FR" sz="1400" i="1" dirty="0" smtClean="0">
                <a:solidFill>
                  <a:srgbClr val="00B0F0"/>
                </a:solidFill>
              </a:rPr>
              <a:t>Time To </a:t>
            </a:r>
            <a:r>
              <a:rPr lang="fr-FR" sz="1400" i="1" dirty="0" err="1" smtClean="0">
                <a:solidFill>
                  <a:srgbClr val="00B0F0"/>
                </a:solidFill>
              </a:rPr>
              <a:t>Market</a:t>
            </a:r>
            <a:r>
              <a:rPr lang="fr-FR" sz="1400" i="1" dirty="0" smtClean="0">
                <a:solidFill>
                  <a:srgbClr val="00B0F0"/>
                </a:solidFill>
              </a:rPr>
              <a:t>, Agilité</a:t>
            </a:r>
          </a:p>
        </p:txBody>
      </p:sp>
      <p:cxnSp>
        <p:nvCxnSpPr>
          <p:cNvPr id="3" name="Connecteur droit avec flèche 2"/>
          <p:cNvCxnSpPr/>
          <p:nvPr/>
        </p:nvCxnSpPr>
        <p:spPr>
          <a:xfrm>
            <a:off x="1425751" y="5203825"/>
            <a:ext cx="645777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3096991" y="4938641"/>
            <a:ext cx="2347039" cy="523220"/>
          </a:xfrm>
          <a:prstGeom prst="rect">
            <a:avLst/>
          </a:prstGeom>
          <a:noFill/>
        </p:spPr>
        <p:txBody>
          <a:bodyPr wrap="square" rtlCol="0">
            <a:spAutoFit/>
          </a:bodyPr>
          <a:lstStyle/>
          <a:p>
            <a:pPr algn="r"/>
            <a:r>
              <a:rPr lang="fr-FR" sz="1400" i="1" dirty="0" smtClean="0">
                <a:solidFill>
                  <a:schemeClr val="accent5">
                    <a:lumMod val="75000"/>
                  </a:schemeClr>
                </a:solidFill>
              </a:rPr>
              <a:t>Eloignement des équipes</a:t>
            </a:r>
          </a:p>
          <a:p>
            <a:pPr algn="r"/>
            <a:r>
              <a:rPr lang="fr-FR" sz="1400" i="1" dirty="0" smtClean="0">
                <a:solidFill>
                  <a:schemeClr val="accent5">
                    <a:lumMod val="75000"/>
                  </a:schemeClr>
                </a:solidFill>
              </a:rPr>
              <a:t>Taylorisation des méthodes</a:t>
            </a:r>
          </a:p>
        </p:txBody>
      </p:sp>
      <p:sp>
        <p:nvSpPr>
          <p:cNvPr id="32" name="ZoneTexte 31"/>
          <p:cNvSpPr txBox="1"/>
          <p:nvPr/>
        </p:nvSpPr>
        <p:spPr>
          <a:xfrm>
            <a:off x="2902417" y="4196723"/>
            <a:ext cx="3294760" cy="307777"/>
          </a:xfrm>
          <a:prstGeom prst="rect">
            <a:avLst/>
          </a:prstGeom>
          <a:noFill/>
        </p:spPr>
        <p:txBody>
          <a:bodyPr wrap="square" rtlCol="0">
            <a:spAutoFit/>
          </a:bodyPr>
          <a:lstStyle/>
          <a:p>
            <a:pPr algn="ctr"/>
            <a:r>
              <a:rPr lang="fr-FR" sz="1400" i="1" dirty="0" smtClean="0">
                <a:solidFill>
                  <a:schemeClr val="bg1">
                    <a:lumMod val="50000"/>
                  </a:schemeClr>
                </a:solidFill>
              </a:rPr>
              <a:t>problème: Gestion incident suite MEP !</a:t>
            </a:r>
            <a:endParaRPr lang="fr-FR" sz="1400" i="1" dirty="0">
              <a:solidFill>
                <a:schemeClr val="bg1">
                  <a:lumMod val="50000"/>
                </a:schemeClr>
              </a:solidFill>
            </a:endParaRPr>
          </a:p>
        </p:txBody>
      </p:sp>
      <p:sp>
        <p:nvSpPr>
          <p:cNvPr id="31" name="Rectangle 2"/>
          <p:cNvSpPr txBox="1">
            <a:spLocks noChangeArrowheads="1"/>
          </p:cNvSpPr>
          <p:nvPr/>
        </p:nvSpPr>
        <p:spPr bwMode="auto">
          <a:xfrm>
            <a:off x="0" y="188913"/>
            <a:ext cx="9144000" cy="561975"/>
          </a:xfrm>
          <a:prstGeom prst="rect">
            <a:avLst/>
          </a:prstGeo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r>
              <a:rPr lang="fr-FR" sz="2400" dirty="0">
                <a:solidFill>
                  <a:schemeClr val="bg1"/>
                </a:solidFill>
                <a:latin typeface="Calibri" pitchFamily="34" charset="0"/>
              </a:rPr>
              <a:t>Modification de la Structure Organisationnelle</a:t>
            </a:r>
            <a:endParaRPr lang="fr-FR" sz="2400" kern="0" dirty="0" smtClean="0">
              <a:solidFill>
                <a:srgbClr val="FFC000"/>
              </a:solidFill>
              <a:latin typeface="Calibri" pitchFamily="34" charset="0"/>
            </a:endParaRPr>
          </a:p>
        </p:txBody>
      </p:sp>
      <p:sp>
        <p:nvSpPr>
          <p:cNvPr id="34" name="ZoneTexte 33"/>
          <p:cNvSpPr txBox="1"/>
          <p:nvPr/>
        </p:nvSpPr>
        <p:spPr>
          <a:xfrm>
            <a:off x="121382" y="807749"/>
            <a:ext cx="1733636" cy="307349"/>
          </a:xfrm>
          <a:prstGeom prst="rect">
            <a:avLst/>
          </a:prstGeom>
          <a:noFill/>
        </p:spPr>
        <p:txBody>
          <a:bodyPr wrap="square" rtlCol="0">
            <a:spAutoFit/>
          </a:bodyPr>
          <a:lstStyle/>
          <a:p>
            <a:r>
              <a:rPr lang="fr-FR" sz="1400" b="1" dirty="0" smtClean="0">
                <a:solidFill>
                  <a:schemeClr val="accent1">
                    <a:lumMod val="50000"/>
                  </a:schemeClr>
                </a:solidFill>
              </a:rPr>
              <a:t>Dev VS </a:t>
            </a:r>
            <a:r>
              <a:rPr lang="fr-FR" sz="1400" b="1" dirty="0" err="1" smtClean="0">
                <a:solidFill>
                  <a:schemeClr val="accent1">
                    <a:lumMod val="50000"/>
                  </a:schemeClr>
                </a:solidFill>
              </a:rPr>
              <a:t>Ops</a:t>
            </a:r>
            <a:endParaRPr lang="fr-FR" sz="1400" b="1" dirty="0">
              <a:solidFill>
                <a:schemeClr val="accent1">
                  <a:lumMod val="50000"/>
                </a:schemeClr>
              </a:solidFill>
            </a:endParaRPr>
          </a:p>
        </p:txBody>
      </p:sp>
      <p:sp>
        <p:nvSpPr>
          <p:cNvPr id="4" name="Rectangle 3"/>
          <p:cNvSpPr/>
          <p:nvPr/>
        </p:nvSpPr>
        <p:spPr>
          <a:xfrm>
            <a:off x="0" y="751924"/>
            <a:ext cx="9144000" cy="6107112"/>
          </a:xfrm>
          <a:prstGeom prst="rect">
            <a:avLst/>
          </a:prstGeom>
          <a:solidFill>
            <a:schemeClr val="bg1">
              <a:alpha val="8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p:cNvSpPr/>
          <p:nvPr/>
        </p:nvSpPr>
        <p:spPr>
          <a:xfrm>
            <a:off x="-62787" y="1380282"/>
            <a:ext cx="8837525" cy="2123658"/>
          </a:xfrm>
          <a:prstGeom prst="rect">
            <a:avLst/>
          </a:prstGeom>
          <a:noFill/>
        </p:spPr>
        <p:txBody>
          <a:bodyPr wrap="square" lIns="91440" tIns="45720" rIns="91440" bIns="45720">
            <a:spAutoFit/>
          </a:bodyPr>
          <a:lstStyle/>
          <a:p>
            <a:pPr algn="ctr"/>
            <a:r>
              <a:rPr lang="fr-FR" sz="6600" b="1" dirty="0" smtClean="0">
                <a:ln w="22225">
                  <a:solidFill>
                    <a:srgbClr val="FFC000"/>
                  </a:solidFill>
                  <a:prstDash val="solid"/>
                </a:ln>
                <a:solidFill>
                  <a:srgbClr val="FFFF00"/>
                </a:solidFill>
                <a:latin typeface="Franklin Gothic Heavy" panose="020B0903020102020204" pitchFamily="34" charset="0"/>
              </a:rPr>
              <a:t>Vers un Changement du  Modèle ?</a:t>
            </a:r>
          </a:p>
        </p:txBody>
      </p:sp>
      <p:sp>
        <p:nvSpPr>
          <p:cNvPr id="2" name="ZoneTexte 1"/>
          <p:cNvSpPr txBox="1"/>
          <p:nvPr/>
        </p:nvSpPr>
        <p:spPr>
          <a:xfrm>
            <a:off x="967408" y="4098086"/>
            <a:ext cx="7632848" cy="830997"/>
          </a:xfrm>
          <a:prstGeom prst="rect">
            <a:avLst/>
          </a:prstGeom>
          <a:noFill/>
        </p:spPr>
        <p:txBody>
          <a:bodyPr wrap="square" rtlCol="0">
            <a:spAutoFit/>
          </a:bodyPr>
          <a:lstStyle/>
          <a:p>
            <a:pPr algn="r"/>
            <a:r>
              <a:rPr lang="fr-FR" sz="2400" b="1" i="1" dirty="0" smtClean="0">
                <a:solidFill>
                  <a:schemeClr val="bg2">
                    <a:lumMod val="75000"/>
                  </a:schemeClr>
                </a:solidFill>
                <a:latin typeface="Calibri" panose="020F0502020204030204" pitchFamily="34" charset="0"/>
              </a:rPr>
              <a:t>« Face </a:t>
            </a:r>
            <a:r>
              <a:rPr lang="fr-FR" sz="2400" b="1" i="1" dirty="0">
                <a:solidFill>
                  <a:schemeClr val="bg2">
                    <a:lumMod val="75000"/>
                  </a:schemeClr>
                </a:solidFill>
                <a:latin typeface="Calibri" panose="020F0502020204030204" pitchFamily="34" charset="0"/>
              </a:rPr>
              <a:t>au monde qui change il vaut mieux penser le Changement que Changer le </a:t>
            </a:r>
            <a:r>
              <a:rPr lang="fr-FR" sz="2400" b="1" i="1" dirty="0" smtClean="0">
                <a:solidFill>
                  <a:schemeClr val="bg2">
                    <a:lumMod val="75000"/>
                  </a:schemeClr>
                </a:solidFill>
                <a:latin typeface="Calibri" panose="020F0502020204030204" pitchFamily="34" charset="0"/>
              </a:rPr>
              <a:t>Pansement »</a:t>
            </a:r>
            <a:endParaRPr lang="fr-FR" sz="2400" b="1" i="1" dirty="0">
              <a:solidFill>
                <a:schemeClr val="bg2">
                  <a:lumMod val="75000"/>
                </a:schemeClr>
              </a:solidFill>
              <a:latin typeface="Calibri" panose="020F0502020204030204" pitchFamily="34" charset="0"/>
            </a:endParaRPr>
          </a:p>
        </p:txBody>
      </p:sp>
    </p:spTree>
    <p:extLst>
      <p:ext uri="{BB962C8B-B14F-4D97-AF65-F5344CB8AC3E}">
        <p14:creationId xmlns:p14="http://schemas.microsoft.com/office/powerpoint/2010/main" val="324894020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nodeType="withEffect">
                                  <p:stCondLst>
                                    <p:cond delay="500"/>
                                  </p:stCondLst>
                                  <p:iterate type="lt">
                                    <p:tmPct val="10000"/>
                                  </p:iterate>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subTnLst>
                                    <p:animClr clrSpc="rgb" dir="cw">
                                      <p:cBhvr override="childStyle">
                                        <p:cTn dur="1" fill="hold" display="0" masterRel="nextClick" afterEffect="1"/>
                                        <p:tgtEl>
                                          <p:spTgt spid="2">
                                            <p:txEl>
                                              <p:pRg st="0" end="0"/>
                                            </p:txEl>
                                          </p:spTgt>
                                        </p:tgtEl>
                                        <p:attrNameLst>
                                          <p:attrName>ppt_c</p:attrName>
                                        </p:attrNameLst>
                                      </p:cBhvr>
                                      <p:to>
                                        <a:schemeClr val="accent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Modification de la Structure Organisationnelle</a:t>
            </a:r>
          </a:p>
        </p:txBody>
      </p:sp>
      <p:sp>
        <p:nvSpPr>
          <p:cNvPr id="7179" name="ZoneTexte 44"/>
          <p:cNvSpPr txBox="1">
            <a:spLocks noChangeArrowheads="1"/>
          </p:cNvSpPr>
          <p:nvPr/>
        </p:nvSpPr>
        <p:spPr bwMode="auto">
          <a:xfrm>
            <a:off x="1042988" y="3933825"/>
            <a:ext cx="1150937" cy="306388"/>
          </a:xfrm>
          <a:prstGeom prst="rect">
            <a:avLst/>
          </a:prstGeom>
          <a:noFill/>
          <a:ln w="9525">
            <a:noFill/>
            <a:miter lim="800000"/>
            <a:headEnd/>
            <a:tailEnd/>
          </a:ln>
        </p:spPr>
        <p:txBody>
          <a:bodyPr>
            <a:spAutoFit/>
          </a:bodyPr>
          <a:lstStyle/>
          <a:p>
            <a:pPr algn="ctr"/>
            <a:r>
              <a:rPr lang="fr-FR" sz="1400">
                <a:solidFill>
                  <a:schemeClr val="bg1"/>
                </a:solidFill>
                <a:latin typeface="Calibri" pitchFamily="34" charset="0"/>
              </a:rPr>
              <a:t>F. Sevestre</a:t>
            </a:r>
          </a:p>
        </p:txBody>
      </p:sp>
      <p:sp>
        <p:nvSpPr>
          <p:cNvPr id="3" name="Rectangle 2"/>
          <p:cNvSpPr/>
          <p:nvPr/>
        </p:nvSpPr>
        <p:spPr>
          <a:xfrm>
            <a:off x="4186855" y="5416192"/>
            <a:ext cx="3491657" cy="369332"/>
          </a:xfrm>
          <a:prstGeom prst="rect">
            <a:avLst/>
          </a:prstGeom>
          <a:solidFill>
            <a:srgbClr val="00B050"/>
          </a:solidFill>
        </p:spPr>
        <p:txBody>
          <a:bodyPr wrap="square">
            <a:spAutoFit/>
          </a:bodyPr>
          <a:lstStyle/>
          <a:p>
            <a:r>
              <a:rPr lang="fr-FR" dirty="0" smtClean="0">
                <a:solidFill>
                  <a:schemeClr val="bg1"/>
                </a:solidFill>
                <a:latin typeface="Calibri" panose="020F0502020204030204" pitchFamily="34" charset="0"/>
              </a:rPr>
              <a:t>Organisation en </a:t>
            </a:r>
            <a:r>
              <a:rPr lang="fr-FR" dirty="0" err="1" smtClean="0">
                <a:solidFill>
                  <a:schemeClr val="bg1"/>
                </a:solidFill>
                <a:latin typeface="Calibri" panose="020F0502020204030204" pitchFamily="34" charset="0"/>
              </a:rPr>
              <a:t>Features</a:t>
            </a:r>
            <a:r>
              <a:rPr lang="fr-FR" dirty="0" smtClean="0">
                <a:solidFill>
                  <a:schemeClr val="bg1"/>
                </a:solidFill>
                <a:latin typeface="Calibri" panose="020F0502020204030204" pitchFamily="34" charset="0"/>
              </a:rPr>
              <a:t> Teams</a:t>
            </a:r>
            <a:endParaRPr lang="fr-FR" dirty="0">
              <a:solidFill>
                <a:schemeClr val="bg1"/>
              </a:solidFill>
              <a:latin typeface="Calibri" panose="020F0502020204030204" pitchFamily="34" charset="0"/>
            </a:endParaRPr>
          </a:p>
        </p:txBody>
      </p:sp>
      <p:sp>
        <p:nvSpPr>
          <p:cNvPr id="6" name="Rectangle 5"/>
          <p:cNvSpPr/>
          <p:nvPr/>
        </p:nvSpPr>
        <p:spPr>
          <a:xfrm>
            <a:off x="279851" y="5751486"/>
            <a:ext cx="2153731" cy="646331"/>
          </a:xfrm>
          <a:prstGeom prst="rect">
            <a:avLst/>
          </a:prstGeom>
          <a:solidFill>
            <a:srgbClr val="0070C0"/>
          </a:solidFill>
        </p:spPr>
        <p:txBody>
          <a:bodyPr wrap="none">
            <a:spAutoFit/>
          </a:bodyPr>
          <a:lstStyle/>
          <a:p>
            <a:r>
              <a:rPr lang="fr-FR" dirty="0" smtClean="0">
                <a:solidFill>
                  <a:schemeClr val="accent3"/>
                </a:solidFill>
                <a:latin typeface="Calibri" panose="020F0502020204030204" pitchFamily="34" charset="0"/>
              </a:rPr>
              <a:t>Agilité </a:t>
            </a:r>
            <a:r>
              <a:rPr lang="fr-FR" dirty="0">
                <a:solidFill>
                  <a:schemeClr val="accent3"/>
                </a:solidFill>
                <a:latin typeface="Calibri" panose="020F0502020204030204" pitchFamily="34" charset="0"/>
              </a:rPr>
              <a:t>et A</a:t>
            </a:r>
            <a:r>
              <a:rPr lang="fr-FR" dirty="0" smtClean="0">
                <a:solidFill>
                  <a:schemeClr val="accent3"/>
                </a:solidFill>
                <a:latin typeface="Calibri" panose="020F0502020204030204" pitchFamily="34" charset="0"/>
              </a:rPr>
              <a:t>lignement</a:t>
            </a:r>
          </a:p>
          <a:p>
            <a:pPr algn="ctr"/>
            <a:r>
              <a:rPr lang="fr-FR" dirty="0">
                <a:solidFill>
                  <a:schemeClr val="accent3"/>
                </a:solidFill>
                <a:latin typeface="Calibri" panose="020F0502020204030204" pitchFamily="34" charset="0"/>
              </a:rPr>
              <a:t>a</a:t>
            </a:r>
            <a:r>
              <a:rPr lang="fr-FR" dirty="0" smtClean="0">
                <a:solidFill>
                  <a:schemeClr val="accent3"/>
                </a:solidFill>
                <a:latin typeface="Calibri" panose="020F0502020204030204" pitchFamily="34" charset="0"/>
              </a:rPr>
              <a:t>ux </a:t>
            </a:r>
            <a:r>
              <a:rPr lang="fr-FR" dirty="0">
                <a:solidFill>
                  <a:schemeClr val="accent3"/>
                </a:solidFill>
                <a:latin typeface="Calibri" panose="020F0502020204030204" pitchFamily="34" charset="0"/>
              </a:rPr>
              <a:t>B</a:t>
            </a:r>
            <a:r>
              <a:rPr lang="fr-FR" dirty="0" smtClean="0">
                <a:solidFill>
                  <a:schemeClr val="accent3"/>
                </a:solidFill>
                <a:latin typeface="Calibri" panose="020F0502020204030204" pitchFamily="34" charset="0"/>
              </a:rPr>
              <a:t>esoins</a:t>
            </a:r>
            <a:endParaRPr lang="fr-FR" dirty="0">
              <a:solidFill>
                <a:schemeClr val="accent3"/>
              </a:solidFill>
              <a:latin typeface="Calibri" panose="020F0502020204030204" pitchFamily="34" charset="0"/>
            </a:endParaRPr>
          </a:p>
        </p:txBody>
      </p:sp>
      <p:sp>
        <p:nvSpPr>
          <p:cNvPr id="18" name="ZoneTexte 17"/>
          <p:cNvSpPr txBox="1"/>
          <p:nvPr/>
        </p:nvSpPr>
        <p:spPr>
          <a:xfrm>
            <a:off x="7380312" y="3140968"/>
            <a:ext cx="1855017" cy="954107"/>
          </a:xfrm>
          <a:prstGeom prst="rect">
            <a:avLst/>
          </a:prstGeom>
          <a:noFill/>
        </p:spPr>
        <p:txBody>
          <a:bodyPr wrap="square" rtlCol="0">
            <a:spAutoFit/>
          </a:bodyPr>
          <a:lstStyle/>
          <a:p>
            <a:pPr algn="ctr"/>
            <a:r>
              <a:rPr lang="fr-FR" sz="1400" b="1" i="1" dirty="0" smtClean="0">
                <a:solidFill>
                  <a:schemeClr val="accent3">
                    <a:lumMod val="50000"/>
                  </a:schemeClr>
                </a:solidFill>
              </a:rPr>
              <a:t>Unités </a:t>
            </a:r>
          </a:p>
          <a:p>
            <a:pPr algn="ctr"/>
            <a:r>
              <a:rPr lang="fr-FR" sz="1400" b="1" i="1" dirty="0" smtClean="0">
                <a:solidFill>
                  <a:schemeClr val="accent3">
                    <a:lumMod val="50000"/>
                  </a:schemeClr>
                </a:solidFill>
              </a:rPr>
              <a:t>Autonome</a:t>
            </a:r>
          </a:p>
          <a:p>
            <a:pPr algn="ctr"/>
            <a:r>
              <a:rPr lang="fr-FR" sz="1400" b="1" i="1" dirty="0" smtClean="0">
                <a:solidFill>
                  <a:schemeClr val="accent3">
                    <a:lumMod val="50000"/>
                  </a:schemeClr>
                </a:solidFill>
              </a:rPr>
              <a:t>De</a:t>
            </a:r>
          </a:p>
          <a:p>
            <a:pPr algn="ctr"/>
            <a:r>
              <a:rPr lang="fr-FR" sz="1400" b="1" i="1" dirty="0" smtClean="0">
                <a:solidFill>
                  <a:schemeClr val="accent3">
                    <a:lumMod val="50000"/>
                  </a:schemeClr>
                </a:solidFill>
              </a:rPr>
              <a:t>Production</a:t>
            </a:r>
          </a:p>
        </p:txBody>
      </p:sp>
      <p:sp>
        <p:nvSpPr>
          <p:cNvPr id="19" name="ZoneTexte 18"/>
          <p:cNvSpPr txBox="1"/>
          <p:nvPr/>
        </p:nvSpPr>
        <p:spPr>
          <a:xfrm>
            <a:off x="5514724" y="1050405"/>
            <a:ext cx="2873625" cy="400110"/>
          </a:xfrm>
          <a:prstGeom prst="rect">
            <a:avLst/>
          </a:prstGeom>
          <a:solidFill>
            <a:srgbClr val="FFC000"/>
          </a:solidFill>
        </p:spPr>
        <p:txBody>
          <a:bodyPr wrap="square" rtlCol="0">
            <a:spAutoFit/>
          </a:bodyPr>
          <a:lstStyle/>
          <a:p>
            <a:pPr algn="ctr"/>
            <a:r>
              <a:rPr lang="fr-FR" sz="2000" dirty="0" smtClean="0">
                <a:solidFill>
                  <a:schemeClr val="accent3"/>
                </a:solidFill>
                <a:latin typeface="Calibri" panose="020F0502020204030204" pitchFamily="34" charset="0"/>
              </a:rPr>
              <a:t>You </a:t>
            </a:r>
            <a:r>
              <a:rPr lang="fr-FR" sz="2000" dirty="0" err="1" smtClean="0">
                <a:solidFill>
                  <a:schemeClr val="accent3"/>
                </a:solidFill>
                <a:latin typeface="Calibri" panose="020F0502020204030204" pitchFamily="34" charset="0"/>
              </a:rPr>
              <a:t>Build</a:t>
            </a:r>
            <a:r>
              <a:rPr lang="fr-FR" sz="2000" dirty="0" smtClean="0">
                <a:solidFill>
                  <a:schemeClr val="accent3"/>
                </a:solidFill>
                <a:latin typeface="Calibri" panose="020F0502020204030204" pitchFamily="34" charset="0"/>
              </a:rPr>
              <a:t> It .. You </a:t>
            </a:r>
            <a:r>
              <a:rPr lang="fr-FR" sz="2000" dirty="0" err="1" smtClean="0">
                <a:solidFill>
                  <a:schemeClr val="accent3"/>
                </a:solidFill>
                <a:latin typeface="Calibri" panose="020F0502020204030204" pitchFamily="34" charset="0"/>
              </a:rPr>
              <a:t>Run</a:t>
            </a:r>
            <a:r>
              <a:rPr lang="fr-FR" sz="2000" dirty="0" smtClean="0">
                <a:solidFill>
                  <a:schemeClr val="accent3"/>
                </a:solidFill>
                <a:latin typeface="Calibri" panose="020F0502020204030204" pitchFamily="34" charset="0"/>
              </a:rPr>
              <a:t> It !</a:t>
            </a:r>
          </a:p>
        </p:txBody>
      </p:sp>
      <p:pic>
        <p:nvPicPr>
          <p:cNvPr id="2" name="Image 1"/>
          <p:cNvPicPr>
            <a:picLocks noChangeAspect="1"/>
          </p:cNvPicPr>
          <p:nvPr/>
        </p:nvPicPr>
        <p:blipFill>
          <a:blip r:embed="rId3"/>
          <a:stretch>
            <a:fillRect/>
          </a:stretch>
        </p:blipFill>
        <p:spPr>
          <a:xfrm>
            <a:off x="521990" y="2117833"/>
            <a:ext cx="2609850" cy="3000375"/>
          </a:xfrm>
          <a:prstGeom prst="rect">
            <a:avLst/>
          </a:prstGeom>
        </p:spPr>
      </p:pic>
      <p:pic>
        <p:nvPicPr>
          <p:cNvPr id="5" name="Image 4"/>
          <p:cNvPicPr>
            <a:picLocks noChangeAspect="1"/>
          </p:cNvPicPr>
          <p:nvPr/>
        </p:nvPicPr>
        <p:blipFill>
          <a:blip r:embed="rId4"/>
          <a:stretch>
            <a:fillRect/>
          </a:stretch>
        </p:blipFill>
        <p:spPr>
          <a:xfrm>
            <a:off x="3254127" y="3322745"/>
            <a:ext cx="885825" cy="590550"/>
          </a:xfrm>
          <a:prstGeom prst="rect">
            <a:avLst/>
          </a:prstGeom>
        </p:spPr>
      </p:pic>
      <p:pic>
        <p:nvPicPr>
          <p:cNvPr id="7" name="Image 6"/>
          <p:cNvPicPr>
            <a:picLocks noChangeAspect="1"/>
          </p:cNvPicPr>
          <p:nvPr/>
        </p:nvPicPr>
        <p:blipFill>
          <a:blip r:embed="rId5"/>
          <a:stretch>
            <a:fillRect/>
          </a:stretch>
        </p:blipFill>
        <p:spPr>
          <a:xfrm>
            <a:off x="4295353" y="2289282"/>
            <a:ext cx="3228975" cy="2657475"/>
          </a:xfrm>
          <a:prstGeom prst="rect">
            <a:avLst/>
          </a:prstGeom>
        </p:spPr>
      </p:pic>
    </p:spTree>
    <p:extLst>
      <p:ext uri="{BB962C8B-B14F-4D97-AF65-F5344CB8AC3E}">
        <p14:creationId xmlns:p14="http://schemas.microsoft.com/office/powerpoint/2010/main" val="45366732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0"/>
                                        <p:tgtEl>
                                          <p:spTgt spid="7"/>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6500"/>
                            </p:stCondLst>
                            <p:childTnLst>
                              <p:par>
                                <p:cTn id="21" presetID="10"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70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7500"/>
                            </p:stCondLst>
                            <p:childTnLst>
                              <p:par>
                                <p:cTn id="29" presetID="10"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8" grpId="0"/>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0" y="188913"/>
            <a:ext cx="9144000" cy="576262"/>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kern="1200" dirty="0">
                <a:solidFill>
                  <a:schemeClr val="bg1"/>
                </a:solidFill>
                <a:latin typeface="Calibri" pitchFamily="34" charset="0"/>
              </a:rPr>
              <a:t>La Philosophie « DEVOPS »</a:t>
            </a:r>
          </a:p>
        </p:txBody>
      </p:sp>
      <p:sp>
        <p:nvSpPr>
          <p:cNvPr id="7" name="ZoneTexte 6"/>
          <p:cNvSpPr txBox="1"/>
          <p:nvPr/>
        </p:nvSpPr>
        <p:spPr>
          <a:xfrm>
            <a:off x="3032616" y="980728"/>
            <a:ext cx="5976664" cy="369332"/>
          </a:xfrm>
          <a:prstGeom prst="rect">
            <a:avLst/>
          </a:prstGeom>
          <a:solidFill>
            <a:srgbClr val="00B050"/>
          </a:solidFill>
        </p:spPr>
        <p:txBody>
          <a:bodyPr wrap="square" rtlCol="0">
            <a:spAutoFit/>
          </a:bodyPr>
          <a:lstStyle/>
          <a:p>
            <a:pPr algn="ctr"/>
            <a:r>
              <a:rPr lang="fr-FR" dirty="0" smtClean="0">
                <a:solidFill>
                  <a:schemeClr val="bg1"/>
                </a:solidFill>
                <a:latin typeface="Calibri" pitchFamily="34" charset="0"/>
              </a:rPr>
              <a:t>Les Axes essentiels pour la mise en Place du DEVOPS</a:t>
            </a:r>
            <a:endParaRPr lang="fr-FR" dirty="0">
              <a:solidFill>
                <a:schemeClr val="bg1"/>
              </a:solidFill>
              <a:latin typeface="Calibri" pitchFamily="34" charset="0"/>
            </a:endParaRPr>
          </a:p>
        </p:txBody>
      </p:sp>
      <p:sp>
        <p:nvSpPr>
          <p:cNvPr id="2" name="Rectangle 1"/>
          <p:cNvSpPr/>
          <p:nvPr/>
        </p:nvSpPr>
        <p:spPr>
          <a:xfrm>
            <a:off x="107504" y="2132856"/>
            <a:ext cx="9036496" cy="1077218"/>
          </a:xfrm>
          <a:prstGeom prst="rect">
            <a:avLst/>
          </a:prstGeom>
        </p:spPr>
        <p:txBody>
          <a:bodyPr wrap="square">
            <a:spAutoFit/>
          </a:bodyPr>
          <a:lstStyle/>
          <a:p>
            <a:r>
              <a:rPr lang="fr-FR" sz="1600" dirty="0">
                <a:solidFill>
                  <a:srgbClr val="17448A"/>
                </a:solidFill>
                <a:latin typeface="Calibri" panose="020F0502020204030204" pitchFamily="34" charset="0"/>
              </a:rPr>
              <a:t>La collaboration est </a:t>
            </a:r>
            <a:r>
              <a:rPr lang="fr-FR" sz="1600" dirty="0" smtClean="0">
                <a:solidFill>
                  <a:srgbClr val="17448A"/>
                </a:solidFill>
                <a:latin typeface="Calibri" panose="020F0502020204030204" pitchFamily="34" charset="0"/>
              </a:rPr>
              <a:t>essentielle.  </a:t>
            </a:r>
            <a:r>
              <a:rPr lang="fr-FR" sz="1600" dirty="0" smtClean="0">
                <a:latin typeface="Calibri" panose="020F0502020204030204" pitchFamily="34" charset="0"/>
              </a:rPr>
              <a:t>Création d’un </a:t>
            </a:r>
            <a:r>
              <a:rPr lang="fr-FR" sz="1600" dirty="0">
                <a:latin typeface="Calibri" panose="020F0502020204030204" pitchFamily="34" charset="0"/>
              </a:rPr>
              <a:t>environnement et une culture de collaboration et de </a:t>
            </a:r>
            <a:r>
              <a:rPr lang="fr-FR" sz="1600" dirty="0" smtClean="0">
                <a:latin typeface="Calibri" panose="020F0502020204030204" pitchFamily="34" charset="0"/>
              </a:rPr>
              <a:t>partage. La </a:t>
            </a:r>
            <a:r>
              <a:rPr lang="fr-FR" sz="1600" dirty="0">
                <a:latin typeface="Calibri" panose="020F0502020204030204" pitchFamily="34" charset="0"/>
              </a:rPr>
              <a:t>collaboration entre les membres des équipes ne pourra se faire sans l’investissement et l’implication </a:t>
            </a:r>
            <a:r>
              <a:rPr lang="fr-FR" sz="1600" dirty="0" smtClean="0">
                <a:latin typeface="Calibri" panose="020F0502020204030204" pitchFamily="34" charset="0"/>
              </a:rPr>
              <a:t>de </a:t>
            </a:r>
            <a:r>
              <a:rPr lang="fr-FR" sz="1600" dirty="0">
                <a:latin typeface="Calibri" panose="020F0502020204030204" pitchFamily="34" charset="0"/>
              </a:rPr>
              <a:t>la </a:t>
            </a:r>
            <a:r>
              <a:rPr lang="fr-FR" sz="1600" dirty="0" smtClean="0">
                <a:latin typeface="Calibri" panose="020F0502020204030204" pitchFamily="34" charset="0"/>
              </a:rPr>
              <a:t>hiérarchie pour amener </a:t>
            </a:r>
            <a:r>
              <a:rPr lang="fr-FR" sz="1600" dirty="0">
                <a:latin typeface="Calibri" panose="020F0502020204030204" pitchFamily="34" charset="0"/>
              </a:rPr>
              <a:t>les personnes à suivre la même direction et à atteindre le même </a:t>
            </a:r>
            <a:r>
              <a:rPr lang="fr-FR" sz="1600" dirty="0" smtClean="0">
                <a:latin typeface="Calibri" panose="020F0502020204030204" pitchFamily="34" charset="0"/>
              </a:rPr>
              <a:t>objectif.</a:t>
            </a:r>
            <a:endParaRPr lang="fr-FR" sz="1600" dirty="0">
              <a:latin typeface="Calibri" panose="020F0502020204030204" pitchFamily="34" charset="0"/>
            </a:endParaRPr>
          </a:p>
        </p:txBody>
      </p:sp>
      <p:sp>
        <p:nvSpPr>
          <p:cNvPr id="3" name="Rectangle 2"/>
          <p:cNvSpPr/>
          <p:nvPr/>
        </p:nvSpPr>
        <p:spPr>
          <a:xfrm>
            <a:off x="134720" y="3789040"/>
            <a:ext cx="8874560" cy="830997"/>
          </a:xfrm>
          <a:prstGeom prst="rect">
            <a:avLst/>
          </a:prstGeom>
        </p:spPr>
        <p:txBody>
          <a:bodyPr wrap="square">
            <a:spAutoFit/>
          </a:bodyPr>
          <a:lstStyle/>
          <a:p>
            <a:r>
              <a:rPr lang="fr-FR" sz="1600" dirty="0">
                <a:solidFill>
                  <a:srgbClr val="17448A"/>
                </a:solidFill>
                <a:latin typeface="Calibri" panose="020F0502020204030204" pitchFamily="34" charset="0"/>
              </a:rPr>
              <a:t>L’automatisation </a:t>
            </a:r>
            <a:r>
              <a:rPr lang="fr-FR" sz="1600" dirty="0" smtClean="0">
                <a:solidFill>
                  <a:srgbClr val="17448A"/>
                </a:solidFill>
                <a:latin typeface="Calibri" panose="020F0502020204030204" pitchFamily="34" charset="0"/>
              </a:rPr>
              <a:t>de bout en bout est </a:t>
            </a:r>
            <a:r>
              <a:rPr lang="fr-FR" sz="1600" dirty="0">
                <a:solidFill>
                  <a:srgbClr val="17448A"/>
                </a:solidFill>
                <a:latin typeface="Calibri" panose="020F0502020204030204" pitchFamily="34" charset="0"/>
              </a:rPr>
              <a:t>essentielle </a:t>
            </a:r>
            <a:r>
              <a:rPr lang="fr-FR" sz="1600" dirty="0">
                <a:latin typeface="Calibri" panose="020F0502020204030204" pitchFamily="34" charset="0"/>
              </a:rPr>
              <a:t>pour créer des processus itératifs, fréquents, réutilisables et </a:t>
            </a:r>
            <a:r>
              <a:rPr lang="fr-FR" sz="1600" dirty="0" smtClean="0">
                <a:latin typeface="Calibri" panose="020F0502020204030204" pitchFamily="34" charset="0"/>
              </a:rPr>
              <a:t>fiables.  Produire</a:t>
            </a:r>
            <a:r>
              <a:rPr lang="fr-FR" sz="1600" dirty="0">
                <a:latin typeface="Calibri" panose="020F0502020204030204" pitchFamily="34" charset="0"/>
              </a:rPr>
              <a:t>, </a:t>
            </a:r>
            <a:r>
              <a:rPr lang="fr-FR" sz="1600" dirty="0" smtClean="0">
                <a:solidFill>
                  <a:schemeClr val="accent2"/>
                </a:solidFill>
                <a:latin typeface="Calibri" panose="020F0502020204030204" pitchFamily="34" charset="0"/>
              </a:rPr>
              <a:t>Tester</a:t>
            </a:r>
            <a:r>
              <a:rPr lang="fr-FR" sz="1600" dirty="0" smtClean="0">
                <a:latin typeface="Calibri" panose="020F0502020204030204" pitchFamily="34" charset="0"/>
              </a:rPr>
              <a:t>, Intégrer </a:t>
            </a:r>
            <a:r>
              <a:rPr lang="fr-FR" sz="1600" dirty="0">
                <a:latin typeface="Calibri" panose="020F0502020204030204" pitchFamily="34" charset="0"/>
              </a:rPr>
              <a:t>et </a:t>
            </a:r>
            <a:r>
              <a:rPr lang="fr-FR" sz="1600" dirty="0" smtClean="0">
                <a:latin typeface="Calibri" panose="020F0502020204030204" pitchFamily="34" charset="0"/>
              </a:rPr>
              <a:t>Livrer </a:t>
            </a:r>
            <a:r>
              <a:rPr lang="fr-FR" sz="1600" dirty="0">
                <a:latin typeface="Calibri" panose="020F0502020204030204" pitchFamily="34" charset="0"/>
              </a:rPr>
              <a:t>plus rapidement des applications ou </a:t>
            </a:r>
            <a:r>
              <a:rPr lang="fr-FR" sz="1600" dirty="0" smtClean="0">
                <a:latin typeface="Calibri" panose="020F0502020204030204" pitchFamily="34" charset="0"/>
              </a:rPr>
              <a:t>services permet au </a:t>
            </a:r>
            <a:r>
              <a:rPr lang="fr-FR" sz="1600" dirty="0">
                <a:latin typeface="Calibri" panose="020F0502020204030204" pitchFamily="34" charset="0"/>
              </a:rPr>
              <a:t>métier de s’adapter plus vite et </a:t>
            </a:r>
            <a:r>
              <a:rPr lang="fr-FR" sz="1600" dirty="0" smtClean="0">
                <a:latin typeface="Calibri" panose="020F0502020204030204" pitchFamily="34" charset="0"/>
              </a:rPr>
              <a:t>d’être </a:t>
            </a:r>
            <a:r>
              <a:rPr lang="fr-FR" sz="1600" dirty="0">
                <a:latin typeface="Calibri" panose="020F0502020204030204" pitchFamily="34" charset="0"/>
              </a:rPr>
              <a:t>plus performant</a:t>
            </a:r>
            <a:r>
              <a:rPr lang="fr-FR" sz="1600" dirty="0" smtClean="0">
                <a:latin typeface="Calibri" panose="020F0502020204030204" pitchFamily="34" charset="0"/>
              </a:rPr>
              <a:t>. Le déploiement continu est une cible.</a:t>
            </a:r>
            <a:endParaRPr lang="fr-FR" sz="1600" dirty="0">
              <a:latin typeface="Calibri" panose="020F0502020204030204" pitchFamily="34" charset="0"/>
            </a:endParaRPr>
          </a:p>
        </p:txBody>
      </p:sp>
      <p:sp>
        <p:nvSpPr>
          <p:cNvPr id="10" name="ZoneTexte 9"/>
          <p:cNvSpPr txBox="1"/>
          <p:nvPr/>
        </p:nvSpPr>
        <p:spPr>
          <a:xfrm>
            <a:off x="34320" y="1700808"/>
            <a:ext cx="734596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Un Revirement culturel ET une Collaboration </a:t>
            </a:r>
            <a:r>
              <a:rPr lang="fr-FR" dirty="0"/>
              <a:t>des équipes</a:t>
            </a:r>
          </a:p>
        </p:txBody>
      </p:sp>
      <p:sp>
        <p:nvSpPr>
          <p:cNvPr id="11" name="ZoneTexte 10"/>
          <p:cNvSpPr txBox="1"/>
          <p:nvPr/>
        </p:nvSpPr>
        <p:spPr>
          <a:xfrm>
            <a:off x="55776" y="3284984"/>
            <a:ext cx="7324512"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Un Outillage Automatisé (intégration</a:t>
            </a:r>
            <a:r>
              <a:rPr lang="fr-FR" dirty="0"/>
              <a:t>, livraisons, déploiements, tests…)</a:t>
            </a:r>
          </a:p>
        </p:txBody>
      </p:sp>
      <p:sp>
        <p:nvSpPr>
          <p:cNvPr id="13" name="ZoneTexte 12"/>
          <p:cNvSpPr txBox="1"/>
          <p:nvPr/>
        </p:nvSpPr>
        <p:spPr>
          <a:xfrm>
            <a:off x="55776" y="4797152"/>
            <a:ext cx="3868152"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Des Processus adaptés et adoptés</a:t>
            </a:r>
            <a:endParaRPr lang="fr-FR" dirty="0"/>
          </a:p>
        </p:txBody>
      </p:sp>
      <p:sp>
        <p:nvSpPr>
          <p:cNvPr id="14" name="Rectangle 13"/>
          <p:cNvSpPr/>
          <p:nvPr/>
        </p:nvSpPr>
        <p:spPr>
          <a:xfrm>
            <a:off x="134720" y="5308907"/>
            <a:ext cx="8874560" cy="830997"/>
          </a:xfrm>
          <a:prstGeom prst="rect">
            <a:avLst/>
          </a:prstGeom>
        </p:spPr>
        <p:txBody>
          <a:bodyPr wrap="square">
            <a:spAutoFit/>
          </a:bodyPr>
          <a:lstStyle/>
          <a:p>
            <a:r>
              <a:rPr lang="fr-FR" sz="1600" dirty="0" smtClean="0">
                <a:solidFill>
                  <a:srgbClr val="17448A"/>
                </a:solidFill>
                <a:latin typeface="Calibri" panose="020F0502020204030204" pitchFamily="34" charset="0"/>
              </a:rPr>
              <a:t>Les processus sont essentiels </a:t>
            </a:r>
            <a:r>
              <a:rPr lang="fr-FR" sz="1600" dirty="0" smtClean="0">
                <a:latin typeface="Calibri" panose="020F0502020204030204" pitchFamily="34" charset="0"/>
              </a:rPr>
              <a:t>et permettent d’encadrer et sécuriser les environnements exploités.</a:t>
            </a:r>
          </a:p>
          <a:p>
            <a:r>
              <a:rPr lang="fr-FR" sz="1600" dirty="0" smtClean="0">
                <a:latin typeface="Calibri" panose="020F0502020204030204" pitchFamily="34" charset="0"/>
              </a:rPr>
              <a:t>Les Processus sont partagés, adoptés et compris par toutes les équipes.</a:t>
            </a:r>
          </a:p>
          <a:p>
            <a:r>
              <a:rPr lang="fr-FR" sz="1600" dirty="0" smtClean="0">
                <a:latin typeface="Calibri" panose="020F0502020204030204" pitchFamily="34" charset="0"/>
              </a:rPr>
              <a:t>On ne laisse pas les environnements </a:t>
            </a:r>
            <a:r>
              <a:rPr lang="fr-FR" sz="1600" dirty="0" err="1" smtClean="0">
                <a:latin typeface="Calibri" panose="020F0502020204030204" pitchFamily="34" charset="0"/>
              </a:rPr>
              <a:t>Préprod</a:t>
            </a:r>
            <a:r>
              <a:rPr lang="fr-FR" sz="1600" dirty="0" smtClean="0">
                <a:latin typeface="Calibri" panose="020F0502020204030204" pitchFamily="34" charset="0"/>
              </a:rPr>
              <a:t> , </a:t>
            </a:r>
            <a:r>
              <a:rPr lang="fr-FR" sz="1600" dirty="0" err="1" smtClean="0">
                <a:latin typeface="Calibri" panose="020F0502020204030204" pitchFamily="34" charset="0"/>
              </a:rPr>
              <a:t>Prod</a:t>
            </a:r>
            <a:r>
              <a:rPr lang="fr-FR" sz="1600" dirty="0" smtClean="0">
                <a:latin typeface="Calibri" panose="020F0502020204030204" pitchFamily="34" charset="0"/>
              </a:rPr>
              <a:t>  en libre accès !</a:t>
            </a:r>
          </a:p>
        </p:txBody>
      </p:sp>
    </p:spTree>
    <p:extLst>
      <p:ext uri="{BB962C8B-B14F-4D97-AF65-F5344CB8AC3E}">
        <p14:creationId xmlns:p14="http://schemas.microsoft.com/office/powerpoint/2010/main" val="23234885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par>
                          <p:cTn id="8" fill="hold">
                            <p:stCondLst>
                              <p:cond delay="20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1000"/>
                                        <p:tgtEl>
                                          <p:spTgt spid="2">
                                            <p:txEl>
                                              <p:pRg st="0" end="0"/>
                                            </p:txEl>
                                          </p:spTgt>
                                        </p:tgtEl>
                                      </p:cBhvr>
                                    </p:animEffect>
                                  </p:childTnLst>
                                </p:cTn>
                              </p:par>
                            </p:childTnLst>
                          </p:cTn>
                        </p:par>
                        <p:par>
                          <p:cTn id="12" fill="hold">
                            <p:stCondLst>
                              <p:cond delay="8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000"/>
                                        <p:tgtEl>
                                          <p:spTgt spid="11"/>
                                        </p:tgtEl>
                                      </p:cBhvr>
                                    </p:animEffect>
                                  </p:childTnLst>
                                </p:cTn>
                              </p:par>
                            </p:childTnLst>
                          </p:cTn>
                        </p:par>
                        <p:par>
                          <p:cTn id="16" fill="hold">
                            <p:stCondLst>
                              <p:cond delay="100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childTnLst>
                                </p:cTn>
                              </p:par>
                            </p:childTnLst>
                          </p:cTn>
                        </p:par>
                        <p:par>
                          <p:cTn id="20" fill="hold">
                            <p:stCondLst>
                              <p:cond delay="16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2000"/>
                                        <p:tgtEl>
                                          <p:spTgt spid="13"/>
                                        </p:tgtEl>
                                      </p:cBhvr>
                                    </p:animEffect>
                                  </p:childTnLst>
                                </p:cTn>
                              </p:par>
                            </p:childTnLst>
                          </p:cTn>
                        </p:par>
                        <p:par>
                          <p:cTn id="24" fill="hold">
                            <p:stCondLst>
                              <p:cond delay="18000"/>
                            </p:stCondLst>
                            <p:childTnLst>
                              <p:par>
                                <p:cTn id="25" presetID="10" presetClass="entr" presetSubtype="0" fill="hold" grpId="0" nodeType="afterEffect">
                                  <p:stCondLst>
                                    <p:cond delay="0"/>
                                  </p:stCondLst>
                                  <p:iterate type="wd">
                                    <p:tmPct val="10000"/>
                                  </p:iterate>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fade">
                                      <p:cBhvr>
                                        <p:cTn id="27" dur="1000"/>
                                        <p:tgtEl>
                                          <p:spTgt spid="14">
                                            <p:txEl>
                                              <p:pRg st="0" end="0"/>
                                            </p:txEl>
                                          </p:spTgt>
                                        </p:tgtEl>
                                      </p:cBhvr>
                                    </p:animEffect>
                                  </p:childTnLst>
                                </p:cTn>
                              </p:par>
                            </p:childTnLst>
                          </p:cTn>
                        </p:par>
                        <p:par>
                          <p:cTn id="28" fill="hold">
                            <p:stCondLst>
                              <p:cond delay="20200"/>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14">
                                            <p:txEl>
                                              <p:pRg st="1" end="1"/>
                                            </p:txEl>
                                          </p:spTgt>
                                        </p:tgtEl>
                                        <p:attrNameLst>
                                          <p:attrName>style.visibility</p:attrName>
                                        </p:attrNameLst>
                                      </p:cBhvr>
                                      <p:to>
                                        <p:strVal val="visible"/>
                                      </p:to>
                                    </p:set>
                                    <p:animEffect transition="in" filter="fade">
                                      <p:cBhvr>
                                        <p:cTn id="31" dur="1000"/>
                                        <p:tgtEl>
                                          <p:spTgt spid="14">
                                            <p:txEl>
                                              <p:pRg st="1" end="1"/>
                                            </p:txEl>
                                          </p:spTgt>
                                        </p:tgtEl>
                                      </p:cBhvr>
                                    </p:animEffect>
                                  </p:childTnLst>
                                </p:cTn>
                              </p:par>
                            </p:childTnLst>
                          </p:cTn>
                        </p:par>
                        <p:par>
                          <p:cTn id="32" fill="hold">
                            <p:stCondLst>
                              <p:cond delay="22400"/>
                            </p:stCondLst>
                            <p:childTnLst>
                              <p:par>
                                <p:cTn id="33" presetID="10" presetClass="entr" presetSubtype="0" fill="hold" grpId="0" nodeType="afterEffect">
                                  <p:stCondLst>
                                    <p:cond delay="0"/>
                                  </p:stCondLst>
                                  <p:iterate type="wd">
                                    <p:tmPct val="10000"/>
                                  </p:iterate>
                                  <p:childTnLst>
                                    <p:set>
                                      <p:cBhvr>
                                        <p:cTn id="34" dur="1" fill="hold">
                                          <p:stCondLst>
                                            <p:cond delay="0"/>
                                          </p:stCondLst>
                                        </p:cTn>
                                        <p:tgtEl>
                                          <p:spTgt spid="14">
                                            <p:txEl>
                                              <p:pRg st="2" end="2"/>
                                            </p:txEl>
                                          </p:spTgt>
                                        </p:tgtEl>
                                        <p:attrNameLst>
                                          <p:attrName>style.visibility</p:attrName>
                                        </p:attrNameLst>
                                      </p:cBhvr>
                                      <p:to>
                                        <p:strVal val="visible"/>
                                      </p:to>
                                    </p:set>
                                    <p:animEffect transition="in" filter="fade">
                                      <p:cBhvr>
                                        <p:cTn id="35" dur="1000"/>
                                        <p:tgtEl>
                                          <p:spTgt spid="14">
                                            <p:txEl>
                                              <p:pRg st="2" end="2"/>
                                            </p:txEl>
                                          </p:spTgt>
                                        </p:tgtEl>
                                      </p:cBhvr>
                                    </p:animEffect>
                                  </p:childTnLst>
                                </p:cTn>
                              </p:par>
                            </p:childTnLst>
                          </p:cTn>
                        </p:par>
                        <p:par>
                          <p:cTn id="36" fill="hold">
                            <p:stCondLst>
                              <p:cond delay="24600"/>
                            </p:stCondLst>
                            <p:childTnLst>
                              <p:par>
                                <p:cTn id="37" presetID="19" presetClass="emph" presetSubtype="0" fill="hold" nodeType="afterEffect">
                                  <p:stCondLst>
                                    <p:cond delay="0"/>
                                  </p:stCondLst>
                                  <p:iterate type="wd">
                                    <p:tmPct val="10000"/>
                                  </p:iterate>
                                  <p:childTnLst>
                                    <p:animClr clrSpc="rgb" dir="cw">
                                      <p:cBhvr override="childStyle">
                                        <p:cTn id="38" dur="2000" fill="hold"/>
                                        <p:tgtEl>
                                          <p:spTgt spid="14">
                                            <p:txEl>
                                              <p:pRg st="2" end="2"/>
                                            </p:txEl>
                                          </p:spTgt>
                                        </p:tgtEl>
                                        <p:attrNameLst>
                                          <p:attrName>style.color</p:attrName>
                                        </p:attrNameLst>
                                      </p:cBhvr>
                                      <p:to>
                                        <a:srgbClr val="800000"/>
                                      </p:to>
                                    </p:animClr>
                                    <p:animClr clrSpc="rgb" dir="cw">
                                      <p:cBhvr>
                                        <p:cTn id="39" dur="2000" fill="hold"/>
                                        <p:tgtEl>
                                          <p:spTgt spid="14">
                                            <p:txEl>
                                              <p:pRg st="2" end="2"/>
                                            </p:txEl>
                                          </p:spTgt>
                                        </p:tgtEl>
                                        <p:attrNameLst>
                                          <p:attrName>fillcolor</p:attrName>
                                        </p:attrNameLst>
                                      </p:cBhvr>
                                      <p:to>
                                        <a:srgbClr val="800000"/>
                                      </p:to>
                                    </p:animClr>
                                    <p:set>
                                      <p:cBhvr>
                                        <p:cTn id="40" dur="2000" fill="hold"/>
                                        <p:tgtEl>
                                          <p:spTgt spid="14">
                                            <p:txEl>
                                              <p:pRg st="2" end="2"/>
                                            </p:txEl>
                                          </p:spTgt>
                                        </p:tgtEl>
                                        <p:attrNameLst>
                                          <p:attrName>fill.type</p:attrName>
                                        </p:attrNameLst>
                                      </p:cBhvr>
                                      <p:to>
                                        <p:strVal val="solid"/>
                                      </p:to>
                                    </p:set>
                                    <p:set>
                                      <p:cBhvr>
                                        <p:cTn id="41" dur="2000" fill="hold"/>
                                        <p:tgtEl>
                                          <p:spTgt spid="14">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uiExpand="1" build="p"/>
      <p:bldP spid="10" grpId="0" animBg="1"/>
      <p:bldP spid="11" grpId="0" animBg="1"/>
      <p:bldP spid="13" grpId="0" animBg="1"/>
      <p:bldP spid="14"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Modification de la Structure Organisationnelle</a:t>
            </a:r>
          </a:p>
        </p:txBody>
      </p:sp>
      <p:sp>
        <p:nvSpPr>
          <p:cNvPr id="7174" name="ZoneTexte 32"/>
          <p:cNvSpPr txBox="1">
            <a:spLocks noChangeArrowheads="1"/>
          </p:cNvSpPr>
          <p:nvPr/>
        </p:nvSpPr>
        <p:spPr bwMode="auto">
          <a:xfrm>
            <a:off x="3419475" y="4365625"/>
            <a:ext cx="1152525" cy="307975"/>
          </a:xfrm>
          <a:prstGeom prst="rect">
            <a:avLst/>
          </a:prstGeom>
          <a:noFill/>
          <a:ln w="9525">
            <a:noFill/>
            <a:miter lim="800000"/>
            <a:headEnd/>
            <a:tailEnd/>
          </a:ln>
        </p:spPr>
        <p:txBody>
          <a:bodyPr>
            <a:spAutoFit/>
          </a:bodyPr>
          <a:lstStyle/>
          <a:p>
            <a:pPr algn="ctr"/>
            <a:r>
              <a:rPr lang="fr-FR" sz="1400" i="1">
                <a:solidFill>
                  <a:schemeClr val="bg1"/>
                </a:solidFill>
              </a:rPr>
              <a:t>T. Chhea</a:t>
            </a:r>
          </a:p>
        </p:txBody>
      </p:sp>
      <p:sp>
        <p:nvSpPr>
          <p:cNvPr id="7175" name="ZoneTexte 33"/>
          <p:cNvSpPr txBox="1">
            <a:spLocks noChangeArrowheads="1"/>
          </p:cNvSpPr>
          <p:nvPr/>
        </p:nvSpPr>
        <p:spPr bwMode="auto">
          <a:xfrm>
            <a:off x="4859338" y="4365625"/>
            <a:ext cx="1152525" cy="307975"/>
          </a:xfrm>
          <a:prstGeom prst="rect">
            <a:avLst/>
          </a:prstGeom>
          <a:noFill/>
          <a:ln w="9525">
            <a:noFill/>
            <a:miter lim="800000"/>
            <a:headEnd/>
            <a:tailEnd/>
          </a:ln>
        </p:spPr>
        <p:txBody>
          <a:bodyPr>
            <a:spAutoFit/>
          </a:bodyPr>
          <a:lstStyle/>
          <a:p>
            <a:pPr algn="ctr"/>
            <a:r>
              <a:rPr lang="fr-FR" sz="1400" i="1">
                <a:solidFill>
                  <a:schemeClr val="bg1"/>
                </a:solidFill>
              </a:rPr>
              <a:t>P. Carbasa</a:t>
            </a:r>
          </a:p>
        </p:txBody>
      </p:sp>
      <p:sp>
        <p:nvSpPr>
          <p:cNvPr id="7176" name="ZoneTexte 34"/>
          <p:cNvSpPr txBox="1">
            <a:spLocks noChangeArrowheads="1"/>
          </p:cNvSpPr>
          <p:nvPr/>
        </p:nvSpPr>
        <p:spPr bwMode="auto">
          <a:xfrm>
            <a:off x="6300788" y="4365625"/>
            <a:ext cx="1150937" cy="307975"/>
          </a:xfrm>
          <a:prstGeom prst="rect">
            <a:avLst/>
          </a:prstGeom>
          <a:noFill/>
          <a:ln w="9525">
            <a:noFill/>
            <a:miter lim="800000"/>
            <a:headEnd/>
            <a:tailEnd/>
          </a:ln>
        </p:spPr>
        <p:txBody>
          <a:bodyPr>
            <a:spAutoFit/>
          </a:bodyPr>
          <a:lstStyle/>
          <a:p>
            <a:pPr algn="ctr"/>
            <a:r>
              <a:rPr lang="fr-FR" sz="1400" i="1">
                <a:solidFill>
                  <a:schemeClr val="bg1"/>
                </a:solidFill>
              </a:rPr>
              <a:t>S. Sadirac</a:t>
            </a:r>
          </a:p>
        </p:txBody>
      </p:sp>
      <p:sp>
        <p:nvSpPr>
          <p:cNvPr id="7179" name="ZoneTexte 44"/>
          <p:cNvSpPr txBox="1">
            <a:spLocks noChangeArrowheads="1"/>
          </p:cNvSpPr>
          <p:nvPr/>
        </p:nvSpPr>
        <p:spPr bwMode="auto">
          <a:xfrm>
            <a:off x="1042988" y="3933825"/>
            <a:ext cx="1150937" cy="306388"/>
          </a:xfrm>
          <a:prstGeom prst="rect">
            <a:avLst/>
          </a:prstGeom>
          <a:noFill/>
          <a:ln w="9525">
            <a:noFill/>
            <a:miter lim="800000"/>
            <a:headEnd/>
            <a:tailEnd/>
          </a:ln>
        </p:spPr>
        <p:txBody>
          <a:bodyPr>
            <a:spAutoFit/>
          </a:bodyPr>
          <a:lstStyle/>
          <a:p>
            <a:pPr algn="ctr"/>
            <a:r>
              <a:rPr lang="fr-FR" sz="1400">
                <a:solidFill>
                  <a:schemeClr val="bg1"/>
                </a:solidFill>
                <a:latin typeface="Calibri" pitchFamily="34" charset="0"/>
              </a:rPr>
              <a:t>F. Sevestre</a:t>
            </a:r>
          </a:p>
        </p:txBody>
      </p:sp>
      <p:sp>
        <p:nvSpPr>
          <p:cNvPr id="7181" name="ZoneTexte 46"/>
          <p:cNvSpPr txBox="1">
            <a:spLocks noChangeArrowheads="1"/>
          </p:cNvSpPr>
          <p:nvPr/>
        </p:nvSpPr>
        <p:spPr bwMode="auto">
          <a:xfrm>
            <a:off x="3708400" y="3933825"/>
            <a:ext cx="1152525" cy="306388"/>
          </a:xfrm>
          <a:prstGeom prst="rect">
            <a:avLst/>
          </a:prstGeom>
          <a:noFill/>
          <a:ln w="9525">
            <a:noFill/>
            <a:miter lim="800000"/>
            <a:headEnd/>
            <a:tailEnd/>
          </a:ln>
        </p:spPr>
        <p:txBody>
          <a:bodyPr>
            <a:spAutoFit/>
          </a:bodyPr>
          <a:lstStyle/>
          <a:p>
            <a:pPr algn="ctr"/>
            <a:r>
              <a:rPr lang="fr-FR" sz="1400">
                <a:solidFill>
                  <a:schemeClr val="bg1"/>
                </a:solidFill>
                <a:latin typeface="Calibri" pitchFamily="34" charset="0"/>
              </a:rPr>
              <a:t>T. Chhea</a:t>
            </a:r>
          </a:p>
        </p:txBody>
      </p:sp>
      <p:sp>
        <p:nvSpPr>
          <p:cNvPr id="7182" name="ZoneTexte 47"/>
          <p:cNvSpPr txBox="1">
            <a:spLocks noChangeArrowheads="1"/>
          </p:cNvSpPr>
          <p:nvPr/>
        </p:nvSpPr>
        <p:spPr bwMode="auto">
          <a:xfrm>
            <a:off x="5219700" y="3933825"/>
            <a:ext cx="1150938" cy="306388"/>
          </a:xfrm>
          <a:prstGeom prst="rect">
            <a:avLst/>
          </a:prstGeom>
          <a:noFill/>
          <a:ln w="9525">
            <a:noFill/>
            <a:miter lim="800000"/>
            <a:headEnd/>
            <a:tailEnd/>
          </a:ln>
        </p:spPr>
        <p:txBody>
          <a:bodyPr>
            <a:spAutoFit/>
          </a:bodyPr>
          <a:lstStyle/>
          <a:p>
            <a:pPr algn="ctr"/>
            <a:r>
              <a:rPr lang="fr-FR" sz="1400">
                <a:solidFill>
                  <a:schemeClr val="bg1"/>
                </a:solidFill>
                <a:latin typeface="Calibri" pitchFamily="34" charset="0"/>
              </a:rPr>
              <a:t>P. Carbasa</a:t>
            </a:r>
          </a:p>
        </p:txBody>
      </p:sp>
      <p:sp>
        <p:nvSpPr>
          <p:cNvPr id="7183" name="ZoneTexte 56"/>
          <p:cNvSpPr txBox="1">
            <a:spLocks noChangeArrowheads="1"/>
          </p:cNvSpPr>
          <p:nvPr/>
        </p:nvSpPr>
        <p:spPr bwMode="auto">
          <a:xfrm>
            <a:off x="6732588" y="3933825"/>
            <a:ext cx="1150937" cy="306388"/>
          </a:xfrm>
          <a:prstGeom prst="rect">
            <a:avLst/>
          </a:prstGeom>
          <a:noFill/>
          <a:ln w="9525">
            <a:noFill/>
            <a:miter lim="800000"/>
            <a:headEnd/>
            <a:tailEnd/>
          </a:ln>
        </p:spPr>
        <p:txBody>
          <a:bodyPr>
            <a:spAutoFit/>
          </a:bodyPr>
          <a:lstStyle/>
          <a:p>
            <a:pPr algn="ctr"/>
            <a:r>
              <a:rPr lang="fr-FR" sz="1400">
                <a:solidFill>
                  <a:schemeClr val="bg1"/>
                </a:solidFill>
                <a:latin typeface="Calibri" pitchFamily="34" charset="0"/>
              </a:rPr>
              <a:t>S. Sadirac</a:t>
            </a:r>
          </a:p>
        </p:txBody>
      </p:sp>
      <p:sp>
        <p:nvSpPr>
          <p:cNvPr id="3" name="Rectangle 2"/>
          <p:cNvSpPr/>
          <p:nvPr/>
        </p:nvSpPr>
        <p:spPr>
          <a:xfrm>
            <a:off x="72230" y="899428"/>
            <a:ext cx="9071769" cy="369332"/>
          </a:xfrm>
          <a:prstGeom prst="rect">
            <a:avLst/>
          </a:prstGeom>
          <a:solidFill>
            <a:srgbClr val="00B050"/>
          </a:solidFill>
        </p:spPr>
        <p:txBody>
          <a:bodyPr wrap="square">
            <a:spAutoFit/>
          </a:bodyPr>
          <a:lstStyle/>
          <a:p>
            <a:r>
              <a:rPr lang="fr-FR" dirty="0">
                <a:solidFill>
                  <a:schemeClr val="bg1"/>
                </a:solidFill>
                <a:latin typeface="Calibri" panose="020F0502020204030204" pitchFamily="34" charset="0"/>
              </a:rPr>
              <a:t>La collaboration entre les </a:t>
            </a:r>
            <a:r>
              <a:rPr lang="fr-FR" dirty="0" err="1">
                <a:solidFill>
                  <a:schemeClr val="bg1"/>
                </a:solidFill>
                <a:latin typeface="Calibri" panose="020F0502020204030204" pitchFamily="34" charset="0"/>
              </a:rPr>
              <a:t>Devs</a:t>
            </a:r>
            <a:r>
              <a:rPr lang="fr-FR" dirty="0">
                <a:solidFill>
                  <a:schemeClr val="bg1"/>
                </a:solidFill>
                <a:latin typeface="Calibri" panose="020F0502020204030204" pitchFamily="34" charset="0"/>
              </a:rPr>
              <a:t> et les </a:t>
            </a:r>
            <a:r>
              <a:rPr lang="fr-FR" dirty="0" err="1" smtClean="0">
                <a:solidFill>
                  <a:schemeClr val="bg1"/>
                </a:solidFill>
                <a:latin typeface="Calibri" panose="020F0502020204030204" pitchFamily="34" charset="0"/>
              </a:rPr>
              <a:t>Ops</a:t>
            </a:r>
            <a:r>
              <a:rPr lang="fr-FR" dirty="0" smtClean="0">
                <a:solidFill>
                  <a:schemeClr val="bg1"/>
                </a:solidFill>
                <a:latin typeface="Calibri" panose="020F0502020204030204" pitchFamily="34" charset="0"/>
              </a:rPr>
              <a:t> représente </a:t>
            </a:r>
            <a:r>
              <a:rPr lang="fr-FR" dirty="0">
                <a:solidFill>
                  <a:schemeClr val="bg1"/>
                </a:solidFill>
                <a:latin typeface="Calibri" panose="020F0502020204030204" pitchFamily="34" charset="0"/>
              </a:rPr>
              <a:t>un pilier </a:t>
            </a:r>
            <a:r>
              <a:rPr lang="fr-FR" dirty="0" smtClean="0">
                <a:solidFill>
                  <a:schemeClr val="bg1"/>
                </a:solidFill>
                <a:latin typeface="Calibri" panose="020F0502020204030204" pitchFamily="34" charset="0"/>
              </a:rPr>
              <a:t>de la </a:t>
            </a:r>
            <a:r>
              <a:rPr lang="fr-FR" dirty="0">
                <a:solidFill>
                  <a:schemeClr val="bg1"/>
                </a:solidFill>
                <a:latin typeface="Calibri" panose="020F0502020204030204" pitchFamily="34" charset="0"/>
              </a:rPr>
              <a:t>transformation </a:t>
            </a:r>
            <a:r>
              <a:rPr lang="fr-FR" dirty="0" err="1">
                <a:solidFill>
                  <a:schemeClr val="bg1"/>
                </a:solidFill>
                <a:latin typeface="Calibri" panose="020F0502020204030204" pitchFamily="34" charset="0"/>
              </a:rPr>
              <a:t>DevOps</a:t>
            </a:r>
            <a:endParaRPr lang="fr-FR" dirty="0">
              <a:solidFill>
                <a:schemeClr val="bg1"/>
              </a:solidFill>
              <a:latin typeface="Calibri" panose="020F0502020204030204" pitchFamily="34" charset="0"/>
            </a:endParaRPr>
          </a:p>
        </p:txBody>
      </p:sp>
      <p:sp>
        <p:nvSpPr>
          <p:cNvPr id="5" name="Rectangle 4"/>
          <p:cNvSpPr/>
          <p:nvPr/>
        </p:nvSpPr>
        <p:spPr>
          <a:xfrm>
            <a:off x="279851" y="1792539"/>
            <a:ext cx="8380333" cy="1200329"/>
          </a:xfrm>
          <a:prstGeom prst="rect">
            <a:avLst/>
          </a:prstGeom>
          <a:solidFill>
            <a:schemeClr val="bg1"/>
          </a:solidFill>
        </p:spPr>
        <p:txBody>
          <a:bodyPr wrap="square">
            <a:spAutoFit/>
          </a:bodyPr>
          <a:lstStyle/>
          <a:p>
            <a:r>
              <a:rPr lang="fr-FR" dirty="0" smtClean="0">
                <a:latin typeface="Calibri" panose="020F0502020204030204" pitchFamily="34" charset="0"/>
              </a:rPr>
              <a:t>La </a:t>
            </a:r>
            <a:r>
              <a:rPr lang="fr-FR" dirty="0">
                <a:latin typeface="Calibri" panose="020F0502020204030204" pitchFamily="34" charset="0"/>
              </a:rPr>
              <a:t>principale transformation organisationnelle consiste au </a:t>
            </a:r>
            <a:r>
              <a:rPr lang="fr-FR" dirty="0">
                <a:solidFill>
                  <a:srgbClr val="17448A"/>
                </a:solidFill>
                <a:latin typeface="Calibri" panose="020F0502020204030204" pitchFamily="34" charset="0"/>
              </a:rPr>
              <a:t>décloisonnement</a:t>
            </a:r>
            <a:r>
              <a:rPr lang="fr-FR" dirty="0">
                <a:solidFill>
                  <a:schemeClr val="accent6">
                    <a:lumMod val="75000"/>
                  </a:schemeClr>
                </a:solidFill>
                <a:latin typeface="Calibri" panose="020F0502020204030204" pitchFamily="34" charset="0"/>
              </a:rPr>
              <a:t> </a:t>
            </a:r>
            <a:r>
              <a:rPr lang="fr-FR" dirty="0">
                <a:latin typeface="Calibri" panose="020F0502020204030204" pitchFamily="34" charset="0"/>
              </a:rPr>
              <a:t>des équipes et au passage d’un modèle mono-disciplinaire vers des équipes pluridisciplinaires, appelées </a:t>
            </a:r>
            <a:r>
              <a:rPr lang="fr-FR" sz="1600" b="1" dirty="0">
                <a:latin typeface="Calibri" panose="020F0502020204030204" pitchFamily="34" charset="0"/>
              </a:rPr>
              <a:t>équipes fonctionnelles </a:t>
            </a:r>
            <a:r>
              <a:rPr lang="fr-FR" dirty="0">
                <a:latin typeface="Calibri" panose="020F0502020204030204" pitchFamily="34" charset="0"/>
              </a:rPr>
              <a:t>ou </a:t>
            </a:r>
            <a:r>
              <a:rPr lang="fr-FR" dirty="0" err="1">
                <a:solidFill>
                  <a:srgbClr val="17448A"/>
                </a:solidFill>
                <a:latin typeface="Calibri" panose="020F0502020204030204" pitchFamily="34" charset="0"/>
              </a:rPr>
              <a:t>Feature</a:t>
            </a:r>
            <a:r>
              <a:rPr lang="fr-FR" dirty="0">
                <a:solidFill>
                  <a:srgbClr val="17448A"/>
                </a:solidFill>
                <a:latin typeface="Calibri" panose="020F0502020204030204" pitchFamily="34" charset="0"/>
              </a:rPr>
              <a:t> teams</a:t>
            </a:r>
            <a:r>
              <a:rPr lang="fr-FR" dirty="0">
                <a:latin typeface="Calibri" panose="020F0502020204030204" pitchFamily="34" charset="0"/>
              </a:rPr>
              <a:t>. </a:t>
            </a:r>
            <a:r>
              <a:rPr lang="fr-FR" dirty="0" smtClean="0">
                <a:latin typeface="Calibri" panose="020F0502020204030204" pitchFamily="34" charset="0"/>
              </a:rPr>
              <a:t>Nouveau rôles : Release Manager, Ingénieurs </a:t>
            </a:r>
            <a:r>
              <a:rPr lang="fr-FR" dirty="0" err="1" smtClean="0">
                <a:latin typeface="Calibri" panose="020F0502020204030204" pitchFamily="34" charset="0"/>
              </a:rPr>
              <a:t>Devops</a:t>
            </a:r>
            <a:r>
              <a:rPr lang="fr-FR" dirty="0" smtClean="0">
                <a:latin typeface="Calibri" panose="020F0502020204030204" pitchFamily="34" charset="0"/>
              </a:rPr>
              <a:t> ..</a:t>
            </a:r>
            <a:endParaRPr lang="fr-FR" dirty="0">
              <a:latin typeface="Calibri" panose="020F0502020204030204" pitchFamily="34" charset="0"/>
            </a:endParaRPr>
          </a:p>
        </p:txBody>
      </p:sp>
      <p:sp>
        <p:nvSpPr>
          <p:cNvPr id="2" name="Rectangle 1"/>
          <p:cNvSpPr/>
          <p:nvPr/>
        </p:nvSpPr>
        <p:spPr>
          <a:xfrm>
            <a:off x="269903" y="3294773"/>
            <a:ext cx="8468612" cy="923330"/>
          </a:xfrm>
          <a:prstGeom prst="rect">
            <a:avLst/>
          </a:prstGeom>
          <a:solidFill>
            <a:schemeClr val="bg1"/>
          </a:solidFill>
        </p:spPr>
        <p:txBody>
          <a:bodyPr wrap="square">
            <a:spAutoFit/>
          </a:bodyPr>
          <a:lstStyle/>
          <a:p>
            <a:r>
              <a:rPr lang="fr-FR" dirty="0">
                <a:latin typeface="Calibri" panose="020F0502020204030204" pitchFamily="34" charset="0"/>
              </a:rPr>
              <a:t>Le mécanisme de gestion des changements </a:t>
            </a:r>
            <a:r>
              <a:rPr lang="fr-FR" dirty="0">
                <a:solidFill>
                  <a:srgbClr val="17448A"/>
                </a:solidFill>
                <a:latin typeface="Calibri" panose="020F0502020204030204" pitchFamily="34" charset="0"/>
              </a:rPr>
              <a:t>régule</a:t>
            </a:r>
            <a:r>
              <a:rPr lang="fr-FR" dirty="0">
                <a:solidFill>
                  <a:schemeClr val="accent6">
                    <a:lumMod val="75000"/>
                  </a:schemeClr>
                </a:solidFill>
                <a:latin typeface="Calibri" panose="020F0502020204030204" pitchFamily="34" charset="0"/>
              </a:rPr>
              <a:t> </a:t>
            </a:r>
            <a:r>
              <a:rPr lang="fr-FR" dirty="0">
                <a:latin typeface="Calibri" panose="020F0502020204030204" pitchFamily="34" charset="0"/>
              </a:rPr>
              <a:t>les dysfonctionnements des nouveaux silos dans le cas d’impact d’une modification applicative sur les autres domaines applicatifs, idem pour les changements d’infrastructures à l’initiative des exploitations.</a:t>
            </a:r>
          </a:p>
        </p:txBody>
      </p:sp>
      <p:sp>
        <p:nvSpPr>
          <p:cNvPr id="20" name="Rectangle 19"/>
          <p:cNvSpPr/>
          <p:nvPr/>
        </p:nvSpPr>
        <p:spPr>
          <a:xfrm>
            <a:off x="269903" y="4622729"/>
            <a:ext cx="8380333" cy="923330"/>
          </a:xfrm>
          <a:prstGeom prst="rect">
            <a:avLst/>
          </a:prstGeom>
          <a:solidFill>
            <a:schemeClr val="bg1"/>
          </a:solidFill>
        </p:spPr>
        <p:txBody>
          <a:bodyPr wrap="square">
            <a:spAutoFit/>
          </a:bodyPr>
          <a:lstStyle/>
          <a:p>
            <a:r>
              <a:rPr lang="fr-FR" dirty="0">
                <a:latin typeface="Calibri" panose="020F0502020204030204" pitchFamily="34" charset="0"/>
              </a:rPr>
              <a:t>Le </a:t>
            </a:r>
            <a:r>
              <a:rPr lang="fr-FR" dirty="0">
                <a:solidFill>
                  <a:srgbClr val="17448A"/>
                </a:solidFill>
                <a:latin typeface="Calibri" panose="020F0502020204030204" pitchFamily="34" charset="0"/>
              </a:rPr>
              <a:t>support</a:t>
            </a:r>
            <a:r>
              <a:rPr lang="fr-FR" dirty="0">
                <a:solidFill>
                  <a:schemeClr val="accent6">
                    <a:lumMod val="75000"/>
                  </a:schemeClr>
                </a:solidFill>
                <a:latin typeface="Calibri" panose="020F0502020204030204" pitchFamily="34" charset="0"/>
              </a:rPr>
              <a:t> </a:t>
            </a:r>
            <a:r>
              <a:rPr lang="fr-FR" dirty="0">
                <a:latin typeface="Calibri" panose="020F0502020204030204" pitchFamily="34" charset="0"/>
              </a:rPr>
              <a:t>applicatif en production n’existe plus à proprement parler, il est assuré par l’équipe applicative </a:t>
            </a:r>
            <a:r>
              <a:rPr lang="fr-FR" dirty="0" err="1" smtClean="0">
                <a:solidFill>
                  <a:srgbClr val="17448A"/>
                </a:solidFill>
                <a:latin typeface="Calibri" panose="020F0502020204030204" pitchFamily="34" charset="0"/>
              </a:rPr>
              <a:t>DevOpS</a:t>
            </a:r>
            <a:r>
              <a:rPr lang="fr-FR" dirty="0" smtClean="0">
                <a:latin typeface="Calibri" panose="020F0502020204030204" pitchFamily="34" charset="0"/>
              </a:rPr>
              <a:t>. Inutile </a:t>
            </a:r>
            <a:r>
              <a:rPr lang="fr-FR" dirty="0">
                <a:latin typeface="Calibri" panose="020F0502020204030204" pitchFamily="34" charset="0"/>
              </a:rPr>
              <a:t>désormais d’expliquer l’impact du changement à une équipe mutualisée de support en production.</a:t>
            </a:r>
          </a:p>
        </p:txBody>
      </p:sp>
      <p:sp>
        <p:nvSpPr>
          <p:cNvPr id="21" name="ZoneTexte 20"/>
          <p:cNvSpPr txBox="1"/>
          <p:nvPr/>
        </p:nvSpPr>
        <p:spPr>
          <a:xfrm>
            <a:off x="5457429" y="5928576"/>
            <a:ext cx="2873625" cy="400110"/>
          </a:xfrm>
          <a:prstGeom prst="rect">
            <a:avLst/>
          </a:prstGeom>
          <a:solidFill>
            <a:srgbClr val="00B050"/>
          </a:solidFill>
        </p:spPr>
        <p:txBody>
          <a:bodyPr wrap="square" rtlCol="0">
            <a:spAutoFit/>
          </a:bodyPr>
          <a:lstStyle/>
          <a:p>
            <a:pPr algn="ctr"/>
            <a:r>
              <a:rPr lang="fr-FR" sz="2000" dirty="0" smtClean="0">
                <a:solidFill>
                  <a:schemeClr val="accent3"/>
                </a:solidFill>
                <a:latin typeface="Calibri" panose="020F0502020204030204" pitchFamily="34" charset="0"/>
              </a:rPr>
              <a:t>You </a:t>
            </a:r>
            <a:r>
              <a:rPr lang="fr-FR" sz="2000" dirty="0" err="1" smtClean="0">
                <a:solidFill>
                  <a:schemeClr val="accent3"/>
                </a:solidFill>
                <a:latin typeface="Calibri" panose="020F0502020204030204" pitchFamily="34" charset="0"/>
              </a:rPr>
              <a:t>Build</a:t>
            </a:r>
            <a:r>
              <a:rPr lang="fr-FR" sz="2000" dirty="0" smtClean="0">
                <a:solidFill>
                  <a:schemeClr val="accent3"/>
                </a:solidFill>
                <a:latin typeface="Calibri" panose="020F0502020204030204" pitchFamily="34" charset="0"/>
              </a:rPr>
              <a:t> It .. You </a:t>
            </a:r>
            <a:r>
              <a:rPr lang="fr-FR" sz="2000" dirty="0" err="1" smtClean="0">
                <a:solidFill>
                  <a:schemeClr val="accent3"/>
                </a:solidFill>
                <a:latin typeface="Calibri" panose="020F0502020204030204" pitchFamily="34" charset="0"/>
              </a:rPr>
              <a:t>Run</a:t>
            </a:r>
            <a:r>
              <a:rPr lang="fr-FR" sz="2000" dirty="0" smtClean="0">
                <a:solidFill>
                  <a:schemeClr val="accent3"/>
                </a:solidFill>
                <a:latin typeface="Calibri" panose="020F0502020204030204" pitchFamily="34" charset="0"/>
              </a:rPr>
              <a:t> It !</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20" grpId="0" animBg="1"/>
      <p:bldP spid="2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Modification de la Structure Organisationnelle</a:t>
            </a:r>
          </a:p>
        </p:txBody>
      </p:sp>
      <p:sp>
        <p:nvSpPr>
          <p:cNvPr id="7174" name="ZoneTexte 32"/>
          <p:cNvSpPr txBox="1">
            <a:spLocks noChangeArrowheads="1"/>
          </p:cNvSpPr>
          <p:nvPr/>
        </p:nvSpPr>
        <p:spPr bwMode="auto">
          <a:xfrm>
            <a:off x="3419475" y="4365625"/>
            <a:ext cx="1152525" cy="307975"/>
          </a:xfrm>
          <a:prstGeom prst="rect">
            <a:avLst/>
          </a:prstGeom>
          <a:noFill/>
          <a:ln w="9525">
            <a:noFill/>
            <a:miter lim="800000"/>
            <a:headEnd/>
            <a:tailEnd/>
          </a:ln>
        </p:spPr>
        <p:txBody>
          <a:bodyPr>
            <a:spAutoFit/>
          </a:bodyPr>
          <a:lstStyle/>
          <a:p>
            <a:pPr algn="ctr"/>
            <a:r>
              <a:rPr lang="fr-FR" sz="1400" i="1">
                <a:solidFill>
                  <a:schemeClr val="bg1"/>
                </a:solidFill>
              </a:rPr>
              <a:t>T. Chhea</a:t>
            </a:r>
          </a:p>
        </p:txBody>
      </p:sp>
      <p:sp>
        <p:nvSpPr>
          <p:cNvPr id="7175" name="ZoneTexte 33"/>
          <p:cNvSpPr txBox="1">
            <a:spLocks noChangeArrowheads="1"/>
          </p:cNvSpPr>
          <p:nvPr/>
        </p:nvSpPr>
        <p:spPr bwMode="auto">
          <a:xfrm>
            <a:off x="4859338" y="4365625"/>
            <a:ext cx="1152525" cy="307975"/>
          </a:xfrm>
          <a:prstGeom prst="rect">
            <a:avLst/>
          </a:prstGeom>
          <a:noFill/>
          <a:ln w="9525">
            <a:noFill/>
            <a:miter lim="800000"/>
            <a:headEnd/>
            <a:tailEnd/>
          </a:ln>
        </p:spPr>
        <p:txBody>
          <a:bodyPr>
            <a:spAutoFit/>
          </a:bodyPr>
          <a:lstStyle/>
          <a:p>
            <a:pPr algn="ctr"/>
            <a:r>
              <a:rPr lang="fr-FR" sz="1400" i="1">
                <a:solidFill>
                  <a:schemeClr val="bg1"/>
                </a:solidFill>
              </a:rPr>
              <a:t>P. Carbasa</a:t>
            </a:r>
          </a:p>
        </p:txBody>
      </p:sp>
      <p:sp>
        <p:nvSpPr>
          <p:cNvPr id="7179" name="ZoneTexte 44"/>
          <p:cNvSpPr txBox="1">
            <a:spLocks noChangeArrowheads="1"/>
          </p:cNvSpPr>
          <p:nvPr/>
        </p:nvSpPr>
        <p:spPr bwMode="auto">
          <a:xfrm>
            <a:off x="1042988" y="3933825"/>
            <a:ext cx="1150937" cy="306388"/>
          </a:xfrm>
          <a:prstGeom prst="rect">
            <a:avLst/>
          </a:prstGeom>
          <a:noFill/>
          <a:ln w="9525">
            <a:noFill/>
            <a:miter lim="800000"/>
            <a:headEnd/>
            <a:tailEnd/>
          </a:ln>
        </p:spPr>
        <p:txBody>
          <a:bodyPr>
            <a:spAutoFit/>
          </a:bodyPr>
          <a:lstStyle/>
          <a:p>
            <a:pPr algn="ctr"/>
            <a:r>
              <a:rPr lang="fr-FR" sz="1400">
                <a:solidFill>
                  <a:schemeClr val="bg1"/>
                </a:solidFill>
                <a:latin typeface="Calibri" pitchFamily="34" charset="0"/>
              </a:rPr>
              <a:t>F. Sevestre</a:t>
            </a:r>
          </a:p>
        </p:txBody>
      </p:sp>
      <p:sp>
        <p:nvSpPr>
          <p:cNvPr id="7182" name="ZoneTexte 47"/>
          <p:cNvSpPr txBox="1">
            <a:spLocks noChangeArrowheads="1"/>
          </p:cNvSpPr>
          <p:nvPr/>
        </p:nvSpPr>
        <p:spPr bwMode="auto">
          <a:xfrm>
            <a:off x="5219700" y="3933825"/>
            <a:ext cx="1150938" cy="306388"/>
          </a:xfrm>
          <a:prstGeom prst="rect">
            <a:avLst/>
          </a:prstGeom>
          <a:noFill/>
          <a:ln w="9525">
            <a:noFill/>
            <a:miter lim="800000"/>
            <a:headEnd/>
            <a:tailEnd/>
          </a:ln>
        </p:spPr>
        <p:txBody>
          <a:bodyPr>
            <a:spAutoFit/>
          </a:bodyPr>
          <a:lstStyle/>
          <a:p>
            <a:pPr algn="ctr"/>
            <a:r>
              <a:rPr lang="fr-FR" sz="1400">
                <a:solidFill>
                  <a:schemeClr val="bg1"/>
                </a:solidFill>
                <a:latin typeface="Calibri" pitchFamily="34" charset="0"/>
              </a:rPr>
              <a:t>P. Carbasa</a:t>
            </a:r>
          </a:p>
        </p:txBody>
      </p:sp>
      <p:sp>
        <p:nvSpPr>
          <p:cNvPr id="7183" name="ZoneTexte 56"/>
          <p:cNvSpPr txBox="1">
            <a:spLocks noChangeArrowheads="1"/>
          </p:cNvSpPr>
          <p:nvPr/>
        </p:nvSpPr>
        <p:spPr bwMode="auto">
          <a:xfrm>
            <a:off x="6732588" y="3933825"/>
            <a:ext cx="1150937" cy="306388"/>
          </a:xfrm>
          <a:prstGeom prst="rect">
            <a:avLst/>
          </a:prstGeom>
          <a:noFill/>
          <a:ln w="9525">
            <a:noFill/>
            <a:miter lim="800000"/>
            <a:headEnd/>
            <a:tailEnd/>
          </a:ln>
        </p:spPr>
        <p:txBody>
          <a:bodyPr>
            <a:spAutoFit/>
          </a:bodyPr>
          <a:lstStyle/>
          <a:p>
            <a:pPr algn="ctr"/>
            <a:r>
              <a:rPr lang="fr-FR" sz="1400">
                <a:solidFill>
                  <a:schemeClr val="bg1"/>
                </a:solidFill>
                <a:latin typeface="Calibri" pitchFamily="34" charset="0"/>
              </a:rPr>
              <a:t>S. Sadirac</a:t>
            </a:r>
          </a:p>
        </p:txBody>
      </p:sp>
      <p:sp>
        <p:nvSpPr>
          <p:cNvPr id="3" name="Rectangle 2"/>
          <p:cNvSpPr/>
          <p:nvPr/>
        </p:nvSpPr>
        <p:spPr>
          <a:xfrm>
            <a:off x="72230" y="899428"/>
            <a:ext cx="9071769" cy="369332"/>
          </a:xfrm>
          <a:prstGeom prst="rect">
            <a:avLst/>
          </a:prstGeom>
          <a:solidFill>
            <a:srgbClr val="00B050"/>
          </a:solidFill>
        </p:spPr>
        <p:txBody>
          <a:bodyPr wrap="square">
            <a:spAutoFit/>
          </a:bodyPr>
          <a:lstStyle/>
          <a:p>
            <a:r>
              <a:rPr lang="fr-FR" dirty="0" smtClean="0">
                <a:solidFill>
                  <a:schemeClr val="bg1"/>
                </a:solidFill>
                <a:latin typeface="Calibri" panose="020F0502020204030204" pitchFamily="34" charset="0"/>
              </a:rPr>
              <a:t>D’autres Types d’Organisation possibles</a:t>
            </a:r>
            <a:endParaRPr lang="fr-FR" dirty="0">
              <a:solidFill>
                <a:schemeClr val="bg1"/>
              </a:solidFill>
              <a:latin typeface="Calibri" panose="020F0502020204030204" pitchFamily="34" charset="0"/>
            </a:endParaRPr>
          </a:p>
        </p:txBody>
      </p:sp>
      <p:sp>
        <p:nvSpPr>
          <p:cNvPr id="21" name="ZoneTexte 20"/>
          <p:cNvSpPr txBox="1"/>
          <p:nvPr/>
        </p:nvSpPr>
        <p:spPr>
          <a:xfrm>
            <a:off x="5514799" y="6125234"/>
            <a:ext cx="2873625" cy="400110"/>
          </a:xfrm>
          <a:prstGeom prst="rect">
            <a:avLst/>
          </a:prstGeom>
          <a:solidFill>
            <a:srgbClr val="0070C0"/>
          </a:solidFill>
        </p:spPr>
        <p:txBody>
          <a:bodyPr wrap="square" rtlCol="0">
            <a:spAutoFit/>
          </a:bodyPr>
          <a:lstStyle/>
          <a:p>
            <a:pPr algn="ctr"/>
            <a:r>
              <a:rPr lang="fr-FR" sz="2000" dirty="0" smtClean="0">
                <a:solidFill>
                  <a:schemeClr val="accent3"/>
                </a:solidFill>
                <a:latin typeface="Calibri" panose="020F0502020204030204" pitchFamily="34" charset="0"/>
              </a:rPr>
              <a:t>You </a:t>
            </a:r>
            <a:r>
              <a:rPr lang="fr-FR" sz="2000" dirty="0" err="1" smtClean="0">
                <a:solidFill>
                  <a:schemeClr val="accent3"/>
                </a:solidFill>
                <a:latin typeface="Calibri" panose="020F0502020204030204" pitchFamily="34" charset="0"/>
              </a:rPr>
              <a:t>Build</a:t>
            </a:r>
            <a:r>
              <a:rPr lang="fr-FR" sz="2000" dirty="0" smtClean="0">
                <a:solidFill>
                  <a:schemeClr val="accent3"/>
                </a:solidFill>
                <a:latin typeface="Calibri" panose="020F0502020204030204" pitchFamily="34" charset="0"/>
              </a:rPr>
              <a:t> It .. You </a:t>
            </a:r>
            <a:r>
              <a:rPr lang="fr-FR" sz="2000" dirty="0" err="1" smtClean="0">
                <a:solidFill>
                  <a:schemeClr val="accent3"/>
                </a:solidFill>
                <a:latin typeface="Calibri" panose="020F0502020204030204" pitchFamily="34" charset="0"/>
              </a:rPr>
              <a:t>Run</a:t>
            </a:r>
            <a:r>
              <a:rPr lang="fr-FR" sz="2000" dirty="0" smtClean="0">
                <a:solidFill>
                  <a:schemeClr val="accent3"/>
                </a:solidFill>
                <a:latin typeface="Calibri" panose="020F0502020204030204" pitchFamily="34" charset="0"/>
              </a:rPr>
              <a:t> It !</a:t>
            </a:r>
          </a:p>
        </p:txBody>
      </p:sp>
      <p:sp>
        <p:nvSpPr>
          <p:cNvPr id="6" name="Rectangle 5"/>
          <p:cNvSpPr/>
          <p:nvPr/>
        </p:nvSpPr>
        <p:spPr>
          <a:xfrm>
            <a:off x="6156176" y="3386020"/>
            <a:ext cx="2559780" cy="584775"/>
          </a:xfrm>
          <a:prstGeom prst="rect">
            <a:avLst/>
          </a:prstGeom>
          <a:solidFill>
            <a:schemeClr val="bg1">
              <a:lumMod val="95000"/>
            </a:schemeClr>
          </a:solidFill>
          <a:ln>
            <a:solidFill>
              <a:schemeClr val="bg1">
                <a:lumMod val="85000"/>
              </a:schemeClr>
            </a:solidFill>
          </a:ln>
        </p:spPr>
        <p:txBody>
          <a:bodyPr wrap="square">
            <a:spAutoFit/>
          </a:bodyPr>
          <a:lstStyle/>
          <a:p>
            <a:pPr algn="ctr"/>
            <a:r>
              <a:rPr lang="fr-FR" sz="1600" dirty="0" smtClean="0">
                <a:solidFill>
                  <a:srgbClr val="232629"/>
                </a:solidFill>
                <a:latin typeface="Calibri" panose="020F0502020204030204" pitchFamily="34" charset="0"/>
              </a:rPr>
              <a:t>Partage </a:t>
            </a:r>
            <a:r>
              <a:rPr lang="fr-FR" sz="1600" dirty="0">
                <a:solidFill>
                  <a:srgbClr val="232629"/>
                </a:solidFill>
                <a:latin typeface="Calibri" panose="020F0502020204030204" pitchFamily="34" charset="0"/>
              </a:rPr>
              <a:t>entre les équipes </a:t>
            </a:r>
            <a:endParaRPr lang="fr-FR" sz="1600" dirty="0" smtClean="0">
              <a:solidFill>
                <a:srgbClr val="232629"/>
              </a:solidFill>
              <a:latin typeface="Calibri" panose="020F0502020204030204" pitchFamily="34" charset="0"/>
            </a:endParaRPr>
          </a:p>
          <a:p>
            <a:pPr algn="ctr"/>
            <a:r>
              <a:rPr lang="fr-FR" sz="1600" dirty="0" smtClean="0">
                <a:solidFill>
                  <a:srgbClr val="232629"/>
                </a:solidFill>
                <a:latin typeface="Calibri" panose="020F0502020204030204" pitchFamily="34" charset="0"/>
              </a:rPr>
              <a:t>des ressources spécialisées</a:t>
            </a:r>
            <a:r>
              <a:rPr lang="fr-FR" sz="1600" dirty="0">
                <a:solidFill>
                  <a:srgbClr val="232629"/>
                </a:solidFill>
                <a:latin typeface="Calibri" panose="020F0502020204030204" pitchFamily="34" charset="0"/>
              </a:rPr>
              <a:t>.</a:t>
            </a:r>
            <a:endParaRPr lang="fr-FR" sz="1600" dirty="0">
              <a:latin typeface="Calibri" panose="020F0502020204030204" pitchFamily="34" charset="0"/>
            </a:endParaRPr>
          </a:p>
        </p:txBody>
      </p:sp>
      <p:sp>
        <p:nvSpPr>
          <p:cNvPr id="22" name="Rectangle 21"/>
          <p:cNvSpPr/>
          <p:nvPr/>
        </p:nvSpPr>
        <p:spPr>
          <a:xfrm>
            <a:off x="6156176" y="4284385"/>
            <a:ext cx="2559780" cy="584775"/>
          </a:xfrm>
          <a:prstGeom prst="rect">
            <a:avLst/>
          </a:prstGeom>
          <a:solidFill>
            <a:schemeClr val="bg1">
              <a:lumMod val="95000"/>
            </a:schemeClr>
          </a:solidFill>
          <a:ln>
            <a:solidFill>
              <a:schemeClr val="bg1">
                <a:lumMod val="85000"/>
              </a:schemeClr>
            </a:solidFill>
          </a:ln>
        </p:spPr>
        <p:txBody>
          <a:bodyPr wrap="square">
            <a:spAutoFit/>
          </a:bodyPr>
          <a:lstStyle/>
          <a:p>
            <a:pPr algn="ctr"/>
            <a:r>
              <a:rPr lang="fr-FR" sz="1600" dirty="0" smtClean="0">
                <a:solidFill>
                  <a:srgbClr val="232629"/>
                </a:solidFill>
                <a:latin typeface="Calibri" panose="020F0502020204030204" pitchFamily="34" charset="0"/>
              </a:rPr>
              <a:t>Polyvalence des compétences des ressources</a:t>
            </a:r>
            <a:endParaRPr lang="fr-FR" sz="1600" dirty="0">
              <a:latin typeface="Calibri" panose="020F0502020204030204" pitchFamily="34" charset="0"/>
            </a:endParaRPr>
          </a:p>
        </p:txBody>
      </p:sp>
      <p:sp>
        <p:nvSpPr>
          <p:cNvPr id="23" name="Rectangle 22"/>
          <p:cNvSpPr/>
          <p:nvPr/>
        </p:nvSpPr>
        <p:spPr>
          <a:xfrm>
            <a:off x="6156176" y="5191461"/>
            <a:ext cx="2559780" cy="584775"/>
          </a:xfrm>
          <a:prstGeom prst="rect">
            <a:avLst/>
          </a:prstGeom>
          <a:solidFill>
            <a:schemeClr val="bg1">
              <a:lumMod val="95000"/>
            </a:schemeClr>
          </a:solidFill>
          <a:ln>
            <a:solidFill>
              <a:schemeClr val="bg1">
                <a:lumMod val="85000"/>
              </a:schemeClr>
            </a:solidFill>
          </a:ln>
        </p:spPr>
        <p:txBody>
          <a:bodyPr wrap="square">
            <a:spAutoFit/>
          </a:bodyPr>
          <a:lstStyle/>
          <a:p>
            <a:pPr algn="ctr"/>
            <a:r>
              <a:rPr lang="fr-FR" sz="1600" dirty="0" smtClean="0">
                <a:solidFill>
                  <a:srgbClr val="232629"/>
                </a:solidFill>
                <a:latin typeface="Calibri" panose="020F0502020204030204" pitchFamily="34" charset="0"/>
              </a:rPr>
              <a:t>Equipe DEVOPS sur un périmètre pilote</a:t>
            </a:r>
            <a:endParaRPr lang="fr-FR" sz="1600" dirty="0">
              <a:latin typeface="Calibri" panose="020F0502020204030204" pitchFamily="34" charset="0"/>
            </a:endParaRPr>
          </a:p>
        </p:txBody>
      </p:sp>
      <p:sp>
        <p:nvSpPr>
          <p:cNvPr id="24" name="Rectangle 23"/>
          <p:cNvSpPr/>
          <p:nvPr/>
        </p:nvSpPr>
        <p:spPr>
          <a:xfrm>
            <a:off x="6156176" y="2491917"/>
            <a:ext cx="2559780" cy="584775"/>
          </a:xfrm>
          <a:prstGeom prst="rect">
            <a:avLst/>
          </a:prstGeom>
          <a:solidFill>
            <a:schemeClr val="bg1">
              <a:lumMod val="95000"/>
            </a:schemeClr>
          </a:solidFill>
          <a:ln>
            <a:solidFill>
              <a:schemeClr val="bg1">
                <a:lumMod val="85000"/>
              </a:schemeClr>
            </a:solidFill>
          </a:ln>
        </p:spPr>
        <p:txBody>
          <a:bodyPr wrap="square">
            <a:spAutoFit/>
          </a:bodyPr>
          <a:lstStyle/>
          <a:p>
            <a:pPr algn="ctr"/>
            <a:r>
              <a:rPr lang="fr-FR" sz="1600" dirty="0" smtClean="0">
                <a:latin typeface="Calibri" panose="020F0502020204030204" pitchFamily="34" charset="0"/>
              </a:rPr>
              <a:t>Les Dev font toutes les OPS</a:t>
            </a:r>
          </a:p>
          <a:p>
            <a:pPr algn="ctr"/>
            <a:r>
              <a:rPr lang="fr-FR" sz="1600" dirty="0" smtClean="0">
                <a:latin typeface="Calibri" panose="020F0502020204030204" pitchFamily="34" charset="0"/>
              </a:rPr>
              <a:t>(cas très particulier)</a:t>
            </a:r>
            <a:endParaRPr lang="fr-FR" sz="1600" dirty="0">
              <a:latin typeface="Calibri" panose="020F0502020204030204" pitchFamily="34" charset="0"/>
            </a:endParaRPr>
          </a:p>
        </p:txBody>
      </p:sp>
      <p:sp>
        <p:nvSpPr>
          <p:cNvPr id="25" name="Rectangle 24"/>
          <p:cNvSpPr/>
          <p:nvPr/>
        </p:nvSpPr>
        <p:spPr>
          <a:xfrm>
            <a:off x="6156176" y="1599174"/>
            <a:ext cx="2559780" cy="584775"/>
          </a:xfrm>
          <a:prstGeom prst="rect">
            <a:avLst/>
          </a:prstGeom>
          <a:solidFill>
            <a:schemeClr val="bg1">
              <a:lumMod val="95000"/>
            </a:schemeClr>
          </a:solidFill>
          <a:ln>
            <a:solidFill>
              <a:schemeClr val="bg1">
                <a:lumMod val="85000"/>
              </a:schemeClr>
            </a:solidFill>
          </a:ln>
        </p:spPr>
        <p:txBody>
          <a:bodyPr wrap="square">
            <a:spAutoFit/>
          </a:bodyPr>
          <a:lstStyle/>
          <a:p>
            <a:pPr algn="ctr"/>
            <a:r>
              <a:rPr lang="fr-FR" sz="1600" dirty="0" smtClean="0">
                <a:latin typeface="Calibri" panose="020F0502020204030204" pitchFamily="34" charset="0"/>
              </a:rPr>
              <a:t>Organisation traditionnelle en silo de compétence</a:t>
            </a:r>
            <a:endParaRPr lang="fr-FR" sz="1600" dirty="0">
              <a:latin typeface="Calibri" panose="020F0502020204030204" pitchFamily="34" charset="0"/>
            </a:endParaRPr>
          </a:p>
        </p:txBody>
      </p:sp>
      <p:pic>
        <p:nvPicPr>
          <p:cNvPr id="2" name="Image 1"/>
          <p:cNvPicPr>
            <a:picLocks noChangeAspect="1"/>
          </p:cNvPicPr>
          <p:nvPr/>
        </p:nvPicPr>
        <p:blipFill>
          <a:blip r:embed="rId3"/>
          <a:stretch>
            <a:fillRect/>
          </a:stretch>
        </p:blipFill>
        <p:spPr>
          <a:xfrm>
            <a:off x="395536" y="1415430"/>
            <a:ext cx="5105400" cy="933450"/>
          </a:xfrm>
          <a:prstGeom prst="rect">
            <a:avLst/>
          </a:prstGeom>
        </p:spPr>
      </p:pic>
      <p:pic>
        <p:nvPicPr>
          <p:cNvPr id="5" name="Image 4"/>
          <p:cNvPicPr>
            <a:picLocks noChangeAspect="1"/>
          </p:cNvPicPr>
          <p:nvPr/>
        </p:nvPicPr>
        <p:blipFill>
          <a:blip r:embed="rId4"/>
          <a:stretch>
            <a:fillRect/>
          </a:stretch>
        </p:blipFill>
        <p:spPr>
          <a:xfrm>
            <a:off x="395536" y="2348880"/>
            <a:ext cx="5114925" cy="895350"/>
          </a:xfrm>
          <a:prstGeom prst="rect">
            <a:avLst/>
          </a:prstGeom>
        </p:spPr>
      </p:pic>
      <p:pic>
        <p:nvPicPr>
          <p:cNvPr id="8" name="Image 7"/>
          <p:cNvPicPr>
            <a:picLocks noChangeAspect="1"/>
          </p:cNvPicPr>
          <p:nvPr/>
        </p:nvPicPr>
        <p:blipFill>
          <a:blip r:embed="rId5"/>
          <a:stretch>
            <a:fillRect/>
          </a:stretch>
        </p:blipFill>
        <p:spPr>
          <a:xfrm>
            <a:off x="414586" y="3253730"/>
            <a:ext cx="5095875" cy="895350"/>
          </a:xfrm>
          <a:prstGeom prst="rect">
            <a:avLst/>
          </a:prstGeom>
        </p:spPr>
      </p:pic>
      <p:pic>
        <p:nvPicPr>
          <p:cNvPr id="9" name="Image 8"/>
          <p:cNvPicPr>
            <a:picLocks noChangeAspect="1"/>
          </p:cNvPicPr>
          <p:nvPr/>
        </p:nvPicPr>
        <p:blipFill>
          <a:blip r:embed="rId6"/>
          <a:stretch>
            <a:fillRect/>
          </a:stretch>
        </p:blipFill>
        <p:spPr>
          <a:xfrm>
            <a:off x="409823" y="4158580"/>
            <a:ext cx="5105400" cy="895350"/>
          </a:xfrm>
          <a:prstGeom prst="rect">
            <a:avLst/>
          </a:prstGeom>
        </p:spPr>
      </p:pic>
      <p:pic>
        <p:nvPicPr>
          <p:cNvPr id="10" name="Image 9"/>
          <p:cNvPicPr>
            <a:picLocks noChangeAspect="1"/>
          </p:cNvPicPr>
          <p:nvPr/>
        </p:nvPicPr>
        <p:blipFill>
          <a:blip r:embed="rId7"/>
          <a:stretch>
            <a:fillRect/>
          </a:stretch>
        </p:blipFill>
        <p:spPr>
          <a:xfrm>
            <a:off x="409823" y="5035472"/>
            <a:ext cx="5105400" cy="933450"/>
          </a:xfrm>
          <a:prstGeom prst="rect">
            <a:avLst/>
          </a:prstGeom>
        </p:spPr>
      </p:pic>
    </p:spTree>
    <p:extLst>
      <p:ext uri="{BB962C8B-B14F-4D97-AF65-F5344CB8AC3E}">
        <p14:creationId xmlns:p14="http://schemas.microsoft.com/office/powerpoint/2010/main" val="24907663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childTnLst>
                                </p:cTn>
                              </p:par>
                            </p:childTnLst>
                          </p:cTn>
                        </p:par>
                        <p:par>
                          <p:cTn id="12" fill="hold">
                            <p:stCondLst>
                              <p:cond delay="2500"/>
                            </p:stCondLst>
                            <p:childTnLst>
                              <p:par>
                                <p:cTn id="13" presetID="10" presetClass="entr" presetSubtype="0" fill="hold" nodeType="after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par>
                          <p:cTn id="16" fill="hold">
                            <p:stCondLst>
                              <p:cond delay="4000"/>
                            </p:stCondLst>
                            <p:childTnLst>
                              <p:par>
                                <p:cTn id="17" presetID="10" presetClass="entr" presetSubtype="0" fill="hold" grpId="0" nodeType="afterEffect">
                                  <p:stCondLst>
                                    <p:cond delay="5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childTnLst>
                          </p:cTn>
                        </p:par>
                        <p:par>
                          <p:cTn id="20" fill="hold">
                            <p:stCondLst>
                              <p:cond delay="5500"/>
                            </p:stCondLst>
                            <p:childTnLst>
                              <p:par>
                                <p:cTn id="21" presetID="10" presetClass="entr" presetSubtype="0" fill="hold" nodeType="after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childTnLst>
                                </p:cTn>
                              </p:par>
                            </p:childTnLst>
                          </p:cTn>
                        </p:par>
                        <p:par>
                          <p:cTn id="24" fill="hold">
                            <p:stCondLst>
                              <p:cond delay="7000"/>
                            </p:stCondLst>
                            <p:childTnLst>
                              <p:par>
                                <p:cTn id="25" presetID="10" presetClass="entr" presetSubtype="0" fill="hold" grpId="0" nodeType="afterEffect">
                                  <p:stCondLst>
                                    <p:cond delay="5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childTnLst>
                                </p:cTn>
                              </p:par>
                            </p:childTnLst>
                          </p:cTn>
                        </p:par>
                        <p:par>
                          <p:cTn id="28" fill="hold">
                            <p:stCondLst>
                              <p:cond delay="8500"/>
                            </p:stCondLst>
                            <p:childTnLst>
                              <p:par>
                                <p:cTn id="29" presetID="10" presetClass="entr" presetSubtype="0" fill="hold" nodeType="afterEffect">
                                  <p:stCondLst>
                                    <p:cond delay="5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childTnLst>
                                </p:cTn>
                              </p:par>
                            </p:childTnLst>
                          </p:cTn>
                        </p:par>
                        <p:par>
                          <p:cTn id="32" fill="hold">
                            <p:stCondLst>
                              <p:cond delay="10000"/>
                            </p:stCondLst>
                            <p:childTnLst>
                              <p:par>
                                <p:cTn id="33" presetID="10" presetClass="entr" presetSubtype="0" fill="hold" grpId="0" nodeType="afterEffect">
                                  <p:stCondLst>
                                    <p:cond delay="50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childTnLst>
                                </p:cTn>
                              </p:par>
                            </p:childTnLst>
                          </p:cTn>
                        </p:par>
                        <p:par>
                          <p:cTn id="36" fill="hold">
                            <p:stCondLst>
                              <p:cond delay="11500"/>
                            </p:stCondLst>
                            <p:childTnLst>
                              <p:par>
                                <p:cTn id="37" presetID="10" presetClass="entr" presetSubtype="0" fill="hold" nodeType="afterEffect">
                                  <p:stCondLst>
                                    <p:cond delay="50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childTnLst>
                                </p:cTn>
                              </p:par>
                            </p:childTnLst>
                          </p:cTn>
                        </p:par>
                        <p:par>
                          <p:cTn id="40" fill="hold">
                            <p:stCondLst>
                              <p:cond delay="13000"/>
                            </p:stCondLst>
                            <p:childTnLst>
                              <p:par>
                                <p:cTn id="41" presetID="10" presetClass="entr" presetSubtype="0" fill="hold" grpId="0" nodeType="afterEffect">
                                  <p:stCondLst>
                                    <p:cond delay="50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10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3" presetClass="entr" presetSubtype="16"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plus(in)">
                                      <p:cBhvr>
                                        <p:cTn id="48"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6" grpId="0" animBg="1"/>
      <p:bldP spid="22" grpId="0" animBg="1"/>
      <p:bldP spid="23" grpId="0" animBg="1"/>
      <p:bldP spid="24" grpId="0" animBg="1"/>
      <p:bldP spid="2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Modification de la Structure Organisationnelle</a:t>
            </a: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latin typeface="Calibri" panose="020F0502020204030204" pitchFamily="34" charset="0"/>
            </a:endParaRPr>
          </a:p>
        </p:txBody>
      </p:sp>
      <p:sp>
        <p:nvSpPr>
          <p:cNvPr id="3" name="Rectangle 2"/>
          <p:cNvSpPr/>
          <p:nvPr/>
        </p:nvSpPr>
        <p:spPr>
          <a:xfrm>
            <a:off x="261452" y="2411596"/>
            <a:ext cx="6768752" cy="369332"/>
          </a:xfrm>
          <a:prstGeom prst="rect">
            <a:avLst/>
          </a:prstGeom>
          <a:solidFill>
            <a:srgbClr val="0070C0"/>
          </a:solidFill>
        </p:spPr>
        <p:txBody>
          <a:bodyPr wrap="square">
            <a:spAutoFit/>
          </a:bodyPr>
          <a:lstStyle/>
          <a:p>
            <a:r>
              <a:rPr lang="fr-FR" dirty="0" smtClean="0">
                <a:solidFill>
                  <a:schemeClr val="bg1"/>
                </a:solidFill>
                <a:latin typeface="Calibri" panose="020F0502020204030204" pitchFamily="34" charset="0"/>
              </a:rPr>
              <a:t>Transformer / Adapter l’Organisation</a:t>
            </a:r>
            <a:endParaRPr lang="fr-FR" dirty="0">
              <a:solidFill>
                <a:schemeClr val="bg1"/>
              </a:solidFill>
              <a:latin typeface="Calibri" panose="020F0502020204030204" pitchFamily="34" charset="0"/>
            </a:endParaRPr>
          </a:p>
        </p:txBody>
      </p:sp>
      <p:sp>
        <p:nvSpPr>
          <p:cNvPr id="13" name="Rectangle 12"/>
          <p:cNvSpPr/>
          <p:nvPr/>
        </p:nvSpPr>
        <p:spPr>
          <a:xfrm>
            <a:off x="261452" y="3203684"/>
            <a:ext cx="6768752" cy="369332"/>
          </a:xfrm>
          <a:prstGeom prst="rect">
            <a:avLst/>
          </a:prstGeom>
          <a:solidFill>
            <a:srgbClr val="0070C0"/>
          </a:solidFill>
        </p:spPr>
        <p:txBody>
          <a:bodyPr wrap="square">
            <a:spAutoFit/>
          </a:bodyPr>
          <a:lstStyle/>
          <a:p>
            <a:r>
              <a:rPr lang="fr-FR" dirty="0" smtClean="0">
                <a:solidFill>
                  <a:schemeClr val="bg1"/>
                </a:solidFill>
                <a:latin typeface="Calibri" panose="020F0502020204030204" pitchFamily="34" charset="0"/>
              </a:rPr>
              <a:t>Changement du périmètre des activités et des rôles</a:t>
            </a:r>
            <a:endParaRPr lang="fr-FR" dirty="0">
              <a:solidFill>
                <a:schemeClr val="bg1"/>
              </a:solidFill>
              <a:latin typeface="Calibri" panose="020F0502020204030204" pitchFamily="34" charset="0"/>
            </a:endParaRPr>
          </a:p>
        </p:txBody>
      </p:sp>
      <p:sp>
        <p:nvSpPr>
          <p:cNvPr id="14" name="Rectangle 13"/>
          <p:cNvSpPr/>
          <p:nvPr/>
        </p:nvSpPr>
        <p:spPr>
          <a:xfrm>
            <a:off x="261452" y="4005064"/>
            <a:ext cx="6768752" cy="369332"/>
          </a:xfrm>
          <a:prstGeom prst="rect">
            <a:avLst/>
          </a:prstGeom>
          <a:solidFill>
            <a:srgbClr val="0070C0"/>
          </a:solidFill>
        </p:spPr>
        <p:txBody>
          <a:bodyPr wrap="square">
            <a:spAutoFit/>
          </a:bodyPr>
          <a:lstStyle/>
          <a:p>
            <a:r>
              <a:rPr lang="fr-FR" dirty="0" smtClean="0">
                <a:solidFill>
                  <a:schemeClr val="bg1"/>
                </a:solidFill>
                <a:latin typeface="Calibri" panose="020F0502020204030204" pitchFamily="34" charset="0"/>
              </a:rPr>
              <a:t>Changements Techniques et Automatisation de bout en bout</a:t>
            </a:r>
            <a:endParaRPr lang="fr-FR" dirty="0">
              <a:solidFill>
                <a:schemeClr val="bg1"/>
              </a:solidFill>
              <a:latin typeface="Calibri" panose="020F0502020204030204" pitchFamily="34" charset="0"/>
            </a:endParaRPr>
          </a:p>
        </p:txBody>
      </p:sp>
      <p:sp>
        <p:nvSpPr>
          <p:cNvPr id="17" name="ZoneTexte 16"/>
          <p:cNvSpPr txBox="1"/>
          <p:nvPr/>
        </p:nvSpPr>
        <p:spPr>
          <a:xfrm>
            <a:off x="234156" y="1331476"/>
            <a:ext cx="3285152" cy="369332"/>
          </a:xfrm>
          <a:prstGeom prst="rect">
            <a:avLst/>
          </a:prstGeom>
          <a:solidFill>
            <a:srgbClr val="00B05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Résumé des points Clés (1/2)</a:t>
            </a:r>
            <a:endParaRPr lang="fr-FR" dirty="0">
              <a:solidFill>
                <a:srgbClr val="FFFF00"/>
              </a:solidFill>
            </a:endParaRPr>
          </a:p>
        </p:txBody>
      </p:sp>
      <p:sp>
        <p:nvSpPr>
          <p:cNvPr id="18" name="Rectangle 17"/>
          <p:cNvSpPr/>
          <p:nvPr/>
        </p:nvSpPr>
        <p:spPr>
          <a:xfrm>
            <a:off x="6300191" y="5363924"/>
            <a:ext cx="2479237" cy="369332"/>
          </a:xfrm>
          <a:prstGeom prst="rect">
            <a:avLst/>
          </a:prstGeom>
          <a:solidFill>
            <a:srgbClr val="0070C0"/>
          </a:solidFill>
        </p:spPr>
        <p:txBody>
          <a:bodyPr wrap="square">
            <a:spAutoFit/>
          </a:bodyPr>
          <a:lstStyle/>
          <a:p>
            <a:r>
              <a:rPr lang="fr-FR" dirty="0" smtClean="0">
                <a:solidFill>
                  <a:schemeClr val="bg1"/>
                </a:solidFill>
                <a:latin typeface="Calibri" panose="020F0502020204030204" pitchFamily="34" charset="0"/>
              </a:rPr>
              <a:t>You </a:t>
            </a:r>
            <a:r>
              <a:rPr lang="fr-FR" dirty="0" err="1" smtClean="0">
                <a:solidFill>
                  <a:schemeClr val="bg1"/>
                </a:solidFill>
                <a:latin typeface="Calibri" panose="020F0502020204030204" pitchFamily="34" charset="0"/>
              </a:rPr>
              <a:t>build</a:t>
            </a:r>
            <a:r>
              <a:rPr lang="fr-FR" dirty="0" smtClean="0">
                <a:solidFill>
                  <a:schemeClr val="bg1"/>
                </a:solidFill>
                <a:latin typeface="Calibri" panose="020F0502020204030204" pitchFamily="34" charset="0"/>
              </a:rPr>
              <a:t> </a:t>
            </a:r>
            <a:r>
              <a:rPr lang="fr-FR" dirty="0" err="1" smtClean="0">
                <a:solidFill>
                  <a:schemeClr val="bg1"/>
                </a:solidFill>
                <a:latin typeface="Calibri" panose="020F0502020204030204" pitchFamily="34" charset="0"/>
              </a:rPr>
              <a:t>it</a:t>
            </a:r>
            <a:r>
              <a:rPr lang="fr-FR" dirty="0" smtClean="0">
                <a:solidFill>
                  <a:schemeClr val="bg1"/>
                </a:solidFill>
                <a:latin typeface="Calibri" panose="020F0502020204030204" pitchFamily="34" charset="0"/>
              </a:rPr>
              <a:t>, </a:t>
            </a:r>
            <a:r>
              <a:rPr lang="fr-FR" dirty="0" err="1" smtClean="0">
                <a:solidFill>
                  <a:schemeClr val="bg1"/>
                </a:solidFill>
                <a:latin typeface="Calibri" panose="020F0502020204030204" pitchFamily="34" charset="0"/>
              </a:rPr>
              <a:t>you</a:t>
            </a:r>
            <a:r>
              <a:rPr lang="fr-FR" dirty="0" smtClean="0">
                <a:solidFill>
                  <a:schemeClr val="bg1"/>
                </a:solidFill>
                <a:latin typeface="Calibri" panose="020F0502020204030204" pitchFamily="34" charset="0"/>
              </a:rPr>
              <a:t> </a:t>
            </a:r>
            <a:r>
              <a:rPr lang="fr-FR" dirty="0" err="1" smtClean="0">
                <a:solidFill>
                  <a:schemeClr val="bg1"/>
                </a:solidFill>
                <a:latin typeface="Calibri" panose="020F0502020204030204" pitchFamily="34" charset="0"/>
              </a:rPr>
              <a:t>run</a:t>
            </a:r>
            <a:r>
              <a:rPr lang="fr-FR" dirty="0" smtClean="0">
                <a:solidFill>
                  <a:schemeClr val="bg1"/>
                </a:solidFill>
                <a:latin typeface="Calibri" panose="020F0502020204030204" pitchFamily="34" charset="0"/>
              </a:rPr>
              <a:t> </a:t>
            </a:r>
            <a:r>
              <a:rPr lang="fr-FR" dirty="0" err="1" smtClean="0">
                <a:solidFill>
                  <a:schemeClr val="bg1"/>
                </a:solidFill>
                <a:latin typeface="Calibri" panose="020F0502020204030204" pitchFamily="34" charset="0"/>
              </a:rPr>
              <a:t>it</a:t>
            </a:r>
            <a:r>
              <a:rPr lang="fr-FR" dirty="0">
                <a:solidFill>
                  <a:schemeClr val="bg1"/>
                </a:solidFill>
                <a:latin typeface="Calibri" panose="020F0502020204030204" pitchFamily="34" charset="0"/>
              </a:rPr>
              <a:t> </a:t>
            </a:r>
            <a:r>
              <a:rPr lang="fr-FR" dirty="0" smtClean="0">
                <a:solidFill>
                  <a:schemeClr val="bg1"/>
                </a:solidFill>
                <a:latin typeface="Calibri" panose="020F0502020204030204" pitchFamily="34" charset="0"/>
              </a:rPr>
              <a:t>!</a:t>
            </a:r>
            <a:endParaRPr lang="fr-FR" dirty="0">
              <a:solidFill>
                <a:schemeClr val="bg1"/>
              </a:solidFill>
              <a:latin typeface="Calibri" panose="020F0502020204030204" pitchFamily="34" charset="0"/>
            </a:endParaRPr>
          </a:p>
        </p:txBody>
      </p:sp>
      <p:pic>
        <p:nvPicPr>
          <p:cNvPr id="11" name="Image 10"/>
          <p:cNvPicPr>
            <a:picLocks noChangeAspect="1"/>
          </p:cNvPicPr>
          <p:nvPr/>
        </p:nvPicPr>
        <p:blipFill>
          <a:blip r:embed="rId3"/>
          <a:stretch>
            <a:fillRect/>
          </a:stretch>
        </p:blipFill>
        <p:spPr>
          <a:xfrm>
            <a:off x="7638063" y="692150"/>
            <a:ext cx="1500878" cy="1975249"/>
          </a:xfrm>
          <a:prstGeom prst="rect">
            <a:avLst/>
          </a:prstGeom>
        </p:spPr>
      </p:pic>
    </p:spTree>
    <p:extLst>
      <p:ext uri="{BB962C8B-B14F-4D97-AF65-F5344CB8AC3E}">
        <p14:creationId xmlns:p14="http://schemas.microsoft.com/office/powerpoint/2010/main" val="417931454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childTnLst>
                                </p:cTn>
                              </p:par>
                            </p:childTnLst>
                          </p:cTn>
                        </p:par>
                        <p:par>
                          <p:cTn id="12" fill="hold">
                            <p:stCondLst>
                              <p:cond delay="2500"/>
                            </p:stCondLst>
                            <p:childTnLst>
                              <p:par>
                                <p:cTn id="13" presetID="10" presetClass="entr" presetSubtype="0" fill="hold" grpId="0" nodeType="afterEffect">
                                  <p:stCondLst>
                                    <p:cond delay="5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childTnLst>
                                </p:cTn>
                              </p:par>
                            </p:childTnLst>
                          </p:cTn>
                        </p:par>
                        <p:par>
                          <p:cTn id="16" fill="hold">
                            <p:stCondLst>
                              <p:cond delay="4000"/>
                            </p:stCondLst>
                            <p:childTnLst>
                              <p:par>
                                <p:cTn id="17" presetID="10" presetClass="entr" presetSubtype="0" fill="hold" grpId="0" nodeType="afterEffect">
                                  <p:stCondLst>
                                    <p:cond delay="5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Modification de la Structure Organisationnelle</a:t>
            </a: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latin typeface="Calibri" panose="020F0502020204030204" pitchFamily="34" charset="0"/>
            </a:endParaRPr>
          </a:p>
        </p:txBody>
      </p:sp>
      <p:pic>
        <p:nvPicPr>
          <p:cNvPr id="2" name="Image 1"/>
          <p:cNvPicPr>
            <a:picLocks noChangeAspect="1"/>
          </p:cNvPicPr>
          <p:nvPr/>
        </p:nvPicPr>
        <p:blipFill>
          <a:blip r:embed="rId3"/>
          <a:stretch>
            <a:fillRect/>
          </a:stretch>
        </p:blipFill>
        <p:spPr>
          <a:xfrm>
            <a:off x="1331913" y="2204864"/>
            <a:ext cx="6219825" cy="3543300"/>
          </a:xfrm>
          <a:prstGeom prst="rect">
            <a:avLst/>
          </a:prstGeom>
        </p:spPr>
      </p:pic>
      <p:sp>
        <p:nvSpPr>
          <p:cNvPr id="11" name="ZoneTexte 10"/>
          <p:cNvSpPr txBox="1"/>
          <p:nvPr/>
        </p:nvSpPr>
        <p:spPr>
          <a:xfrm>
            <a:off x="234156" y="1331476"/>
            <a:ext cx="3285152" cy="369332"/>
          </a:xfrm>
          <a:prstGeom prst="rect">
            <a:avLst/>
          </a:prstGeom>
          <a:solidFill>
            <a:srgbClr val="00B05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Résumé des points Clés (2/2)</a:t>
            </a:r>
            <a:endParaRPr lang="fr-FR" dirty="0">
              <a:solidFill>
                <a:srgbClr val="FFFF00"/>
              </a:solidFill>
            </a:endParaRPr>
          </a:p>
        </p:txBody>
      </p:sp>
      <p:pic>
        <p:nvPicPr>
          <p:cNvPr id="8" name="Image 7"/>
          <p:cNvPicPr>
            <a:picLocks noChangeAspect="1"/>
          </p:cNvPicPr>
          <p:nvPr/>
        </p:nvPicPr>
        <p:blipFill>
          <a:blip r:embed="rId4"/>
          <a:stretch>
            <a:fillRect/>
          </a:stretch>
        </p:blipFill>
        <p:spPr>
          <a:xfrm>
            <a:off x="7638063" y="692150"/>
            <a:ext cx="1500878" cy="1975249"/>
          </a:xfrm>
          <a:prstGeom prst="rect">
            <a:avLst/>
          </a:prstGeom>
        </p:spPr>
      </p:pic>
    </p:spTree>
    <p:extLst>
      <p:ext uri="{BB962C8B-B14F-4D97-AF65-F5344CB8AC3E}">
        <p14:creationId xmlns:p14="http://schemas.microsoft.com/office/powerpoint/2010/main" val="120957022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7"/>
          <p:cNvPicPr>
            <a:picLocks noGrp="1" noChangeAspect="1" noChangeArrowheads="1"/>
          </p:cNvPicPr>
          <p:nvPr>
            <p:ph idx="1"/>
          </p:nvPr>
        </p:nvPicPr>
        <p:blipFill>
          <a:blip r:embed="rId3" cstate="print"/>
          <a:srcRect/>
          <a:stretch>
            <a:fillRect/>
          </a:stretch>
        </p:blipFill>
        <p:spPr>
          <a:xfrm>
            <a:off x="0" y="296862"/>
            <a:ext cx="9144000" cy="1980010"/>
          </a:xfrm>
          <a:noFill/>
        </p:spPr>
      </p:pic>
      <p:sp>
        <p:nvSpPr>
          <p:cNvPr id="9220" name="ZoneTexte 8"/>
          <p:cNvSpPr txBox="1">
            <a:spLocks noChangeArrowheads="1"/>
          </p:cNvSpPr>
          <p:nvPr/>
        </p:nvSpPr>
        <p:spPr bwMode="auto">
          <a:xfrm>
            <a:off x="395536" y="1056034"/>
            <a:ext cx="6084888" cy="461665"/>
          </a:xfrm>
          <a:prstGeom prst="rect">
            <a:avLst/>
          </a:prstGeom>
          <a:noFill/>
          <a:ln w="9525">
            <a:noFill/>
            <a:miter lim="800000"/>
            <a:headEnd/>
            <a:tailEnd/>
          </a:ln>
        </p:spPr>
        <p:txBody>
          <a:bodyPr>
            <a:spAutoFit/>
          </a:bodyPr>
          <a:lstStyle/>
          <a:p>
            <a:pPr eaLnBrk="1" hangingPunct="1"/>
            <a:r>
              <a:rPr lang="fr-FR" sz="2400" dirty="0">
                <a:solidFill>
                  <a:schemeClr val="bg1"/>
                </a:solidFill>
                <a:latin typeface="Calibri" pitchFamily="34" charset="0"/>
              </a:rPr>
              <a:t>Les </a:t>
            </a:r>
            <a:r>
              <a:rPr lang="fr-FR" sz="2400" dirty="0" smtClean="0">
                <a:solidFill>
                  <a:schemeClr val="bg1"/>
                </a:solidFill>
                <a:latin typeface="Calibri" pitchFamily="34" charset="0"/>
              </a:rPr>
              <a:t>Axes D’améliorations et de Transformation</a:t>
            </a:r>
            <a:endParaRPr lang="fr-FR" sz="2400" dirty="0">
              <a:solidFill>
                <a:schemeClr val="bg1"/>
              </a:solidFill>
              <a:latin typeface="Calibri" pitchFamily="34" charset="0"/>
            </a:endParaRPr>
          </a:p>
        </p:txBody>
      </p:sp>
      <p:sp>
        <p:nvSpPr>
          <p:cNvPr id="7" name="ZoneTexte 6"/>
          <p:cNvSpPr txBox="1"/>
          <p:nvPr/>
        </p:nvSpPr>
        <p:spPr>
          <a:xfrm>
            <a:off x="4782861" y="2483380"/>
            <a:ext cx="2223686" cy="369332"/>
          </a:xfrm>
          <a:prstGeom prst="rect">
            <a:avLst/>
          </a:prstGeom>
          <a:noFill/>
        </p:spPr>
        <p:txBody>
          <a:bodyPr wrap="none" rtlCol="0">
            <a:spAutoFit/>
          </a:bodyPr>
          <a:lstStyle/>
          <a:p>
            <a:r>
              <a:rPr lang="fr-FR" dirty="0" smtClean="0">
                <a:solidFill>
                  <a:schemeClr val="tx1">
                    <a:lumMod val="50000"/>
                    <a:lumOff val="50000"/>
                  </a:schemeClr>
                </a:solidFill>
              </a:rPr>
              <a:t>Où Sommes nous ?</a:t>
            </a:r>
            <a:endParaRPr lang="fr-FR" dirty="0">
              <a:solidFill>
                <a:schemeClr val="tx1">
                  <a:lumMod val="50000"/>
                  <a:lumOff val="50000"/>
                </a:schemeClr>
              </a:solidFill>
            </a:endParaRPr>
          </a:p>
        </p:txBody>
      </p:sp>
      <p:sp>
        <p:nvSpPr>
          <p:cNvPr id="9" name="ZoneTexte 8"/>
          <p:cNvSpPr txBox="1"/>
          <p:nvPr/>
        </p:nvSpPr>
        <p:spPr>
          <a:xfrm>
            <a:off x="2267744" y="3434254"/>
            <a:ext cx="1467068" cy="369332"/>
          </a:xfrm>
          <a:prstGeom prst="rect">
            <a:avLst/>
          </a:prstGeom>
          <a:noFill/>
        </p:spPr>
        <p:txBody>
          <a:bodyPr wrap="none" rtlCol="0">
            <a:spAutoFit/>
          </a:bodyPr>
          <a:lstStyle/>
          <a:p>
            <a:r>
              <a:rPr lang="fr-FR" dirty="0" smtClean="0">
                <a:solidFill>
                  <a:schemeClr val="tx1">
                    <a:lumMod val="50000"/>
                    <a:lumOff val="50000"/>
                  </a:schemeClr>
                </a:solidFill>
              </a:rPr>
              <a:t>Où va-t-on ?</a:t>
            </a:r>
            <a:endParaRPr lang="fr-FR" dirty="0">
              <a:solidFill>
                <a:schemeClr val="tx1">
                  <a:lumMod val="50000"/>
                  <a:lumOff val="50000"/>
                </a:schemeClr>
              </a:solidFill>
            </a:endParaRPr>
          </a:p>
        </p:txBody>
      </p:sp>
      <p:sp>
        <p:nvSpPr>
          <p:cNvPr id="10" name="ZoneTexte 9"/>
          <p:cNvSpPr txBox="1"/>
          <p:nvPr/>
        </p:nvSpPr>
        <p:spPr>
          <a:xfrm>
            <a:off x="5704736" y="3295478"/>
            <a:ext cx="2095445" cy="369332"/>
          </a:xfrm>
          <a:prstGeom prst="rect">
            <a:avLst/>
          </a:prstGeom>
          <a:noFill/>
        </p:spPr>
        <p:txBody>
          <a:bodyPr wrap="none" rtlCol="0">
            <a:spAutoFit/>
          </a:bodyPr>
          <a:lstStyle/>
          <a:p>
            <a:r>
              <a:rPr lang="fr-FR" dirty="0" smtClean="0">
                <a:solidFill>
                  <a:schemeClr val="tx1">
                    <a:lumMod val="50000"/>
                    <a:lumOff val="50000"/>
                  </a:schemeClr>
                </a:solidFill>
              </a:rPr>
              <a:t>Par quel Chemin ?</a:t>
            </a:r>
            <a:endParaRPr lang="fr-FR" dirty="0">
              <a:solidFill>
                <a:schemeClr val="tx1">
                  <a:lumMod val="50000"/>
                  <a:lumOff val="50000"/>
                </a:schemeClr>
              </a:solidFill>
            </a:endParaRPr>
          </a:p>
        </p:txBody>
      </p:sp>
      <p:pic>
        <p:nvPicPr>
          <p:cNvPr id="3" name="Image 2"/>
          <p:cNvPicPr>
            <a:picLocks noChangeAspect="1"/>
          </p:cNvPicPr>
          <p:nvPr/>
        </p:nvPicPr>
        <p:blipFill>
          <a:blip r:embed="rId4"/>
          <a:stretch>
            <a:fillRect/>
          </a:stretch>
        </p:blipFill>
        <p:spPr>
          <a:xfrm>
            <a:off x="2896187" y="4107576"/>
            <a:ext cx="5617098" cy="2205607"/>
          </a:xfrm>
          <a:prstGeom prst="rect">
            <a:avLst/>
          </a:prstGeom>
        </p:spPr>
      </p:pic>
      <p:sp>
        <p:nvSpPr>
          <p:cNvPr id="11" name="ZoneTexte 10"/>
          <p:cNvSpPr txBox="1"/>
          <p:nvPr/>
        </p:nvSpPr>
        <p:spPr>
          <a:xfrm>
            <a:off x="611560" y="2574806"/>
            <a:ext cx="2159566" cy="369332"/>
          </a:xfrm>
          <a:prstGeom prst="rect">
            <a:avLst/>
          </a:prstGeom>
          <a:noFill/>
        </p:spPr>
        <p:txBody>
          <a:bodyPr wrap="none" rtlCol="0">
            <a:spAutoFit/>
          </a:bodyPr>
          <a:lstStyle/>
          <a:p>
            <a:r>
              <a:rPr lang="fr-FR" dirty="0" smtClean="0">
                <a:solidFill>
                  <a:schemeClr val="tx1">
                    <a:lumMod val="50000"/>
                    <a:lumOff val="50000"/>
                  </a:schemeClr>
                </a:solidFill>
              </a:rPr>
              <a:t>Que veut-on faire ?</a:t>
            </a:r>
            <a:endParaRPr lang="fr-FR" dirty="0">
              <a:solidFill>
                <a:schemeClr val="tx1">
                  <a:lumMod val="50000"/>
                  <a:lumOff val="50000"/>
                </a:schemeClr>
              </a:solidFill>
            </a:endParaRPr>
          </a:p>
        </p:txBody>
      </p:sp>
      <p:pic>
        <p:nvPicPr>
          <p:cNvPr id="2" name="Image 1"/>
          <p:cNvPicPr>
            <a:picLocks noChangeAspect="1"/>
          </p:cNvPicPr>
          <p:nvPr/>
        </p:nvPicPr>
        <p:blipFill>
          <a:blip r:embed="rId5"/>
          <a:stretch>
            <a:fillRect/>
          </a:stretch>
        </p:blipFill>
        <p:spPr>
          <a:xfrm>
            <a:off x="290999" y="3733364"/>
            <a:ext cx="2160240" cy="2954029"/>
          </a:xfrm>
          <a:prstGeom prst="rect">
            <a:avLst/>
          </a:prstGeom>
        </p:spPr>
      </p:pic>
    </p:spTree>
    <p:extLst>
      <p:ext uri="{BB962C8B-B14F-4D97-AF65-F5344CB8AC3E}">
        <p14:creationId xmlns:p14="http://schemas.microsoft.com/office/powerpoint/2010/main" val="348748529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9220"/>
                                        </p:tgtEl>
                                        <p:attrNameLst>
                                          <p:attrName>ppt_x</p:attrName>
                                          <p:attrName>ppt_y</p:attrName>
                                        </p:attrNameLst>
                                      </p:cBhvr>
                                    </p:animMotion>
                                    <p:animRot by="1500000">
                                      <p:cBhvr>
                                        <p:cTn id="7" dur="125" fill="hold">
                                          <p:stCondLst>
                                            <p:cond delay="0"/>
                                          </p:stCondLst>
                                        </p:cTn>
                                        <p:tgtEl>
                                          <p:spTgt spid="9220"/>
                                        </p:tgtEl>
                                        <p:attrNameLst>
                                          <p:attrName>r</p:attrName>
                                        </p:attrNameLst>
                                      </p:cBhvr>
                                    </p:animRot>
                                    <p:animRot by="-1500000">
                                      <p:cBhvr>
                                        <p:cTn id="8" dur="125" fill="hold">
                                          <p:stCondLst>
                                            <p:cond delay="125"/>
                                          </p:stCondLst>
                                        </p:cTn>
                                        <p:tgtEl>
                                          <p:spTgt spid="9220"/>
                                        </p:tgtEl>
                                        <p:attrNameLst>
                                          <p:attrName>r</p:attrName>
                                        </p:attrNameLst>
                                      </p:cBhvr>
                                    </p:animRot>
                                    <p:animRot by="-1500000">
                                      <p:cBhvr>
                                        <p:cTn id="9" dur="125" fill="hold">
                                          <p:stCondLst>
                                            <p:cond delay="250"/>
                                          </p:stCondLst>
                                        </p:cTn>
                                        <p:tgtEl>
                                          <p:spTgt spid="9220"/>
                                        </p:tgtEl>
                                        <p:attrNameLst>
                                          <p:attrName>r</p:attrName>
                                        </p:attrNameLst>
                                      </p:cBhvr>
                                    </p:animRot>
                                    <p:animRot by="1500000">
                                      <p:cBhvr>
                                        <p:cTn id="10" dur="125" fill="hold">
                                          <p:stCondLst>
                                            <p:cond delay="375"/>
                                          </p:stCondLst>
                                        </p:cTn>
                                        <p:tgtEl>
                                          <p:spTgt spid="9220"/>
                                        </p:tgtEl>
                                        <p:attrNameLst>
                                          <p:attrName>r</p:attrName>
                                        </p:attrNameLst>
                                      </p:cBhvr>
                                    </p:animRo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1000"/>
                                        <p:tgtEl>
                                          <p:spTgt spid="7"/>
                                        </p:tgtEl>
                                      </p:cBhvr>
                                    </p:animEffect>
                                  </p:childTnLst>
                                </p:cTn>
                              </p:par>
                            </p:childTnLst>
                          </p:cTn>
                        </p:par>
                        <p:par>
                          <p:cTn id="14" fill="hold">
                            <p:stCondLst>
                              <p:cond delay="2450"/>
                            </p:stCondLst>
                            <p:childTnLst>
                              <p:par>
                                <p:cTn id="15" presetID="22" presetClass="entr" presetSubtype="4"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1000"/>
                                        <p:tgtEl>
                                          <p:spTgt spid="11"/>
                                        </p:tgtEl>
                                      </p:cBhvr>
                                    </p:animEffect>
                                  </p:childTnLst>
                                </p:cTn>
                              </p:par>
                            </p:childTnLst>
                          </p:cTn>
                        </p:par>
                        <p:par>
                          <p:cTn id="18" fill="hold">
                            <p:stCondLst>
                              <p:cond delay="3450"/>
                            </p:stCondLst>
                            <p:childTnLst>
                              <p:par>
                                <p:cTn id="19" presetID="22" presetClass="entr" presetSubtype="4"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1000"/>
                                        <p:tgtEl>
                                          <p:spTgt spid="9"/>
                                        </p:tgtEl>
                                      </p:cBhvr>
                                    </p:animEffect>
                                  </p:childTnLst>
                                </p:cTn>
                              </p:par>
                            </p:childTnLst>
                          </p:cTn>
                        </p:par>
                        <p:par>
                          <p:cTn id="22" fill="hold">
                            <p:stCondLst>
                              <p:cond delay="4450"/>
                            </p:stCondLst>
                            <p:childTnLst>
                              <p:par>
                                <p:cTn id="23" presetID="22" presetClass="entr" presetSubtype="4"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10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80">
                                          <p:stCondLst>
                                            <p:cond delay="0"/>
                                          </p:stCondLst>
                                        </p:cTn>
                                        <p:tgtEl>
                                          <p:spTgt spid="2"/>
                                        </p:tgtEl>
                                      </p:cBhvr>
                                    </p:animEffect>
                                    <p:anim calcmode="lin" valueType="num">
                                      <p:cBhvr>
                                        <p:cTn id="31"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36" dur="26">
                                          <p:stCondLst>
                                            <p:cond delay="650"/>
                                          </p:stCondLst>
                                        </p:cTn>
                                        <p:tgtEl>
                                          <p:spTgt spid="2"/>
                                        </p:tgtEl>
                                      </p:cBhvr>
                                      <p:to x="100000" y="60000"/>
                                    </p:animScale>
                                    <p:animScale>
                                      <p:cBhvr>
                                        <p:cTn id="37" dur="166" decel="50000">
                                          <p:stCondLst>
                                            <p:cond delay="676"/>
                                          </p:stCondLst>
                                        </p:cTn>
                                        <p:tgtEl>
                                          <p:spTgt spid="2"/>
                                        </p:tgtEl>
                                      </p:cBhvr>
                                      <p:to x="100000" y="100000"/>
                                    </p:animScale>
                                    <p:animScale>
                                      <p:cBhvr>
                                        <p:cTn id="38" dur="26">
                                          <p:stCondLst>
                                            <p:cond delay="1312"/>
                                          </p:stCondLst>
                                        </p:cTn>
                                        <p:tgtEl>
                                          <p:spTgt spid="2"/>
                                        </p:tgtEl>
                                      </p:cBhvr>
                                      <p:to x="100000" y="80000"/>
                                    </p:animScale>
                                    <p:animScale>
                                      <p:cBhvr>
                                        <p:cTn id="39" dur="166" decel="50000">
                                          <p:stCondLst>
                                            <p:cond delay="1338"/>
                                          </p:stCondLst>
                                        </p:cTn>
                                        <p:tgtEl>
                                          <p:spTgt spid="2"/>
                                        </p:tgtEl>
                                      </p:cBhvr>
                                      <p:to x="100000" y="100000"/>
                                    </p:animScale>
                                    <p:animScale>
                                      <p:cBhvr>
                                        <p:cTn id="40" dur="26">
                                          <p:stCondLst>
                                            <p:cond delay="1642"/>
                                          </p:stCondLst>
                                        </p:cTn>
                                        <p:tgtEl>
                                          <p:spTgt spid="2"/>
                                        </p:tgtEl>
                                      </p:cBhvr>
                                      <p:to x="100000" y="90000"/>
                                    </p:animScale>
                                    <p:animScale>
                                      <p:cBhvr>
                                        <p:cTn id="41" dur="166" decel="50000">
                                          <p:stCondLst>
                                            <p:cond delay="1668"/>
                                          </p:stCondLst>
                                        </p:cTn>
                                        <p:tgtEl>
                                          <p:spTgt spid="2"/>
                                        </p:tgtEl>
                                      </p:cBhvr>
                                      <p:to x="100000" y="100000"/>
                                    </p:animScale>
                                    <p:animScale>
                                      <p:cBhvr>
                                        <p:cTn id="42" dur="26">
                                          <p:stCondLst>
                                            <p:cond delay="1808"/>
                                          </p:stCondLst>
                                        </p:cTn>
                                        <p:tgtEl>
                                          <p:spTgt spid="2"/>
                                        </p:tgtEl>
                                      </p:cBhvr>
                                      <p:to x="100000" y="95000"/>
                                    </p:animScale>
                                    <p:animScale>
                                      <p:cBhvr>
                                        <p:cTn id="43" dur="166" decel="50000">
                                          <p:stCondLst>
                                            <p:cond delay="1834"/>
                                          </p:stCondLst>
                                        </p:cTn>
                                        <p:tgtEl>
                                          <p:spTgt spid="2"/>
                                        </p:tgtEl>
                                      </p:cBhvr>
                                      <p:to x="100000" y="100000"/>
                                    </p:animScale>
                                  </p:childTnLst>
                                </p:cTn>
                              </p:par>
                            </p:childTnLst>
                          </p:cTn>
                        </p:par>
                        <p:par>
                          <p:cTn id="44" fill="hold">
                            <p:stCondLst>
                              <p:cond delay="2000"/>
                            </p:stCondLst>
                            <p:childTnLst>
                              <p:par>
                                <p:cTn id="45" presetID="3" presetClass="entr" presetSubtype="10" fill="hold" nodeType="afterEffect">
                                  <p:stCondLst>
                                    <p:cond delay="1500"/>
                                  </p:stCondLst>
                                  <p:childTnLst>
                                    <p:set>
                                      <p:cBhvr>
                                        <p:cTn id="46" dur="1" fill="hold">
                                          <p:stCondLst>
                                            <p:cond delay="0"/>
                                          </p:stCondLst>
                                        </p:cTn>
                                        <p:tgtEl>
                                          <p:spTgt spid="3"/>
                                        </p:tgtEl>
                                        <p:attrNameLst>
                                          <p:attrName>style.visibility</p:attrName>
                                        </p:attrNameLst>
                                      </p:cBhvr>
                                      <p:to>
                                        <p:strVal val="visible"/>
                                      </p:to>
                                    </p:set>
                                    <p:animEffect transition="in" filter="blinds(horizontal)">
                                      <p:cBhvr>
                                        <p:cTn id="4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p:bldP spid="7" grpId="0"/>
      <p:bldP spid="9" grpId="0"/>
      <p:bldP spid="10" grpId="0"/>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5496" y="45443"/>
            <a:ext cx="9036495"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Axes D’améliorations et de Transformation</a:t>
            </a:r>
          </a:p>
        </p:txBody>
      </p:sp>
      <p:sp>
        <p:nvSpPr>
          <p:cNvPr id="6" name="Rectangle 5"/>
          <p:cNvSpPr/>
          <p:nvPr/>
        </p:nvSpPr>
        <p:spPr bwMode="auto">
          <a:xfrm>
            <a:off x="468313" y="5094312"/>
            <a:ext cx="8603678" cy="1143000"/>
          </a:xfrm>
          <a:prstGeom prst="rect">
            <a:avLst/>
          </a:prstGeom>
          <a:gradFill flip="none" rotWithShape="1">
            <a:gsLst>
              <a:gs pos="0">
                <a:schemeClr val="accent1">
                  <a:lumMod val="60000"/>
                  <a:lumOff val="40000"/>
                  <a:alpha val="75000"/>
                </a:schemeClr>
              </a:gs>
              <a:gs pos="35000">
                <a:srgbClr val="EBF6F7"/>
              </a:gs>
              <a:gs pos="100000">
                <a:schemeClr val="accent3">
                  <a:tint val="15000"/>
                  <a:satMod val="350000"/>
                </a:schemeClr>
              </a:gs>
            </a:gsLst>
            <a:lin ang="0" scaled="1"/>
            <a:tileRect/>
          </a:gradFill>
          <a:ln>
            <a:noFill/>
            <a:headEnd type="none" w="med" len="med"/>
            <a:tailEnd type="none" w="med" len="med"/>
          </a:ln>
          <a:effectLst/>
        </p:spPr>
        <p:style>
          <a:lnRef idx="1">
            <a:schemeClr val="accent3"/>
          </a:lnRef>
          <a:fillRef idx="2">
            <a:schemeClr val="accent3"/>
          </a:fillRef>
          <a:effectRef idx="1">
            <a:schemeClr val="accent3"/>
          </a:effectRef>
          <a:fontRef idx="minor">
            <a:schemeClr val="dk1"/>
          </a:fontRef>
        </p:style>
        <p:txBody>
          <a:bodyPr wrap="none" anchor="ctr"/>
          <a:lstStyle>
            <a:defPPr>
              <a:defRPr lang="en-GB"/>
            </a:defPPr>
            <a:lvl1pPr algn="l" defTabSz="449263" rtl="0" fontAlgn="base">
              <a:spcBef>
                <a:spcPct val="0"/>
              </a:spcBef>
              <a:spcAft>
                <a:spcPct val="0"/>
              </a:spcAft>
              <a:defRPr sz="1600" kern="1200">
                <a:solidFill>
                  <a:schemeClr val="dk1"/>
                </a:solidFill>
                <a:latin typeface="+mn-lt"/>
                <a:ea typeface="+mn-ea"/>
                <a:cs typeface="+mn-cs"/>
              </a:defRPr>
            </a:lvl1pPr>
            <a:lvl2pPr marL="457200" algn="l" defTabSz="449263" rtl="0" fontAlgn="base">
              <a:spcBef>
                <a:spcPct val="0"/>
              </a:spcBef>
              <a:spcAft>
                <a:spcPct val="0"/>
              </a:spcAft>
              <a:defRPr sz="1600" kern="1200">
                <a:solidFill>
                  <a:schemeClr val="dk1"/>
                </a:solidFill>
                <a:latin typeface="+mn-lt"/>
                <a:ea typeface="+mn-ea"/>
                <a:cs typeface="+mn-cs"/>
              </a:defRPr>
            </a:lvl2pPr>
            <a:lvl3pPr marL="914400" algn="l" defTabSz="449263" rtl="0" fontAlgn="base">
              <a:spcBef>
                <a:spcPct val="0"/>
              </a:spcBef>
              <a:spcAft>
                <a:spcPct val="0"/>
              </a:spcAft>
              <a:defRPr sz="1600" kern="1200">
                <a:solidFill>
                  <a:schemeClr val="dk1"/>
                </a:solidFill>
                <a:latin typeface="+mn-lt"/>
                <a:ea typeface="+mn-ea"/>
                <a:cs typeface="+mn-cs"/>
              </a:defRPr>
            </a:lvl3pPr>
            <a:lvl4pPr marL="1371600" algn="l" defTabSz="449263" rtl="0" fontAlgn="base">
              <a:spcBef>
                <a:spcPct val="0"/>
              </a:spcBef>
              <a:spcAft>
                <a:spcPct val="0"/>
              </a:spcAft>
              <a:defRPr sz="1600" kern="1200">
                <a:solidFill>
                  <a:schemeClr val="dk1"/>
                </a:solidFill>
                <a:latin typeface="+mn-lt"/>
                <a:ea typeface="+mn-ea"/>
                <a:cs typeface="+mn-cs"/>
              </a:defRPr>
            </a:lvl4pPr>
            <a:lvl5pPr marL="1828800" algn="l" defTabSz="449263" rtl="0" fontAlgn="base">
              <a:spcBef>
                <a:spcPct val="0"/>
              </a:spcBef>
              <a:spcAft>
                <a:spcPct val="0"/>
              </a:spcAft>
              <a:defRPr sz="1600" kern="1200">
                <a:solidFill>
                  <a:schemeClr val="dk1"/>
                </a:solidFill>
                <a:latin typeface="+mn-lt"/>
                <a:ea typeface="+mn-ea"/>
                <a:cs typeface="+mn-cs"/>
              </a:defRPr>
            </a:lvl5pPr>
            <a:lvl6pPr marL="2286000" algn="l" defTabSz="914400" rtl="0" eaLnBrk="1" latinLnBrk="0" hangingPunct="1">
              <a:defRPr sz="1600" kern="1200">
                <a:solidFill>
                  <a:schemeClr val="dk1"/>
                </a:solidFill>
                <a:latin typeface="+mn-lt"/>
                <a:ea typeface="+mn-ea"/>
                <a:cs typeface="+mn-cs"/>
              </a:defRPr>
            </a:lvl6pPr>
            <a:lvl7pPr marL="2743200" algn="l" defTabSz="914400" rtl="0" eaLnBrk="1" latinLnBrk="0" hangingPunct="1">
              <a:defRPr sz="1600" kern="1200">
                <a:solidFill>
                  <a:schemeClr val="dk1"/>
                </a:solidFill>
                <a:latin typeface="+mn-lt"/>
                <a:ea typeface="+mn-ea"/>
                <a:cs typeface="+mn-cs"/>
              </a:defRPr>
            </a:lvl7pPr>
            <a:lvl8pPr marL="3200400" algn="l" defTabSz="914400" rtl="0" eaLnBrk="1" latinLnBrk="0" hangingPunct="1">
              <a:defRPr sz="1600" kern="1200">
                <a:solidFill>
                  <a:schemeClr val="dk1"/>
                </a:solidFill>
                <a:latin typeface="+mn-lt"/>
                <a:ea typeface="+mn-ea"/>
                <a:cs typeface="+mn-cs"/>
              </a:defRPr>
            </a:lvl8pPr>
            <a:lvl9pPr marL="3657600" algn="l" defTabSz="914400" rtl="0" eaLnBrk="1" latinLnBrk="0" hangingPunct="1">
              <a:defRPr sz="1600" kern="1200">
                <a:solidFill>
                  <a:schemeClr val="dk1"/>
                </a:solidFill>
                <a:latin typeface="+mn-lt"/>
                <a:ea typeface="+mn-ea"/>
                <a:cs typeface="+mn-cs"/>
              </a:defRPr>
            </a:lvl9pPr>
          </a:lstStyle>
          <a:p>
            <a:pPr algn="ctr" fontAlgn="auto">
              <a:lnSpc>
                <a:spcPct val="90000"/>
              </a:lnSpc>
              <a:spcBef>
                <a:spcPts val="0"/>
              </a:spcBef>
              <a:spcAft>
                <a:spcPts val="0"/>
              </a:spcAft>
              <a:defRPr/>
            </a:pPr>
            <a:endParaRPr lang="en-US" sz="2200">
              <a:solidFill>
                <a:prstClr val="white"/>
              </a:solidFill>
              <a:latin typeface="+mj-lt"/>
            </a:endParaRPr>
          </a:p>
        </p:txBody>
      </p:sp>
      <p:sp>
        <p:nvSpPr>
          <p:cNvPr id="7" name="Rectangle 6"/>
          <p:cNvSpPr/>
          <p:nvPr/>
        </p:nvSpPr>
        <p:spPr bwMode="auto">
          <a:xfrm>
            <a:off x="490537" y="2662262"/>
            <a:ext cx="8581454" cy="1143000"/>
          </a:xfrm>
          <a:prstGeom prst="rect">
            <a:avLst/>
          </a:prstGeom>
          <a:gradFill flip="none" rotWithShape="1">
            <a:gsLst>
              <a:gs pos="0">
                <a:schemeClr val="accent1">
                  <a:lumMod val="60000"/>
                  <a:lumOff val="40000"/>
                  <a:alpha val="75000"/>
                </a:schemeClr>
              </a:gs>
              <a:gs pos="35000">
                <a:srgbClr val="EBF6F7"/>
              </a:gs>
              <a:gs pos="100000">
                <a:schemeClr val="accent3">
                  <a:tint val="15000"/>
                  <a:satMod val="350000"/>
                </a:schemeClr>
              </a:gs>
            </a:gsLst>
            <a:lin ang="0" scaled="1"/>
            <a:tileRect/>
          </a:gradFill>
          <a:ln>
            <a:noFill/>
            <a:headEnd type="none" w="med" len="med"/>
            <a:tailEnd type="none" w="med" len="med"/>
          </a:ln>
          <a:effectLst/>
        </p:spPr>
        <p:style>
          <a:lnRef idx="1">
            <a:schemeClr val="accent3"/>
          </a:lnRef>
          <a:fillRef idx="2">
            <a:schemeClr val="accent3"/>
          </a:fillRef>
          <a:effectRef idx="1">
            <a:schemeClr val="accent3"/>
          </a:effectRef>
          <a:fontRef idx="minor">
            <a:schemeClr val="dk1"/>
          </a:fontRef>
        </p:style>
        <p:txBody>
          <a:bodyPr wrap="none" anchor="ctr"/>
          <a:lstStyle/>
          <a:p>
            <a:pPr algn="ctr" defTabSz="449263" fontAlgn="auto">
              <a:lnSpc>
                <a:spcPct val="90000"/>
              </a:lnSpc>
              <a:spcBef>
                <a:spcPts val="0"/>
              </a:spcBef>
              <a:spcAft>
                <a:spcPts val="0"/>
              </a:spcAft>
            </a:pPr>
            <a:endParaRPr lang="en-US" sz="2200">
              <a:solidFill>
                <a:prstClr val="white"/>
              </a:solidFill>
              <a:latin typeface="+mj-lt"/>
            </a:endParaRPr>
          </a:p>
        </p:txBody>
      </p:sp>
      <p:sp>
        <p:nvSpPr>
          <p:cNvPr id="8" name="Rectangle 7"/>
          <p:cNvSpPr/>
          <p:nvPr/>
        </p:nvSpPr>
        <p:spPr bwMode="auto">
          <a:xfrm>
            <a:off x="490537" y="1439887"/>
            <a:ext cx="8581454" cy="1143000"/>
          </a:xfrm>
          <a:prstGeom prst="rect">
            <a:avLst/>
          </a:prstGeom>
          <a:gradFill flip="none" rotWithShape="1">
            <a:gsLst>
              <a:gs pos="0">
                <a:schemeClr val="accent1">
                  <a:lumMod val="60000"/>
                  <a:lumOff val="40000"/>
                  <a:alpha val="75000"/>
                </a:schemeClr>
              </a:gs>
              <a:gs pos="35000">
                <a:srgbClr val="EBF6F7"/>
              </a:gs>
              <a:gs pos="100000">
                <a:schemeClr val="accent3">
                  <a:tint val="15000"/>
                  <a:satMod val="350000"/>
                </a:schemeClr>
              </a:gs>
            </a:gsLst>
            <a:lin ang="0" scaled="1"/>
            <a:tileRect/>
          </a:gradFill>
          <a:ln>
            <a:noFill/>
            <a:headEnd type="none" w="med" len="med"/>
            <a:tailEnd type="none" w="med" len="med"/>
          </a:ln>
          <a:effectLst/>
        </p:spPr>
        <p:style>
          <a:lnRef idx="1">
            <a:schemeClr val="accent3"/>
          </a:lnRef>
          <a:fillRef idx="2">
            <a:schemeClr val="accent3"/>
          </a:fillRef>
          <a:effectRef idx="1">
            <a:schemeClr val="accent3"/>
          </a:effectRef>
          <a:fontRef idx="minor">
            <a:schemeClr val="dk1"/>
          </a:fontRef>
        </p:style>
        <p:txBody>
          <a:bodyPr wrap="none" anchor="ctr"/>
          <a:lstStyle/>
          <a:p>
            <a:pPr algn="ctr" defTabSz="449263" fontAlgn="auto">
              <a:lnSpc>
                <a:spcPct val="90000"/>
              </a:lnSpc>
              <a:spcBef>
                <a:spcPts val="0"/>
              </a:spcBef>
              <a:spcAft>
                <a:spcPts val="0"/>
              </a:spcAft>
            </a:pPr>
            <a:endParaRPr lang="en-US" sz="2200">
              <a:solidFill>
                <a:prstClr val="white"/>
              </a:solidFill>
              <a:latin typeface="+mj-lt"/>
            </a:endParaRPr>
          </a:p>
        </p:txBody>
      </p:sp>
      <p:sp>
        <p:nvSpPr>
          <p:cNvPr id="9" name="Rectangle 8"/>
          <p:cNvSpPr/>
          <p:nvPr/>
        </p:nvSpPr>
        <p:spPr bwMode="auto">
          <a:xfrm>
            <a:off x="496887" y="3881462"/>
            <a:ext cx="8575104" cy="1143000"/>
          </a:xfrm>
          <a:prstGeom prst="rect">
            <a:avLst/>
          </a:prstGeom>
          <a:gradFill flip="none" rotWithShape="1">
            <a:gsLst>
              <a:gs pos="0">
                <a:schemeClr val="accent1">
                  <a:lumMod val="60000"/>
                  <a:lumOff val="40000"/>
                  <a:alpha val="75000"/>
                </a:schemeClr>
              </a:gs>
              <a:gs pos="35000">
                <a:srgbClr val="EBF6F7"/>
              </a:gs>
              <a:gs pos="100000">
                <a:schemeClr val="accent3">
                  <a:tint val="15000"/>
                  <a:satMod val="350000"/>
                </a:schemeClr>
              </a:gs>
            </a:gsLst>
            <a:lin ang="0" scaled="1"/>
            <a:tileRect/>
          </a:gradFill>
          <a:ln>
            <a:noFill/>
            <a:headEnd type="none" w="med" len="med"/>
            <a:tailEnd type="none" w="med" len="med"/>
          </a:ln>
          <a:effectLst/>
        </p:spPr>
        <p:style>
          <a:lnRef idx="1">
            <a:schemeClr val="accent3"/>
          </a:lnRef>
          <a:fillRef idx="2">
            <a:schemeClr val="accent3"/>
          </a:fillRef>
          <a:effectRef idx="1">
            <a:schemeClr val="accent3"/>
          </a:effectRef>
          <a:fontRef idx="minor">
            <a:schemeClr val="dk1"/>
          </a:fontRef>
        </p:style>
        <p:txBody>
          <a:bodyPr wrap="none" anchor="ctr"/>
          <a:lstStyle/>
          <a:p>
            <a:pPr algn="ctr" defTabSz="449263" fontAlgn="auto">
              <a:lnSpc>
                <a:spcPct val="90000"/>
              </a:lnSpc>
              <a:spcBef>
                <a:spcPts val="0"/>
              </a:spcBef>
              <a:spcAft>
                <a:spcPts val="0"/>
              </a:spcAft>
            </a:pPr>
            <a:endParaRPr lang="en-US" sz="2200">
              <a:solidFill>
                <a:prstClr val="white"/>
              </a:solidFill>
              <a:latin typeface="+mj-lt"/>
            </a:endParaRPr>
          </a:p>
        </p:txBody>
      </p:sp>
      <p:sp>
        <p:nvSpPr>
          <p:cNvPr id="10" name="TextBox 8"/>
          <p:cNvSpPr txBox="1">
            <a:spLocks noChangeArrowheads="1"/>
          </p:cNvSpPr>
          <p:nvPr/>
        </p:nvSpPr>
        <p:spPr bwMode="auto">
          <a:xfrm>
            <a:off x="898579" y="1675688"/>
            <a:ext cx="1769533" cy="646331"/>
          </a:xfrm>
          <a:prstGeom prst="rect">
            <a:avLst/>
          </a:prstGeom>
          <a:noFill/>
          <a:ln w="9525">
            <a:noFill/>
            <a:miter lim="800000"/>
            <a:headEnd/>
            <a:tailEnd/>
          </a:ln>
        </p:spPr>
        <p:txBody>
          <a:bodyPr wrap="square">
            <a:spAutoFit/>
          </a:bodyPr>
          <a:lstStyle>
            <a:defPPr>
              <a:defRPr lang="en-GB"/>
            </a:defPPr>
            <a:lvl1pPr algn="l" defTabSz="449263" rtl="0" fontAlgn="base">
              <a:spcBef>
                <a:spcPct val="0"/>
              </a:spcBef>
              <a:spcAft>
                <a:spcPct val="0"/>
              </a:spcAft>
              <a:defRPr sz="1600" kern="1200">
                <a:solidFill>
                  <a:srgbClr val="000000"/>
                </a:solidFill>
                <a:latin typeface="Arial" pitchFamily="34" charset="0"/>
                <a:ea typeface="+mn-ea"/>
                <a:cs typeface="Arial" pitchFamily="34" charset="0"/>
              </a:defRPr>
            </a:lvl1pPr>
            <a:lvl2pPr marL="457200" algn="l" defTabSz="449263" rtl="0" fontAlgn="base">
              <a:spcBef>
                <a:spcPct val="0"/>
              </a:spcBef>
              <a:spcAft>
                <a:spcPct val="0"/>
              </a:spcAft>
              <a:defRPr sz="1600" kern="1200">
                <a:solidFill>
                  <a:srgbClr val="000000"/>
                </a:solidFill>
                <a:latin typeface="Arial" pitchFamily="34" charset="0"/>
                <a:ea typeface="+mn-ea"/>
                <a:cs typeface="Arial" pitchFamily="34" charset="0"/>
              </a:defRPr>
            </a:lvl2pPr>
            <a:lvl3pPr marL="914400" algn="l" defTabSz="449263" rtl="0" fontAlgn="base">
              <a:spcBef>
                <a:spcPct val="0"/>
              </a:spcBef>
              <a:spcAft>
                <a:spcPct val="0"/>
              </a:spcAft>
              <a:defRPr sz="1600" kern="1200">
                <a:solidFill>
                  <a:srgbClr val="000000"/>
                </a:solidFill>
                <a:latin typeface="Arial" pitchFamily="34" charset="0"/>
                <a:ea typeface="+mn-ea"/>
                <a:cs typeface="Arial" pitchFamily="34" charset="0"/>
              </a:defRPr>
            </a:lvl3pPr>
            <a:lvl4pPr marL="1371600" algn="l" defTabSz="449263" rtl="0" fontAlgn="base">
              <a:spcBef>
                <a:spcPct val="0"/>
              </a:spcBef>
              <a:spcAft>
                <a:spcPct val="0"/>
              </a:spcAft>
              <a:defRPr sz="1600" kern="1200">
                <a:solidFill>
                  <a:srgbClr val="000000"/>
                </a:solidFill>
                <a:latin typeface="Arial" pitchFamily="34" charset="0"/>
                <a:ea typeface="+mn-ea"/>
                <a:cs typeface="Arial" pitchFamily="34" charset="0"/>
              </a:defRPr>
            </a:lvl4pPr>
            <a:lvl5pPr marL="1828800" algn="l" defTabSz="449263" rtl="0" fontAlgn="base">
              <a:spcBef>
                <a:spcPct val="0"/>
              </a:spcBef>
              <a:spcAft>
                <a:spcPct val="0"/>
              </a:spcAft>
              <a:defRPr sz="1600" kern="1200">
                <a:solidFill>
                  <a:srgbClr val="000000"/>
                </a:solidFill>
                <a:latin typeface="Arial" pitchFamily="34" charset="0"/>
                <a:ea typeface="+mn-ea"/>
                <a:cs typeface="Arial" pitchFamily="34" charset="0"/>
              </a:defRPr>
            </a:lvl5pPr>
            <a:lvl6pPr marL="2286000" algn="l" defTabSz="914400" rtl="0" eaLnBrk="1" latinLnBrk="0" hangingPunct="1">
              <a:defRPr sz="1600" kern="1200">
                <a:solidFill>
                  <a:srgbClr val="000000"/>
                </a:solidFill>
                <a:latin typeface="Arial" pitchFamily="34" charset="0"/>
                <a:ea typeface="+mn-ea"/>
                <a:cs typeface="Arial" pitchFamily="34" charset="0"/>
              </a:defRPr>
            </a:lvl6pPr>
            <a:lvl7pPr marL="2743200" algn="l" defTabSz="914400" rtl="0" eaLnBrk="1" latinLnBrk="0" hangingPunct="1">
              <a:defRPr sz="1600" kern="1200">
                <a:solidFill>
                  <a:srgbClr val="000000"/>
                </a:solidFill>
                <a:latin typeface="Arial" pitchFamily="34" charset="0"/>
                <a:ea typeface="+mn-ea"/>
                <a:cs typeface="Arial" pitchFamily="34" charset="0"/>
              </a:defRPr>
            </a:lvl7pPr>
            <a:lvl8pPr marL="3200400" algn="l" defTabSz="914400" rtl="0" eaLnBrk="1" latinLnBrk="0" hangingPunct="1">
              <a:defRPr sz="1600" kern="1200">
                <a:solidFill>
                  <a:srgbClr val="000000"/>
                </a:solidFill>
                <a:latin typeface="Arial" pitchFamily="34" charset="0"/>
                <a:ea typeface="+mn-ea"/>
                <a:cs typeface="Arial" pitchFamily="34" charset="0"/>
              </a:defRPr>
            </a:lvl8pPr>
            <a:lvl9pPr marL="3657600" algn="l" defTabSz="914400" rtl="0" eaLnBrk="1" latinLnBrk="0" hangingPunct="1">
              <a:defRPr sz="1600" kern="1200">
                <a:solidFill>
                  <a:srgbClr val="000000"/>
                </a:solidFill>
                <a:latin typeface="Arial" pitchFamily="34" charset="0"/>
                <a:ea typeface="+mn-ea"/>
                <a:cs typeface="Arial" pitchFamily="34" charset="0"/>
              </a:defRPr>
            </a:lvl9pPr>
          </a:lstStyle>
          <a:p>
            <a:pPr algn="ctr" defTabSz="914400">
              <a:defRPr/>
            </a:pPr>
            <a:r>
              <a:rPr lang="en-US" sz="1800" b="1" i="1" dirty="0" err="1" smtClean="0">
                <a:solidFill>
                  <a:srgbClr val="376092"/>
                </a:solidFill>
                <a:latin typeface="Calibri" panose="020F0502020204030204" pitchFamily="34" charset="0"/>
                <a:cs typeface="Arial" charset="0"/>
              </a:rPr>
              <a:t>Qu’est-ce</a:t>
            </a:r>
            <a:r>
              <a:rPr lang="en-US" sz="1800" b="1" i="1" dirty="0" smtClean="0">
                <a:solidFill>
                  <a:srgbClr val="376092"/>
                </a:solidFill>
                <a:latin typeface="Calibri" panose="020F0502020204030204" pitchFamily="34" charset="0"/>
                <a:cs typeface="Arial" charset="0"/>
              </a:rPr>
              <a:t> que je </a:t>
            </a:r>
            <a:r>
              <a:rPr lang="en-US" sz="1800" b="1" i="1" dirty="0" err="1" smtClean="0">
                <a:solidFill>
                  <a:srgbClr val="376092"/>
                </a:solidFill>
                <a:latin typeface="Calibri" panose="020F0502020204030204" pitchFamily="34" charset="0"/>
                <a:cs typeface="Arial" charset="0"/>
              </a:rPr>
              <a:t>veux</a:t>
            </a:r>
            <a:r>
              <a:rPr lang="en-US" sz="1800" b="1" i="1" dirty="0" smtClean="0">
                <a:solidFill>
                  <a:srgbClr val="376092"/>
                </a:solidFill>
                <a:latin typeface="Calibri" panose="020F0502020204030204" pitchFamily="34" charset="0"/>
                <a:cs typeface="Arial" charset="0"/>
              </a:rPr>
              <a:t> faire ?</a:t>
            </a:r>
            <a:endParaRPr lang="en-US" sz="1800" b="1" i="1" dirty="0">
              <a:solidFill>
                <a:srgbClr val="376092"/>
              </a:solidFill>
              <a:latin typeface="Calibri" panose="020F0502020204030204" pitchFamily="34" charset="0"/>
              <a:cs typeface="Arial" charset="0"/>
            </a:endParaRPr>
          </a:p>
        </p:txBody>
      </p:sp>
      <p:sp>
        <p:nvSpPr>
          <p:cNvPr id="12" name="TextBox 10"/>
          <p:cNvSpPr txBox="1">
            <a:spLocks noChangeArrowheads="1"/>
          </p:cNvSpPr>
          <p:nvPr/>
        </p:nvSpPr>
        <p:spPr bwMode="auto">
          <a:xfrm>
            <a:off x="838648" y="2910596"/>
            <a:ext cx="1878485" cy="646331"/>
          </a:xfrm>
          <a:prstGeom prst="rect">
            <a:avLst/>
          </a:prstGeom>
          <a:noFill/>
          <a:ln w="9525">
            <a:noFill/>
            <a:miter lim="800000"/>
            <a:headEnd/>
            <a:tailEnd/>
          </a:ln>
        </p:spPr>
        <p:txBody>
          <a:bodyPr wrap="square">
            <a:spAutoFit/>
          </a:bodyPr>
          <a:lstStyle>
            <a:defPPr>
              <a:defRPr lang="en-GB"/>
            </a:defPPr>
            <a:lvl1pPr algn="l" defTabSz="449263" rtl="0" fontAlgn="base">
              <a:spcBef>
                <a:spcPct val="0"/>
              </a:spcBef>
              <a:spcAft>
                <a:spcPct val="0"/>
              </a:spcAft>
              <a:defRPr sz="1600" kern="1200">
                <a:solidFill>
                  <a:srgbClr val="000000"/>
                </a:solidFill>
                <a:latin typeface="Arial" pitchFamily="34" charset="0"/>
                <a:ea typeface="+mn-ea"/>
                <a:cs typeface="Arial" pitchFamily="34" charset="0"/>
              </a:defRPr>
            </a:lvl1pPr>
            <a:lvl2pPr marL="457200" algn="l" defTabSz="449263" rtl="0" fontAlgn="base">
              <a:spcBef>
                <a:spcPct val="0"/>
              </a:spcBef>
              <a:spcAft>
                <a:spcPct val="0"/>
              </a:spcAft>
              <a:defRPr sz="1600" kern="1200">
                <a:solidFill>
                  <a:srgbClr val="000000"/>
                </a:solidFill>
                <a:latin typeface="Arial" pitchFamily="34" charset="0"/>
                <a:ea typeface="+mn-ea"/>
                <a:cs typeface="Arial" pitchFamily="34" charset="0"/>
              </a:defRPr>
            </a:lvl2pPr>
            <a:lvl3pPr marL="914400" algn="l" defTabSz="449263" rtl="0" fontAlgn="base">
              <a:spcBef>
                <a:spcPct val="0"/>
              </a:spcBef>
              <a:spcAft>
                <a:spcPct val="0"/>
              </a:spcAft>
              <a:defRPr sz="1600" kern="1200">
                <a:solidFill>
                  <a:srgbClr val="000000"/>
                </a:solidFill>
                <a:latin typeface="Arial" pitchFamily="34" charset="0"/>
                <a:ea typeface="+mn-ea"/>
                <a:cs typeface="Arial" pitchFamily="34" charset="0"/>
              </a:defRPr>
            </a:lvl3pPr>
            <a:lvl4pPr marL="1371600" algn="l" defTabSz="449263" rtl="0" fontAlgn="base">
              <a:spcBef>
                <a:spcPct val="0"/>
              </a:spcBef>
              <a:spcAft>
                <a:spcPct val="0"/>
              </a:spcAft>
              <a:defRPr sz="1600" kern="1200">
                <a:solidFill>
                  <a:srgbClr val="000000"/>
                </a:solidFill>
                <a:latin typeface="Arial" pitchFamily="34" charset="0"/>
                <a:ea typeface="+mn-ea"/>
                <a:cs typeface="Arial" pitchFamily="34" charset="0"/>
              </a:defRPr>
            </a:lvl4pPr>
            <a:lvl5pPr marL="1828800" algn="l" defTabSz="449263" rtl="0" fontAlgn="base">
              <a:spcBef>
                <a:spcPct val="0"/>
              </a:spcBef>
              <a:spcAft>
                <a:spcPct val="0"/>
              </a:spcAft>
              <a:defRPr sz="1600" kern="1200">
                <a:solidFill>
                  <a:srgbClr val="000000"/>
                </a:solidFill>
                <a:latin typeface="Arial" pitchFamily="34" charset="0"/>
                <a:ea typeface="+mn-ea"/>
                <a:cs typeface="Arial" pitchFamily="34" charset="0"/>
              </a:defRPr>
            </a:lvl5pPr>
            <a:lvl6pPr marL="2286000" algn="l" defTabSz="914400" rtl="0" eaLnBrk="1" latinLnBrk="0" hangingPunct="1">
              <a:defRPr sz="1600" kern="1200">
                <a:solidFill>
                  <a:srgbClr val="000000"/>
                </a:solidFill>
                <a:latin typeface="Arial" pitchFamily="34" charset="0"/>
                <a:ea typeface="+mn-ea"/>
                <a:cs typeface="Arial" pitchFamily="34" charset="0"/>
              </a:defRPr>
            </a:lvl6pPr>
            <a:lvl7pPr marL="2743200" algn="l" defTabSz="914400" rtl="0" eaLnBrk="1" latinLnBrk="0" hangingPunct="1">
              <a:defRPr sz="1600" kern="1200">
                <a:solidFill>
                  <a:srgbClr val="000000"/>
                </a:solidFill>
                <a:latin typeface="Arial" pitchFamily="34" charset="0"/>
                <a:ea typeface="+mn-ea"/>
                <a:cs typeface="Arial" pitchFamily="34" charset="0"/>
              </a:defRPr>
            </a:lvl7pPr>
            <a:lvl8pPr marL="3200400" algn="l" defTabSz="914400" rtl="0" eaLnBrk="1" latinLnBrk="0" hangingPunct="1">
              <a:defRPr sz="1600" kern="1200">
                <a:solidFill>
                  <a:srgbClr val="000000"/>
                </a:solidFill>
                <a:latin typeface="Arial" pitchFamily="34" charset="0"/>
                <a:ea typeface="+mn-ea"/>
                <a:cs typeface="Arial" pitchFamily="34" charset="0"/>
              </a:defRPr>
            </a:lvl8pPr>
            <a:lvl9pPr marL="3657600" algn="l" defTabSz="914400" rtl="0" eaLnBrk="1" latinLnBrk="0" hangingPunct="1">
              <a:defRPr sz="1600" kern="1200">
                <a:solidFill>
                  <a:srgbClr val="000000"/>
                </a:solidFill>
                <a:latin typeface="Arial" pitchFamily="34" charset="0"/>
                <a:ea typeface="+mn-ea"/>
                <a:cs typeface="Arial" pitchFamily="34" charset="0"/>
              </a:defRPr>
            </a:lvl9pPr>
          </a:lstStyle>
          <a:p>
            <a:pPr algn="ctr" defTabSz="914400">
              <a:defRPr/>
            </a:pPr>
            <a:r>
              <a:rPr lang="en-US" sz="1800" b="1" i="1" dirty="0" err="1" smtClean="0">
                <a:solidFill>
                  <a:srgbClr val="376092"/>
                </a:solidFill>
                <a:latin typeface="Calibri" panose="020F0502020204030204" pitchFamily="34" charset="0"/>
                <a:cs typeface="Arial" charset="0"/>
              </a:rPr>
              <a:t>Où</a:t>
            </a:r>
            <a:r>
              <a:rPr lang="en-US" sz="1800" b="1" i="1" dirty="0" smtClean="0">
                <a:solidFill>
                  <a:srgbClr val="376092"/>
                </a:solidFill>
                <a:latin typeface="Calibri" panose="020F0502020204030204" pitchFamily="34" charset="0"/>
                <a:cs typeface="Arial" charset="0"/>
              </a:rPr>
              <a:t> </a:t>
            </a:r>
            <a:r>
              <a:rPr lang="en-US" sz="1800" b="1" i="1" dirty="0" err="1" smtClean="0">
                <a:solidFill>
                  <a:srgbClr val="376092"/>
                </a:solidFill>
                <a:latin typeface="Calibri" panose="020F0502020204030204" pitchFamily="34" charset="0"/>
                <a:cs typeface="Arial" charset="0"/>
              </a:rPr>
              <a:t>suis</a:t>
            </a:r>
            <a:r>
              <a:rPr lang="en-US" sz="1800" b="1" i="1" dirty="0" smtClean="0">
                <a:solidFill>
                  <a:srgbClr val="376092"/>
                </a:solidFill>
                <a:latin typeface="Calibri" panose="020F0502020204030204" pitchFamily="34" charset="0"/>
                <a:cs typeface="Arial" charset="0"/>
              </a:rPr>
              <a:t>-je </a:t>
            </a:r>
            <a:r>
              <a:rPr lang="en-US" sz="1800" b="1" i="1" dirty="0" err="1" smtClean="0">
                <a:solidFill>
                  <a:srgbClr val="376092"/>
                </a:solidFill>
                <a:latin typeface="Calibri" panose="020F0502020204030204" pitchFamily="34" charset="0"/>
                <a:cs typeface="Arial" charset="0"/>
              </a:rPr>
              <a:t>actuellement</a:t>
            </a:r>
            <a:r>
              <a:rPr lang="en-US" sz="1800" b="1" i="1" dirty="0" smtClean="0">
                <a:solidFill>
                  <a:srgbClr val="376092"/>
                </a:solidFill>
                <a:latin typeface="Calibri" panose="020F0502020204030204" pitchFamily="34" charset="0"/>
                <a:cs typeface="Arial" charset="0"/>
              </a:rPr>
              <a:t> ?</a:t>
            </a:r>
            <a:endParaRPr lang="en-US" sz="1800" b="1" i="1" dirty="0">
              <a:solidFill>
                <a:srgbClr val="376092"/>
              </a:solidFill>
              <a:latin typeface="Calibri" panose="020F0502020204030204" pitchFamily="34" charset="0"/>
              <a:cs typeface="Arial" charset="0"/>
            </a:endParaRPr>
          </a:p>
        </p:txBody>
      </p:sp>
      <p:sp>
        <p:nvSpPr>
          <p:cNvPr id="14" name="TextBox 14"/>
          <p:cNvSpPr txBox="1">
            <a:spLocks noChangeArrowheads="1"/>
          </p:cNvSpPr>
          <p:nvPr/>
        </p:nvSpPr>
        <p:spPr bwMode="auto">
          <a:xfrm>
            <a:off x="827584" y="4104723"/>
            <a:ext cx="1840384" cy="646331"/>
          </a:xfrm>
          <a:prstGeom prst="rect">
            <a:avLst/>
          </a:prstGeom>
          <a:noFill/>
          <a:ln w="9525">
            <a:noFill/>
            <a:miter lim="800000"/>
            <a:headEnd/>
            <a:tailEnd/>
          </a:ln>
        </p:spPr>
        <p:txBody>
          <a:bodyPr wrap="square">
            <a:spAutoFit/>
          </a:bodyPr>
          <a:lstStyle>
            <a:defPPr>
              <a:defRPr lang="en-GB"/>
            </a:defPPr>
            <a:lvl1pPr algn="l" defTabSz="449263" rtl="0" fontAlgn="base">
              <a:spcBef>
                <a:spcPct val="0"/>
              </a:spcBef>
              <a:spcAft>
                <a:spcPct val="0"/>
              </a:spcAft>
              <a:defRPr sz="1600" kern="1200">
                <a:solidFill>
                  <a:srgbClr val="000000"/>
                </a:solidFill>
                <a:latin typeface="Arial" pitchFamily="34" charset="0"/>
                <a:ea typeface="+mn-ea"/>
                <a:cs typeface="Arial" pitchFamily="34" charset="0"/>
              </a:defRPr>
            </a:lvl1pPr>
            <a:lvl2pPr marL="457200" algn="l" defTabSz="449263" rtl="0" fontAlgn="base">
              <a:spcBef>
                <a:spcPct val="0"/>
              </a:spcBef>
              <a:spcAft>
                <a:spcPct val="0"/>
              </a:spcAft>
              <a:defRPr sz="1600" kern="1200">
                <a:solidFill>
                  <a:srgbClr val="000000"/>
                </a:solidFill>
                <a:latin typeface="Arial" pitchFamily="34" charset="0"/>
                <a:ea typeface="+mn-ea"/>
                <a:cs typeface="Arial" pitchFamily="34" charset="0"/>
              </a:defRPr>
            </a:lvl2pPr>
            <a:lvl3pPr marL="914400" algn="l" defTabSz="449263" rtl="0" fontAlgn="base">
              <a:spcBef>
                <a:spcPct val="0"/>
              </a:spcBef>
              <a:spcAft>
                <a:spcPct val="0"/>
              </a:spcAft>
              <a:defRPr sz="1600" kern="1200">
                <a:solidFill>
                  <a:srgbClr val="000000"/>
                </a:solidFill>
                <a:latin typeface="Arial" pitchFamily="34" charset="0"/>
                <a:ea typeface="+mn-ea"/>
                <a:cs typeface="Arial" pitchFamily="34" charset="0"/>
              </a:defRPr>
            </a:lvl3pPr>
            <a:lvl4pPr marL="1371600" algn="l" defTabSz="449263" rtl="0" fontAlgn="base">
              <a:spcBef>
                <a:spcPct val="0"/>
              </a:spcBef>
              <a:spcAft>
                <a:spcPct val="0"/>
              </a:spcAft>
              <a:defRPr sz="1600" kern="1200">
                <a:solidFill>
                  <a:srgbClr val="000000"/>
                </a:solidFill>
                <a:latin typeface="Arial" pitchFamily="34" charset="0"/>
                <a:ea typeface="+mn-ea"/>
                <a:cs typeface="Arial" pitchFamily="34" charset="0"/>
              </a:defRPr>
            </a:lvl4pPr>
            <a:lvl5pPr marL="1828800" algn="l" defTabSz="449263" rtl="0" fontAlgn="base">
              <a:spcBef>
                <a:spcPct val="0"/>
              </a:spcBef>
              <a:spcAft>
                <a:spcPct val="0"/>
              </a:spcAft>
              <a:defRPr sz="1600" kern="1200">
                <a:solidFill>
                  <a:srgbClr val="000000"/>
                </a:solidFill>
                <a:latin typeface="Arial" pitchFamily="34" charset="0"/>
                <a:ea typeface="+mn-ea"/>
                <a:cs typeface="Arial" pitchFamily="34" charset="0"/>
              </a:defRPr>
            </a:lvl5pPr>
            <a:lvl6pPr marL="2286000" algn="l" defTabSz="914400" rtl="0" eaLnBrk="1" latinLnBrk="0" hangingPunct="1">
              <a:defRPr sz="1600" kern="1200">
                <a:solidFill>
                  <a:srgbClr val="000000"/>
                </a:solidFill>
                <a:latin typeface="Arial" pitchFamily="34" charset="0"/>
                <a:ea typeface="+mn-ea"/>
                <a:cs typeface="Arial" pitchFamily="34" charset="0"/>
              </a:defRPr>
            </a:lvl6pPr>
            <a:lvl7pPr marL="2743200" algn="l" defTabSz="914400" rtl="0" eaLnBrk="1" latinLnBrk="0" hangingPunct="1">
              <a:defRPr sz="1600" kern="1200">
                <a:solidFill>
                  <a:srgbClr val="000000"/>
                </a:solidFill>
                <a:latin typeface="Arial" pitchFamily="34" charset="0"/>
                <a:ea typeface="+mn-ea"/>
                <a:cs typeface="Arial" pitchFamily="34" charset="0"/>
              </a:defRPr>
            </a:lvl7pPr>
            <a:lvl8pPr marL="3200400" algn="l" defTabSz="914400" rtl="0" eaLnBrk="1" latinLnBrk="0" hangingPunct="1">
              <a:defRPr sz="1600" kern="1200">
                <a:solidFill>
                  <a:srgbClr val="000000"/>
                </a:solidFill>
                <a:latin typeface="Arial" pitchFamily="34" charset="0"/>
                <a:ea typeface="+mn-ea"/>
                <a:cs typeface="Arial" pitchFamily="34" charset="0"/>
              </a:defRPr>
            </a:lvl8pPr>
            <a:lvl9pPr marL="3657600" algn="l" defTabSz="914400" rtl="0" eaLnBrk="1" latinLnBrk="0" hangingPunct="1">
              <a:defRPr sz="1600" kern="1200">
                <a:solidFill>
                  <a:srgbClr val="000000"/>
                </a:solidFill>
                <a:latin typeface="Arial" pitchFamily="34" charset="0"/>
                <a:ea typeface="+mn-ea"/>
                <a:cs typeface="Arial" pitchFamily="34" charset="0"/>
              </a:defRPr>
            </a:lvl9pPr>
          </a:lstStyle>
          <a:p>
            <a:pPr algn="ctr" defTabSz="914400">
              <a:defRPr/>
            </a:pPr>
            <a:r>
              <a:rPr lang="en-US" sz="1800" b="1" i="1" dirty="0" err="1" smtClean="0">
                <a:solidFill>
                  <a:srgbClr val="376092"/>
                </a:solidFill>
                <a:latin typeface="Calibri" panose="020F0502020204030204" pitchFamily="34" charset="0"/>
                <a:cs typeface="Arial" charset="0"/>
              </a:rPr>
              <a:t>Quelles</a:t>
            </a:r>
            <a:r>
              <a:rPr lang="en-US" sz="1800" b="1" i="1" dirty="0" smtClean="0">
                <a:solidFill>
                  <a:srgbClr val="376092"/>
                </a:solidFill>
                <a:latin typeface="Calibri" panose="020F0502020204030204" pitchFamily="34" charset="0"/>
                <a:cs typeface="Arial" charset="0"/>
              </a:rPr>
              <a:t> </a:t>
            </a:r>
            <a:r>
              <a:rPr lang="en-US" sz="1800" b="1" i="1" dirty="0" err="1" smtClean="0">
                <a:solidFill>
                  <a:srgbClr val="376092"/>
                </a:solidFill>
                <a:latin typeface="Calibri" panose="020F0502020204030204" pitchFamily="34" charset="0"/>
                <a:cs typeface="Arial" charset="0"/>
              </a:rPr>
              <a:t>sont</a:t>
            </a:r>
            <a:r>
              <a:rPr lang="en-US" sz="1800" b="1" i="1" dirty="0" smtClean="0">
                <a:solidFill>
                  <a:srgbClr val="376092"/>
                </a:solidFill>
                <a:latin typeface="Calibri" panose="020F0502020204030204" pitchFamily="34" charset="0"/>
                <a:cs typeface="Arial" charset="0"/>
              </a:rPr>
              <a:t> </a:t>
            </a:r>
            <a:r>
              <a:rPr lang="en-US" sz="1800" b="1" i="1" dirty="0" err="1" smtClean="0">
                <a:solidFill>
                  <a:srgbClr val="376092"/>
                </a:solidFill>
                <a:latin typeface="Calibri" panose="020F0502020204030204" pitchFamily="34" charset="0"/>
                <a:cs typeface="Arial" charset="0"/>
              </a:rPr>
              <a:t>mes</a:t>
            </a:r>
            <a:r>
              <a:rPr lang="en-US" sz="1800" b="1" i="1" dirty="0" smtClean="0">
                <a:solidFill>
                  <a:srgbClr val="376092"/>
                </a:solidFill>
                <a:latin typeface="Calibri" panose="020F0502020204030204" pitchFamily="34" charset="0"/>
                <a:cs typeface="Arial" charset="0"/>
              </a:rPr>
              <a:t> </a:t>
            </a:r>
            <a:r>
              <a:rPr lang="en-US" sz="1800" b="1" i="1" dirty="0" err="1" smtClean="0">
                <a:solidFill>
                  <a:srgbClr val="376092"/>
                </a:solidFill>
                <a:latin typeface="Calibri" panose="020F0502020204030204" pitchFamily="34" charset="0"/>
                <a:cs typeface="Arial" charset="0"/>
              </a:rPr>
              <a:t>priorités</a:t>
            </a:r>
            <a:r>
              <a:rPr lang="en-US" sz="1800" b="1" i="1" dirty="0" smtClean="0">
                <a:solidFill>
                  <a:srgbClr val="376092"/>
                </a:solidFill>
                <a:latin typeface="Calibri" panose="020F0502020204030204" pitchFamily="34" charset="0"/>
                <a:cs typeface="Arial" charset="0"/>
              </a:rPr>
              <a:t>?</a:t>
            </a:r>
            <a:endParaRPr lang="en-US" sz="1800" b="1" i="1" dirty="0">
              <a:solidFill>
                <a:srgbClr val="376092"/>
              </a:solidFill>
              <a:latin typeface="Calibri" panose="020F0502020204030204" pitchFamily="34" charset="0"/>
              <a:cs typeface="Arial" charset="0"/>
            </a:endParaRPr>
          </a:p>
        </p:txBody>
      </p:sp>
      <p:sp>
        <p:nvSpPr>
          <p:cNvPr id="16" name="TextBox 29"/>
          <p:cNvSpPr txBox="1"/>
          <p:nvPr/>
        </p:nvSpPr>
        <p:spPr>
          <a:xfrm rot="16200000">
            <a:off x="61912" y="1842110"/>
            <a:ext cx="1143000" cy="338554"/>
          </a:xfrm>
          <a:prstGeom prst="rect">
            <a:avLst/>
          </a:prstGeom>
          <a:solidFill>
            <a:schemeClr val="accent1">
              <a:lumMod val="60000"/>
              <a:lumOff val="40000"/>
            </a:schemeClr>
          </a:solidFill>
        </p:spPr>
        <p:txBody>
          <a:bodyPr anchor="ctr">
            <a:spAutoFit/>
          </a:bodyPr>
          <a:lstStyle>
            <a:defPPr>
              <a:defRPr lang="en-GB"/>
            </a:defPPr>
            <a:lvl1pPr algn="l" defTabSz="449263" rtl="0" fontAlgn="base">
              <a:spcBef>
                <a:spcPct val="0"/>
              </a:spcBef>
              <a:spcAft>
                <a:spcPct val="0"/>
              </a:spcAft>
              <a:defRPr sz="1600" kern="1200">
                <a:solidFill>
                  <a:srgbClr val="000000"/>
                </a:solidFill>
                <a:latin typeface="Arial" pitchFamily="34" charset="0"/>
                <a:ea typeface="+mn-ea"/>
                <a:cs typeface="Arial" pitchFamily="34" charset="0"/>
              </a:defRPr>
            </a:lvl1pPr>
            <a:lvl2pPr marL="457200" algn="l" defTabSz="449263" rtl="0" fontAlgn="base">
              <a:spcBef>
                <a:spcPct val="0"/>
              </a:spcBef>
              <a:spcAft>
                <a:spcPct val="0"/>
              </a:spcAft>
              <a:defRPr sz="1600" kern="1200">
                <a:solidFill>
                  <a:srgbClr val="000000"/>
                </a:solidFill>
                <a:latin typeface="Arial" pitchFamily="34" charset="0"/>
                <a:ea typeface="+mn-ea"/>
                <a:cs typeface="Arial" pitchFamily="34" charset="0"/>
              </a:defRPr>
            </a:lvl2pPr>
            <a:lvl3pPr marL="914400" algn="l" defTabSz="449263" rtl="0" fontAlgn="base">
              <a:spcBef>
                <a:spcPct val="0"/>
              </a:spcBef>
              <a:spcAft>
                <a:spcPct val="0"/>
              </a:spcAft>
              <a:defRPr sz="1600" kern="1200">
                <a:solidFill>
                  <a:srgbClr val="000000"/>
                </a:solidFill>
                <a:latin typeface="Arial" pitchFamily="34" charset="0"/>
                <a:ea typeface="+mn-ea"/>
                <a:cs typeface="Arial" pitchFamily="34" charset="0"/>
              </a:defRPr>
            </a:lvl3pPr>
            <a:lvl4pPr marL="1371600" algn="l" defTabSz="449263" rtl="0" fontAlgn="base">
              <a:spcBef>
                <a:spcPct val="0"/>
              </a:spcBef>
              <a:spcAft>
                <a:spcPct val="0"/>
              </a:spcAft>
              <a:defRPr sz="1600" kern="1200">
                <a:solidFill>
                  <a:srgbClr val="000000"/>
                </a:solidFill>
                <a:latin typeface="Arial" pitchFamily="34" charset="0"/>
                <a:ea typeface="+mn-ea"/>
                <a:cs typeface="Arial" pitchFamily="34" charset="0"/>
              </a:defRPr>
            </a:lvl4pPr>
            <a:lvl5pPr marL="1828800" algn="l" defTabSz="449263" rtl="0" fontAlgn="base">
              <a:spcBef>
                <a:spcPct val="0"/>
              </a:spcBef>
              <a:spcAft>
                <a:spcPct val="0"/>
              </a:spcAft>
              <a:defRPr sz="1600" kern="1200">
                <a:solidFill>
                  <a:srgbClr val="000000"/>
                </a:solidFill>
                <a:latin typeface="Arial" pitchFamily="34" charset="0"/>
                <a:ea typeface="+mn-ea"/>
                <a:cs typeface="Arial" pitchFamily="34" charset="0"/>
              </a:defRPr>
            </a:lvl5pPr>
            <a:lvl6pPr marL="2286000" algn="l" defTabSz="914400" rtl="0" eaLnBrk="1" latinLnBrk="0" hangingPunct="1">
              <a:defRPr sz="1600" kern="1200">
                <a:solidFill>
                  <a:srgbClr val="000000"/>
                </a:solidFill>
                <a:latin typeface="Arial" pitchFamily="34" charset="0"/>
                <a:ea typeface="+mn-ea"/>
                <a:cs typeface="Arial" pitchFamily="34" charset="0"/>
              </a:defRPr>
            </a:lvl6pPr>
            <a:lvl7pPr marL="2743200" algn="l" defTabSz="914400" rtl="0" eaLnBrk="1" latinLnBrk="0" hangingPunct="1">
              <a:defRPr sz="1600" kern="1200">
                <a:solidFill>
                  <a:srgbClr val="000000"/>
                </a:solidFill>
                <a:latin typeface="Arial" pitchFamily="34" charset="0"/>
                <a:ea typeface="+mn-ea"/>
                <a:cs typeface="Arial" pitchFamily="34" charset="0"/>
              </a:defRPr>
            </a:lvl7pPr>
            <a:lvl8pPr marL="3200400" algn="l" defTabSz="914400" rtl="0" eaLnBrk="1" latinLnBrk="0" hangingPunct="1">
              <a:defRPr sz="1600" kern="1200">
                <a:solidFill>
                  <a:srgbClr val="000000"/>
                </a:solidFill>
                <a:latin typeface="Arial" pitchFamily="34" charset="0"/>
                <a:ea typeface="+mn-ea"/>
                <a:cs typeface="Arial" pitchFamily="34" charset="0"/>
              </a:defRPr>
            </a:lvl8pPr>
            <a:lvl9pPr marL="3657600" algn="l" defTabSz="914400" rtl="0" eaLnBrk="1" latinLnBrk="0" hangingPunct="1">
              <a:defRPr sz="1600" kern="1200">
                <a:solidFill>
                  <a:srgbClr val="000000"/>
                </a:solidFill>
                <a:latin typeface="Arial" pitchFamily="34" charset="0"/>
                <a:ea typeface="+mn-ea"/>
                <a:cs typeface="Arial" pitchFamily="34" charset="0"/>
              </a:defRPr>
            </a:lvl9pPr>
          </a:lstStyle>
          <a:p>
            <a:pPr algn="ctr" defTabSz="914400">
              <a:defRPr/>
            </a:pPr>
            <a:r>
              <a:rPr lang="en-US" dirty="0" err="1" smtClean="0">
                <a:latin typeface="Calibri" panose="020F0502020204030204" pitchFamily="34" charset="0"/>
                <a:ea typeface="MS PGothic" charset="-128"/>
                <a:cs typeface="Arial" charset="0"/>
              </a:rPr>
              <a:t>Etape</a:t>
            </a:r>
            <a:r>
              <a:rPr lang="en-US" dirty="0" smtClean="0">
                <a:latin typeface="Calibri" panose="020F0502020204030204" pitchFamily="34" charset="0"/>
                <a:ea typeface="MS PGothic" charset="-128"/>
                <a:cs typeface="Arial" charset="0"/>
              </a:rPr>
              <a:t> 1</a:t>
            </a:r>
            <a:endParaRPr lang="en-US" dirty="0">
              <a:latin typeface="Calibri" panose="020F0502020204030204" pitchFamily="34" charset="0"/>
              <a:ea typeface="MS PGothic" charset="-128"/>
              <a:cs typeface="Arial" charset="0"/>
            </a:endParaRPr>
          </a:p>
        </p:txBody>
      </p:sp>
      <p:sp>
        <p:nvSpPr>
          <p:cNvPr id="18" name="TextBox 30"/>
          <p:cNvSpPr txBox="1"/>
          <p:nvPr/>
        </p:nvSpPr>
        <p:spPr>
          <a:xfrm rot="16200000">
            <a:off x="61912" y="3064485"/>
            <a:ext cx="1143000" cy="338554"/>
          </a:xfrm>
          <a:prstGeom prst="rect">
            <a:avLst/>
          </a:prstGeom>
          <a:solidFill>
            <a:schemeClr val="accent1">
              <a:lumMod val="60000"/>
              <a:lumOff val="40000"/>
            </a:schemeClr>
          </a:solidFill>
        </p:spPr>
        <p:txBody>
          <a:bodyPr anchor="ctr">
            <a:spAutoFit/>
          </a:bodyPr>
          <a:lstStyle>
            <a:defPPr>
              <a:defRPr lang="en-GB"/>
            </a:defPPr>
            <a:lvl1pPr algn="l" defTabSz="449263" rtl="0" fontAlgn="base">
              <a:spcBef>
                <a:spcPct val="0"/>
              </a:spcBef>
              <a:spcAft>
                <a:spcPct val="0"/>
              </a:spcAft>
              <a:defRPr sz="1600" kern="1200">
                <a:solidFill>
                  <a:srgbClr val="000000"/>
                </a:solidFill>
                <a:latin typeface="Arial" pitchFamily="34" charset="0"/>
                <a:ea typeface="+mn-ea"/>
                <a:cs typeface="Arial" pitchFamily="34" charset="0"/>
              </a:defRPr>
            </a:lvl1pPr>
            <a:lvl2pPr marL="457200" algn="l" defTabSz="449263" rtl="0" fontAlgn="base">
              <a:spcBef>
                <a:spcPct val="0"/>
              </a:spcBef>
              <a:spcAft>
                <a:spcPct val="0"/>
              </a:spcAft>
              <a:defRPr sz="1600" kern="1200">
                <a:solidFill>
                  <a:srgbClr val="000000"/>
                </a:solidFill>
                <a:latin typeface="Arial" pitchFamily="34" charset="0"/>
                <a:ea typeface="+mn-ea"/>
                <a:cs typeface="Arial" pitchFamily="34" charset="0"/>
              </a:defRPr>
            </a:lvl2pPr>
            <a:lvl3pPr marL="914400" algn="l" defTabSz="449263" rtl="0" fontAlgn="base">
              <a:spcBef>
                <a:spcPct val="0"/>
              </a:spcBef>
              <a:spcAft>
                <a:spcPct val="0"/>
              </a:spcAft>
              <a:defRPr sz="1600" kern="1200">
                <a:solidFill>
                  <a:srgbClr val="000000"/>
                </a:solidFill>
                <a:latin typeface="Arial" pitchFamily="34" charset="0"/>
                <a:ea typeface="+mn-ea"/>
                <a:cs typeface="Arial" pitchFamily="34" charset="0"/>
              </a:defRPr>
            </a:lvl3pPr>
            <a:lvl4pPr marL="1371600" algn="l" defTabSz="449263" rtl="0" fontAlgn="base">
              <a:spcBef>
                <a:spcPct val="0"/>
              </a:spcBef>
              <a:spcAft>
                <a:spcPct val="0"/>
              </a:spcAft>
              <a:defRPr sz="1600" kern="1200">
                <a:solidFill>
                  <a:srgbClr val="000000"/>
                </a:solidFill>
                <a:latin typeface="Arial" pitchFamily="34" charset="0"/>
                <a:ea typeface="+mn-ea"/>
                <a:cs typeface="Arial" pitchFamily="34" charset="0"/>
              </a:defRPr>
            </a:lvl4pPr>
            <a:lvl5pPr marL="1828800" algn="l" defTabSz="449263" rtl="0" fontAlgn="base">
              <a:spcBef>
                <a:spcPct val="0"/>
              </a:spcBef>
              <a:spcAft>
                <a:spcPct val="0"/>
              </a:spcAft>
              <a:defRPr sz="1600" kern="1200">
                <a:solidFill>
                  <a:srgbClr val="000000"/>
                </a:solidFill>
                <a:latin typeface="Arial" pitchFamily="34" charset="0"/>
                <a:ea typeface="+mn-ea"/>
                <a:cs typeface="Arial" pitchFamily="34" charset="0"/>
              </a:defRPr>
            </a:lvl5pPr>
            <a:lvl6pPr marL="2286000" algn="l" defTabSz="914400" rtl="0" eaLnBrk="1" latinLnBrk="0" hangingPunct="1">
              <a:defRPr sz="1600" kern="1200">
                <a:solidFill>
                  <a:srgbClr val="000000"/>
                </a:solidFill>
                <a:latin typeface="Arial" pitchFamily="34" charset="0"/>
                <a:ea typeface="+mn-ea"/>
                <a:cs typeface="Arial" pitchFamily="34" charset="0"/>
              </a:defRPr>
            </a:lvl6pPr>
            <a:lvl7pPr marL="2743200" algn="l" defTabSz="914400" rtl="0" eaLnBrk="1" latinLnBrk="0" hangingPunct="1">
              <a:defRPr sz="1600" kern="1200">
                <a:solidFill>
                  <a:srgbClr val="000000"/>
                </a:solidFill>
                <a:latin typeface="Arial" pitchFamily="34" charset="0"/>
                <a:ea typeface="+mn-ea"/>
                <a:cs typeface="Arial" pitchFamily="34" charset="0"/>
              </a:defRPr>
            </a:lvl7pPr>
            <a:lvl8pPr marL="3200400" algn="l" defTabSz="914400" rtl="0" eaLnBrk="1" latinLnBrk="0" hangingPunct="1">
              <a:defRPr sz="1600" kern="1200">
                <a:solidFill>
                  <a:srgbClr val="000000"/>
                </a:solidFill>
                <a:latin typeface="Arial" pitchFamily="34" charset="0"/>
                <a:ea typeface="+mn-ea"/>
                <a:cs typeface="Arial" pitchFamily="34" charset="0"/>
              </a:defRPr>
            </a:lvl8pPr>
            <a:lvl9pPr marL="3657600" algn="l" defTabSz="914400" rtl="0" eaLnBrk="1" latinLnBrk="0" hangingPunct="1">
              <a:defRPr sz="1600" kern="1200">
                <a:solidFill>
                  <a:srgbClr val="000000"/>
                </a:solidFill>
                <a:latin typeface="Arial" pitchFamily="34" charset="0"/>
                <a:ea typeface="+mn-ea"/>
                <a:cs typeface="Arial" pitchFamily="34" charset="0"/>
              </a:defRPr>
            </a:lvl9pPr>
          </a:lstStyle>
          <a:p>
            <a:pPr algn="ctr" defTabSz="914400">
              <a:defRPr/>
            </a:pPr>
            <a:r>
              <a:rPr lang="en-US" dirty="0" err="1" smtClean="0">
                <a:solidFill>
                  <a:schemeClr val="bg2">
                    <a:lumMod val="50000"/>
                  </a:schemeClr>
                </a:solidFill>
                <a:latin typeface="Calibri" panose="020F0502020204030204" pitchFamily="34" charset="0"/>
                <a:ea typeface="MS PGothic" charset="-128"/>
                <a:cs typeface="Arial" charset="0"/>
              </a:rPr>
              <a:t>Etape</a:t>
            </a:r>
            <a:r>
              <a:rPr lang="en-US" dirty="0" smtClean="0">
                <a:solidFill>
                  <a:schemeClr val="bg2">
                    <a:lumMod val="50000"/>
                  </a:schemeClr>
                </a:solidFill>
                <a:latin typeface="Calibri" panose="020F0502020204030204" pitchFamily="34" charset="0"/>
                <a:ea typeface="MS PGothic" charset="-128"/>
                <a:cs typeface="Arial" charset="0"/>
              </a:rPr>
              <a:t> 2</a:t>
            </a:r>
            <a:endParaRPr lang="en-US" dirty="0">
              <a:solidFill>
                <a:schemeClr val="bg2">
                  <a:lumMod val="50000"/>
                </a:schemeClr>
              </a:solidFill>
              <a:latin typeface="Calibri" panose="020F0502020204030204" pitchFamily="34" charset="0"/>
              <a:ea typeface="MS PGothic" charset="-128"/>
              <a:cs typeface="Arial" charset="0"/>
            </a:endParaRPr>
          </a:p>
        </p:txBody>
      </p:sp>
      <p:sp>
        <p:nvSpPr>
          <p:cNvPr id="19" name="TextBox 31"/>
          <p:cNvSpPr txBox="1"/>
          <p:nvPr/>
        </p:nvSpPr>
        <p:spPr>
          <a:xfrm rot="16200000">
            <a:off x="61912" y="4283685"/>
            <a:ext cx="1143000" cy="338554"/>
          </a:xfrm>
          <a:prstGeom prst="rect">
            <a:avLst/>
          </a:prstGeom>
          <a:solidFill>
            <a:schemeClr val="accent1">
              <a:lumMod val="60000"/>
              <a:lumOff val="40000"/>
            </a:schemeClr>
          </a:solidFill>
        </p:spPr>
        <p:txBody>
          <a:bodyPr anchor="ctr">
            <a:spAutoFit/>
          </a:bodyPr>
          <a:lstStyle>
            <a:defPPr>
              <a:defRPr lang="en-GB"/>
            </a:defPPr>
            <a:lvl1pPr algn="l" defTabSz="449263" rtl="0" fontAlgn="base">
              <a:spcBef>
                <a:spcPct val="0"/>
              </a:spcBef>
              <a:spcAft>
                <a:spcPct val="0"/>
              </a:spcAft>
              <a:defRPr sz="1600" kern="1200">
                <a:solidFill>
                  <a:srgbClr val="000000"/>
                </a:solidFill>
                <a:latin typeface="Arial" pitchFamily="34" charset="0"/>
                <a:ea typeface="+mn-ea"/>
                <a:cs typeface="Arial" pitchFamily="34" charset="0"/>
              </a:defRPr>
            </a:lvl1pPr>
            <a:lvl2pPr marL="457200" algn="l" defTabSz="449263" rtl="0" fontAlgn="base">
              <a:spcBef>
                <a:spcPct val="0"/>
              </a:spcBef>
              <a:spcAft>
                <a:spcPct val="0"/>
              </a:spcAft>
              <a:defRPr sz="1600" kern="1200">
                <a:solidFill>
                  <a:srgbClr val="000000"/>
                </a:solidFill>
                <a:latin typeface="Arial" pitchFamily="34" charset="0"/>
                <a:ea typeface="+mn-ea"/>
                <a:cs typeface="Arial" pitchFamily="34" charset="0"/>
              </a:defRPr>
            </a:lvl2pPr>
            <a:lvl3pPr marL="914400" algn="l" defTabSz="449263" rtl="0" fontAlgn="base">
              <a:spcBef>
                <a:spcPct val="0"/>
              </a:spcBef>
              <a:spcAft>
                <a:spcPct val="0"/>
              </a:spcAft>
              <a:defRPr sz="1600" kern="1200">
                <a:solidFill>
                  <a:srgbClr val="000000"/>
                </a:solidFill>
                <a:latin typeface="Arial" pitchFamily="34" charset="0"/>
                <a:ea typeface="+mn-ea"/>
                <a:cs typeface="Arial" pitchFamily="34" charset="0"/>
              </a:defRPr>
            </a:lvl3pPr>
            <a:lvl4pPr marL="1371600" algn="l" defTabSz="449263" rtl="0" fontAlgn="base">
              <a:spcBef>
                <a:spcPct val="0"/>
              </a:spcBef>
              <a:spcAft>
                <a:spcPct val="0"/>
              </a:spcAft>
              <a:defRPr sz="1600" kern="1200">
                <a:solidFill>
                  <a:srgbClr val="000000"/>
                </a:solidFill>
                <a:latin typeface="Arial" pitchFamily="34" charset="0"/>
                <a:ea typeface="+mn-ea"/>
                <a:cs typeface="Arial" pitchFamily="34" charset="0"/>
              </a:defRPr>
            </a:lvl4pPr>
            <a:lvl5pPr marL="1828800" algn="l" defTabSz="449263" rtl="0" fontAlgn="base">
              <a:spcBef>
                <a:spcPct val="0"/>
              </a:spcBef>
              <a:spcAft>
                <a:spcPct val="0"/>
              </a:spcAft>
              <a:defRPr sz="1600" kern="1200">
                <a:solidFill>
                  <a:srgbClr val="000000"/>
                </a:solidFill>
                <a:latin typeface="Arial" pitchFamily="34" charset="0"/>
                <a:ea typeface="+mn-ea"/>
                <a:cs typeface="Arial" pitchFamily="34" charset="0"/>
              </a:defRPr>
            </a:lvl5pPr>
            <a:lvl6pPr marL="2286000" algn="l" defTabSz="914400" rtl="0" eaLnBrk="1" latinLnBrk="0" hangingPunct="1">
              <a:defRPr sz="1600" kern="1200">
                <a:solidFill>
                  <a:srgbClr val="000000"/>
                </a:solidFill>
                <a:latin typeface="Arial" pitchFamily="34" charset="0"/>
                <a:ea typeface="+mn-ea"/>
                <a:cs typeface="Arial" pitchFamily="34" charset="0"/>
              </a:defRPr>
            </a:lvl6pPr>
            <a:lvl7pPr marL="2743200" algn="l" defTabSz="914400" rtl="0" eaLnBrk="1" latinLnBrk="0" hangingPunct="1">
              <a:defRPr sz="1600" kern="1200">
                <a:solidFill>
                  <a:srgbClr val="000000"/>
                </a:solidFill>
                <a:latin typeface="Arial" pitchFamily="34" charset="0"/>
                <a:ea typeface="+mn-ea"/>
                <a:cs typeface="Arial" pitchFamily="34" charset="0"/>
              </a:defRPr>
            </a:lvl7pPr>
            <a:lvl8pPr marL="3200400" algn="l" defTabSz="914400" rtl="0" eaLnBrk="1" latinLnBrk="0" hangingPunct="1">
              <a:defRPr sz="1600" kern="1200">
                <a:solidFill>
                  <a:srgbClr val="000000"/>
                </a:solidFill>
                <a:latin typeface="Arial" pitchFamily="34" charset="0"/>
                <a:ea typeface="+mn-ea"/>
                <a:cs typeface="Arial" pitchFamily="34" charset="0"/>
              </a:defRPr>
            </a:lvl8pPr>
            <a:lvl9pPr marL="3657600" algn="l" defTabSz="914400" rtl="0" eaLnBrk="1" latinLnBrk="0" hangingPunct="1">
              <a:defRPr sz="1600" kern="1200">
                <a:solidFill>
                  <a:srgbClr val="000000"/>
                </a:solidFill>
                <a:latin typeface="Arial" pitchFamily="34" charset="0"/>
                <a:ea typeface="+mn-ea"/>
                <a:cs typeface="Arial" pitchFamily="34" charset="0"/>
              </a:defRPr>
            </a:lvl9pPr>
          </a:lstStyle>
          <a:p>
            <a:pPr algn="ctr" defTabSz="914400">
              <a:defRPr/>
            </a:pPr>
            <a:r>
              <a:rPr lang="en-US" dirty="0" err="1" smtClean="0">
                <a:solidFill>
                  <a:schemeClr val="bg2">
                    <a:lumMod val="75000"/>
                  </a:schemeClr>
                </a:solidFill>
                <a:latin typeface="Calibri" panose="020F0502020204030204" pitchFamily="34" charset="0"/>
                <a:ea typeface="MS PGothic" charset="-128"/>
                <a:cs typeface="Arial" charset="0"/>
              </a:rPr>
              <a:t>Etape</a:t>
            </a:r>
            <a:r>
              <a:rPr lang="en-US" dirty="0" smtClean="0">
                <a:solidFill>
                  <a:schemeClr val="bg2">
                    <a:lumMod val="75000"/>
                  </a:schemeClr>
                </a:solidFill>
                <a:latin typeface="Calibri" panose="020F0502020204030204" pitchFamily="34" charset="0"/>
                <a:ea typeface="MS PGothic" charset="-128"/>
                <a:cs typeface="Arial" charset="0"/>
              </a:rPr>
              <a:t> 3</a:t>
            </a:r>
            <a:endParaRPr lang="en-US" dirty="0">
              <a:solidFill>
                <a:schemeClr val="bg2">
                  <a:lumMod val="75000"/>
                </a:schemeClr>
              </a:solidFill>
              <a:latin typeface="Calibri" panose="020F0502020204030204" pitchFamily="34" charset="0"/>
              <a:ea typeface="MS PGothic" charset="-128"/>
              <a:cs typeface="Arial" charset="0"/>
            </a:endParaRPr>
          </a:p>
        </p:txBody>
      </p:sp>
      <p:sp>
        <p:nvSpPr>
          <p:cNvPr id="20" name="TextBox 39"/>
          <p:cNvSpPr txBox="1">
            <a:spLocks noChangeArrowheads="1"/>
          </p:cNvSpPr>
          <p:nvPr/>
        </p:nvSpPr>
        <p:spPr bwMode="auto">
          <a:xfrm>
            <a:off x="837754" y="5290033"/>
            <a:ext cx="1878485" cy="646331"/>
          </a:xfrm>
          <a:prstGeom prst="rect">
            <a:avLst/>
          </a:prstGeom>
          <a:noFill/>
          <a:ln w="9525">
            <a:noFill/>
            <a:miter lim="800000"/>
            <a:headEnd/>
            <a:tailEnd/>
          </a:ln>
        </p:spPr>
        <p:txBody>
          <a:bodyPr wrap="square">
            <a:spAutoFit/>
          </a:bodyPr>
          <a:lstStyle>
            <a:defPPr>
              <a:defRPr lang="en-GB"/>
            </a:defPPr>
            <a:lvl1pPr algn="l" defTabSz="449263" rtl="0" fontAlgn="base">
              <a:spcBef>
                <a:spcPct val="0"/>
              </a:spcBef>
              <a:spcAft>
                <a:spcPct val="0"/>
              </a:spcAft>
              <a:defRPr sz="1600" kern="1200">
                <a:solidFill>
                  <a:srgbClr val="000000"/>
                </a:solidFill>
                <a:latin typeface="Arial" pitchFamily="34" charset="0"/>
                <a:ea typeface="+mn-ea"/>
                <a:cs typeface="Arial" pitchFamily="34" charset="0"/>
              </a:defRPr>
            </a:lvl1pPr>
            <a:lvl2pPr marL="457200" algn="l" defTabSz="449263" rtl="0" fontAlgn="base">
              <a:spcBef>
                <a:spcPct val="0"/>
              </a:spcBef>
              <a:spcAft>
                <a:spcPct val="0"/>
              </a:spcAft>
              <a:defRPr sz="1600" kern="1200">
                <a:solidFill>
                  <a:srgbClr val="000000"/>
                </a:solidFill>
                <a:latin typeface="Arial" pitchFamily="34" charset="0"/>
                <a:ea typeface="+mn-ea"/>
                <a:cs typeface="Arial" pitchFamily="34" charset="0"/>
              </a:defRPr>
            </a:lvl2pPr>
            <a:lvl3pPr marL="914400" algn="l" defTabSz="449263" rtl="0" fontAlgn="base">
              <a:spcBef>
                <a:spcPct val="0"/>
              </a:spcBef>
              <a:spcAft>
                <a:spcPct val="0"/>
              </a:spcAft>
              <a:defRPr sz="1600" kern="1200">
                <a:solidFill>
                  <a:srgbClr val="000000"/>
                </a:solidFill>
                <a:latin typeface="Arial" pitchFamily="34" charset="0"/>
                <a:ea typeface="+mn-ea"/>
                <a:cs typeface="Arial" pitchFamily="34" charset="0"/>
              </a:defRPr>
            </a:lvl3pPr>
            <a:lvl4pPr marL="1371600" algn="l" defTabSz="449263" rtl="0" fontAlgn="base">
              <a:spcBef>
                <a:spcPct val="0"/>
              </a:spcBef>
              <a:spcAft>
                <a:spcPct val="0"/>
              </a:spcAft>
              <a:defRPr sz="1600" kern="1200">
                <a:solidFill>
                  <a:srgbClr val="000000"/>
                </a:solidFill>
                <a:latin typeface="Arial" pitchFamily="34" charset="0"/>
                <a:ea typeface="+mn-ea"/>
                <a:cs typeface="Arial" pitchFamily="34" charset="0"/>
              </a:defRPr>
            </a:lvl4pPr>
            <a:lvl5pPr marL="1828800" algn="l" defTabSz="449263" rtl="0" fontAlgn="base">
              <a:spcBef>
                <a:spcPct val="0"/>
              </a:spcBef>
              <a:spcAft>
                <a:spcPct val="0"/>
              </a:spcAft>
              <a:defRPr sz="1600" kern="1200">
                <a:solidFill>
                  <a:srgbClr val="000000"/>
                </a:solidFill>
                <a:latin typeface="Arial" pitchFamily="34" charset="0"/>
                <a:ea typeface="+mn-ea"/>
                <a:cs typeface="Arial" pitchFamily="34" charset="0"/>
              </a:defRPr>
            </a:lvl5pPr>
            <a:lvl6pPr marL="2286000" algn="l" defTabSz="914400" rtl="0" eaLnBrk="1" latinLnBrk="0" hangingPunct="1">
              <a:defRPr sz="1600" kern="1200">
                <a:solidFill>
                  <a:srgbClr val="000000"/>
                </a:solidFill>
                <a:latin typeface="Arial" pitchFamily="34" charset="0"/>
                <a:ea typeface="+mn-ea"/>
                <a:cs typeface="Arial" pitchFamily="34" charset="0"/>
              </a:defRPr>
            </a:lvl6pPr>
            <a:lvl7pPr marL="2743200" algn="l" defTabSz="914400" rtl="0" eaLnBrk="1" latinLnBrk="0" hangingPunct="1">
              <a:defRPr sz="1600" kern="1200">
                <a:solidFill>
                  <a:srgbClr val="000000"/>
                </a:solidFill>
                <a:latin typeface="Arial" pitchFamily="34" charset="0"/>
                <a:ea typeface="+mn-ea"/>
                <a:cs typeface="Arial" pitchFamily="34" charset="0"/>
              </a:defRPr>
            </a:lvl7pPr>
            <a:lvl8pPr marL="3200400" algn="l" defTabSz="914400" rtl="0" eaLnBrk="1" latinLnBrk="0" hangingPunct="1">
              <a:defRPr sz="1600" kern="1200">
                <a:solidFill>
                  <a:srgbClr val="000000"/>
                </a:solidFill>
                <a:latin typeface="Arial" pitchFamily="34" charset="0"/>
                <a:ea typeface="+mn-ea"/>
                <a:cs typeface="Arial" pitchFamily="34" charset="0"/>
              </a:defRPr>
            </a:lvl8pPr>
            <a:lvl9pPr marL="3657600" algn="l" defTabSz="914400" rtl="0" eaLnBrk="1" latinLnBrk="0" hangingPunct="1">
              <a:defRPr sz="1600" kern="1200">
                <a:solidFill>
                  <a:srgbClr val="000000"/>
                </a:solidFill>
                <a:latin typeface="Arial" pitchFamily="34" charset="0"/>
                <a:ea typeface="+mn-ea"/>
                <a:cs typeface="Arial" pitchFamily="34" charset="0"/>
              </a:defRPr>
            </a:lvl9pPr>
          </a:lstStyle>
          <a:p>
            <a:pPr algn="ctr" defTabSz="914400">
              <a:defRPr/>
            </a:pPr>
            <a:r>
              <a:rPr lang="en-US" sz="1800" b="1" i="1" dirty="0" smtClean="0">
                <a:solidFill>
                  <a:srgbClr val="376092"/>
                </a:solidFill>
                <a:latin typeface="Calibri" panose="020F0502020204030204" pitchFamily="34" charset="0"/>
                <a:cs typeface="Arial" charset="0"/>
              </a:rPr>
              <a:t>Comment </a:t>
            </a:r>
            <a:r>
              <a:rPr lang="en-US" sz="1800" b="1" i="1" dirty="0" err="1">
                <a:solidFill>
                  <a:srgbClr val="376092"/>
                </a:solidFill>
                <a:latin typeface="Calibri" panose="020F0502020204030204" pitchFamily="34" charset="0"/>
                <a:cs typeface="Arial" charset="0"/>
              </a:rPr>
              <a:t>s</a:t>
            </a:r>
            <a:r>
              <a:rPr lang="en-US" sz="1800" b="1" i="1" dirty="0" err="1" smtClean="0">
                <a:solidFill>
                  <a:srgbClr val="376092"/>
                </a:solidFill>
                <a:latin typeface="Calibri" panose="020F0502020204030204" pitchFamily="34" charset="0"/>
                <a:cs typeface="Arial" charset="0"/>
              </a:rPr>
              <a:t>’améliorer</a:t>
            </a:r>
            <a:r>
              <a:rPr lang="en-US" sz="1800" b="1" i="1" dirty="0" smtClean="0">
                <a:solidFill>
                  <a:srgbClr val="376092"/>
                </a:solidFill>
                <a:latin typeface="Calibri" panose="020F0502020204030204" pitchFamily="34" charset="0"/>
                <a:cs typeface="Arial" charset="0"/>
              </a:rPr>
              <a:t> ?</a:t>
            </a:r>
            <a:endParaRPr lang="en-US" sz="1800" b="1" i="1" dirty="0">
              <a:solidFill>
                <a:srgbClr val="376092"/>
              </a:solidFill>
              <a:latin typeface="Calibri" panose="020F0502020204030204" pitchFamily="34" charset="0"/>
              <a:cs typeface="Arial" charset="0"/>
            </a:endParaRPr>
          </a:p>
        </p:txBody>
      </p:sp>
      <p:sp>
        <p:nvSpPr>
          <p:cNvPr id="21" name="TextBox 41"/>
          <p:cNvSpPr txBox="1"/>
          <p:nvPr/>
        </p:nvSpPr>
        <p:spPr>
          <a:xfrm rot="16200000">
            <a:off x="50800" y="5496535"/>
            <a:ext cx="1143000" cy="338554"/>
          </a:xfrm>
          <a:prstGeom prst="rect">
            <a:avLst/>
          </a:prstGeom>
          <a:solidFill>
            <a:schemeClr val="accent1">
              <a:lumMod val="60000"/>
              <a:lumOff val="40000"/>
            </a:schemeClr>
          </a:solidFill>
        </p:spPr>
        <p:txBody>
          <a:bodyPr anchor="ctr">
            <a:spAutoFit/>
          </a:bodyPr>
          <a:lstStyle>
            <a:defPPr>
              <a:defRPr lang="en-GB"/>
            </a:defPPr>
            <a:lvl1pPr algn="l" defTabSz="449263" rtl="0" fontAlgn="base">
              <a:spcBef>
                <a:spcPct val="0"/>
              </a:spcBef>
              <a:spcAft>
                <a:spcPct val="0"/>
              </a:spcAft>
              <a:defRPr sz="1600" kern="1200">
                <a:solidFill>
                  <a:srgbClr val="000000"/>
                </a:solidFill>
                <a:latin typeface="Arial" pitchFamily="34" charset="0"/>
                <a:ea typeface="+mn-ea"/>
                <a:cs typeface="Arial" pitchFamily="34" charset="0"/>
              </a:defRPr>
            </a:lvl1pPr>
            <a:lvl2pPr marL="457200" algn="l" defTabSz="449263" rtl="0" fontAlgn="base">
              <a:spcBef>
                <a:spcPct val="0"/>
              </a:spcBef>
              <a:spcAft>
                <a:spcPct val="0"/>
              </a:spcAft>
              <a:defRPr sz="1600" kern="1200">
                <a:solidFill>
                  <a:srgbClr val="000000"/>
                </a:solidFill>
                <a:latin typeface="Arial" pitchFamily="34" charset="0"/>
                <a:ea typeface="+mn-ea"/>
                <a:cs typeface="Arial" pitchFamily="34" charset="0"/>
              </a:defRPr>
            </a:lvl2pPr>
            <a:lvl3pPr marL="914400" algn="l" defTabSz="449263" rtl="0" fontAlgn="base">
              <a:spcBef>
                <a:spcPct val="0"/>
              </a:spcBef>
              <a:spcAft>
                <a:spcPct val="0"/>
              </a:spcAft>
              <a:defRPr sz="1600" kern="1200">
                <a:solidFill>
                  <a:srgbClr val="000000"/>
                </a:solidFill>
                <a:latin typeface="Arial" pitchFamily="34" charset="0"/>
                <a:ea typeface="+mn-ea"/>
                <a:cs typeface="Arial" pitchFamily="34" charset="0"/>
              </a:defRPr>
            </a:lvl3pPr>
            <a:lvl4pPr marL="1371600" algn="l" defTabSz="449263" rtl="0" fontAlgn="base">
              <a:spcBef>
                <a:spcPct val="0"/>
              </a:spcBef>
              <a:spcAft>
                <a:spcPct val="0"/>
              </a:spcAft>
              <a:defRPr sz="1600" kern="1200">
                <a:solidFill>
                  <a:srgbClr val="000000"/>
                </a:solidFill>
                <a:latin typeface="Arial" pitchFamily="34" charset="0"/>
                <a:ea typeface="+mn-ea"/>
                <a:cs typeface="Arial" pitchFamily="34" charset="0"/>
              </a:defRPr>
            </a:lvl4pPr>
            <a:lvl5pPr marL="1828800" algn="l" defTabSz="449263" rtl="0" fontAlgn="base">
              <a:spcBef>
                <a:spcPct val="0"/>
              </a:spcBef>
              <a:spcAft>
                <a:spcPct val="0"/>
              </a:spcAft>
              <a:defRPr sz="1600" kern="1200">
                <a:solidFill>
                  <a:srgbClr val="000000"/>
                </a:solidFill>
                <a:latin typeface="Arial" pitchFamily="34" charset="0"/>
                <a:ea typeface="+mn-ea"/>
                <a:cs typeface="Arial" pitchFamily="34" charset="0"/>
              </a:defRPr>
            </a:lvl5pPr>
            <a:lvl6pPr marL="2286000" algn="l" defTabSz="914400" rtl="0" eaLnBrk="1" latinLnBrk="0" hangingPunct="1">
              <a:defRPr sz="1600" kern="1200">
                <a:solidFill>
                  <a:srgbClr val="000000"/>
                </a:solidFill>
                <a:latin typeface="Arial" pitchFamily="34" charset="0"/>
                <a:ea typeface="+mn-ea"/>
                <a:cs typeface="Arial" pitchFamily="34" charset="0"/>
              </a:defRPr>
            </a:lvl6pPr>
            <a:lvl7pPr marL="2743200" algn="l" defTabSz="914400" rtl="0" eaLnBrk="1" latinLnBrk="0" hangingPunct="1">
              <a:defRPr sz="1600" kern="1200">
                <a:solidFill>
                  <a:srgbClr val="000000"/>
                </a:solidFill>
                <a:latin typeface="Arial" pitchFamily="34" charset="0"/>
                <a:ea typeface="+mn-ea"/>
                <a:cs typeface="Arial" pitchFamily="34" charset="0"/>
              </a:defRPr>
            </a:lvl7pPr>
            <a:lvl8pPr marL="3200400" algn="l" defTabSz="914400" rtl="0" eaLnBrk="1" latinLnBrk="0" hangingPunct="1">
              <a:defRPr sz="1600" kern="1200">
                <a:solidFill>
                  <a:srgbClr val="000000"/>
                </a:solidFill>
                <a:latin typeface="Arial" pitchFamily="34" charset="0"/>
                <a:ea typeface="+mn-ea"/>
                <a:cs typeface="Arial" pitchFamily="34" charset="0"/>
              </a:defRPr>
            </a:lvl8pPr>
            <a:lvl9pPr marL="3657600" algn="l" defTabSz="914400" rtl="0" eaLnBrk="1" latinLnBrk="0" hangingPunct="1">
              <a:defRPr sz="1600" kern="1200">
                <a:solidFill>
                  <a:srgbClr val="000000"/>
                </a:solidFill>
                <a:latin typeface="Arial" pitchFamily="34" charset="0"/>
                <a:ea typeface="+mn-ea"/>
                <a:cs typeface="Arial" pitchFamily="34" charset="0"/>
              </a:defRPr>
            </a:lvl9pPr>
          </a:lstStyle>
          <a:p>
            <a:pPr algn="ctr" defTabSz="914400">
              <a:defRPr/>
            </a:pPr>
            <a:r>
              <a:rPr lang="en-US" dirty="0" err="1" smtClean="0">
                <a:solidFill>
                  <a:schemeClr val="bg1">
                    <a:lumMod val="50000"/>
                  </a:schemeClr>
                </a:solidFill>
                <a:latin typeface="Calibri" panose="020F0502020204030204" pitchFamily="34" charset="0"/>
                <a:ea typeface="MS PGothic" charset="-128"/>
                <a:cs typeface="Arial" charset="0"/>
              </a:rPr>
              <a:t>Etape</a:t>
            </a:r>
            <a:r>
              <a:rPr lang="en-US" dirty="0" smtClean="0">
                <a:solidFill>
                  <a:schemeClr val="bg1">
                    <a:lumMod val="50000"/>
                  </a:schemeClr>
                </a:solidFill>
                <a:latin typeface="Calibri" panose="020F0502020204030204" pitchFamily="34" charset="0"/>
                <a:ea typeface="MS PGothic" charset="-128"/>
                <a:cs typeface="Arial" charset="0"/>
              </a:rPr>
              <a:t> 4</a:t>
            </a:r>
            <a:endParaRPr lang="en-US" dirty="0">
              <a:solidFill>
                <a:schemeClr val="bg1">
                  <a:lumMod val="50000"/>
                </a:schemeClr>
              </a:solidFill>
              <a:latin typeface="Calibri" panose="020F0502020204030204" pitchFamily="34" charset="0"/>
              <a:ea typeface="MS PGothic" charset="-128"/>
              <a:cs typeface="Arial" charset="0"/>
            </a:endParaRPr>
          </a:p>
        </p:txBody>
      </p:sp>
      <p:sp>
        <p:nvSpPr>
          <p:cNvPr id="26" name="TextBox 9"/>
          <p:cNvSpPr txBox="1">
            <a:spLocks noChangeArrowheads="1"/>
          </p:cNvSpPr>
          <p:nvPr/>
        </p:nvSpPr>
        <p:spPr bwMode="auto">
          <a:xfrm>
            <a:off x="2987824" y="1637474"/>
            <a:ext cx="5184576" cy="830997"/>
          </a:xfrm>
          <a:prstGeom prst="rect">
            <a:avLst/>
          </a:prstGeom>
          <a:noFill/>
          <a:ln w="9525">
            <a:noFill/>
            <a:miter lim="800000"/>
            <a:headEnd/>
            <a:tailEnd/>
          </a:ln>
        </p:spPr>
        <p:txBody>
          <a:bodyPr wrap="square">
            <a:spAutoFit/>
          </a:bodyPr>
          <a:lstStyle>
            <a:defPPr>
              <a:defRPr lang="en-GB"/>
            </a:defPPr>
            <a:lvl1pPr algn="l" defTabSz="449263" rtl="0" fontAlgn="base">
              <a:spcBef>
                <a:spcPct val="0"/>
              </a:spcBef>
              <a:spcAft>
                <a:spcPct val="0"/>
              </a:spcAft>
              <a:defRPr sz="1600" kern="1200">
                <a:solidFill>
                  <a:srgbClr val="000000"/>
                </a:solidFill>
                <a:latin typeface="Arial" pitchFamily="34" charset="0"/>
                <a:ea typeface="+mn-ea"/>
                <a:cs typeface="Arial" pitchFamily="34" charset="0"/>
              </a:defRPr>
            </a:lvl1pPr>
            <a:lvl2pPr marL="457200" algn="l" defTabSz="449263" rtl="0" fontAlgn="base">
              <a:spcBef>
                <a:spcPct val="0"/>
              </a:spcBef>
              <a:spcAft>
                <a:spcPct val="0"/>
              </a:spcAft>
              <a:defRPr sz="1600" kern="1200">
                <a:solidFill>
                  <a:srgbClr val="000000"/>
                </a:solidFill>
                <a:latin typeface="Arial" pitchFamily="34" charset="0"/>
                <a:ea typeface="+mn-ea"/>
                <a:cs typeface="Arial" pitchFamily="34" charset="0"/>
              </a:defRPr>
            </a:lvl2pPr>
            <a:lvl3pPr marL="914400" algn="l" defTabSz="449263" rtl="0" fontAlgn="base">
              <a:spcBef>
                <a:spcPct val="0"/>
              </a:spcBef>
              <a:spcAft>
                <a:spcPct val="0"/>
              </a:spcAft>
              <a:defRPr sz="1600" kern="1200">
                <a:solidFill>
                  <a:srgbClr val="000000"/>
                </a:solidFill>
                <a:latin typeface="Arial" pitchFamily="34" charset="0"/>
                <a:ea typeface="+mn-ea"/>
                <a:cs typeface="Arial" pitchFamily="34" charset="0"/>
              </a:defRPr>
            </a:lvl3pPr>
            <a:lvl4pPr marL="1371600" algn="l" defTabSz="449263" rtl="0" fontAlgn="base">
              <a:spcBef>
                <a:spcPct val="0"/>
              </a:spcBef>
              <a:spcAft>
                <a:spcPct val="0"/>
              </a:spcAft>
              <a:defRPr sz="1600" kern="1200">
                <a:solidFill>
                  <a:srgbClr val="000000"/>
                </a:solidFill>
                <a:latin typeface="Arial" pitchFamily="34" charset="0"/>
                <a:ea typeface="+mn-ea"/>
                <a:cs typeface="Arial" pitchFamily="34" charset="0"/>
              </a:defRPr>
            </a:lvl4pPr>
            <a:lvl5pPr marL="1828800" algn="l" defTabSz="449263" rtl="0" fontAlgn="base">
              <a:spcBef>
                <a:spcPct val="0"/>
              </a:spcBef>
              <a:spcAft>
                <a:spcPct val="0"/>
              </a:spcAft>
              <a:defRPr sz="1600" kern="1200">
                <a:solidFill>
                  <a:srgbClr val="000000"/>
                </a:solidFill>
                <a:latin typeface="Arial" pitchFamily="34" charset="0"/>
                <a:ea typeface="+mn-ea"/>
                <a:cs typeface="Arial" pitchFamily="34" charset="0"/>
              </a:defRPr>
            </a:lvl5pPr>
            <a:lvl6pPr marL="2286000" algn="l" defTabSz="914400" rtl="0" eaLnBrk="1" latinLnBrk="0" hangingPunct="1">
              <a:defRPr sz="1600" kern="1200">
                <a:solidFill>
                  <a:srgbClr val="000000"/>
                </a:solidFill>
                <a:latin typeface="Arial" pitchFamily="34" charset="0"/>
                <a:ea typeface="+mn-ea"/>
                <a:cs typeface="Arial" pitchFamily="34" charset="0"/>
              </a:defRPr>
            </a:lvl6pPr>
            <a:lvl7pPr marL="2743200" algn="l" defTabSz="914400" rtl="0" eaLnBrk="1" latinLnBrk="0" hangingPunct="1">
              <a:defRPr sz="1600" kern="1200">
                <a:solidFill>
                  <a:srgbClr val="000000"/>
                </a:solidFill>
                <a:latin typeface="Arial" pitchFamily="34" charset="0"/>
                <a:ea typeface="+mn-ea"/>
                <a:cs typeface="Arial" pitchFamily="34" charset="0"/>
              </a:defRPr>
            </a:lvl7pPr>
            <a:lvl8pPr marL="3200400" algn="l" defTabSz="914400" rtl="0" eaLnBrk="1" latinLnBrk="0" hangingPunct="1">
              <a:defRPr sz="1600" kern="1200">
                <a:solidFill>
                  <a:srgbClr val="000000"/>
                </a:solidFill>
                <a:latin typeface="Arial" pitchFamily="34" charset="0"/>
                <a:ea typeface="+mn-ea"/>
                <a:cs typeface="Arial" pitchFamily="34" charset="0"/>
              </a:defRPr>
            </a:lvl8pPr>
            <a:lvl9pPr marL="3657600" algn="l" defTabSz="914400" rtl="0" eaLnBrk="1" latinLnBrk="0" hangingPunct="1">
              <a:defRPr sz="1600" kern="1200">
                <a:solidFill>
                  <a:srgbClr val="000000"/>
                </a:solidFill>
                <a:latin typeface="Arial" pitchFamily="34" charset="0"/>
                <a:ea typeface="+mn-ea"/>
                <a:cs typeface="Arial" pitchFamily="34" charset="0"/>
              </a:defRPr>
            </a:lvl9pPr>
          </a:lstStyle>
          <a:p>
            <a:pPr marL="147638" indent="-147638" defTabSz="914400">
              <a:buFont typeface="Arial" pitchFamily="34" charset="0"/>
              <a:buChar char="•"/>
            </a:pPr>
            <a:r>
              <a:rPr lang="en-US" dirty="0" err="1" smtClean="0">
                <a:solidFill>
                  <a:schemeClr val="accent5">
                    <a:lumMod val="25000"/>
                  </a:schemeClr>
                </a:solidFill>
                <a:latin typeface="Calibri" panose="020F0502020204030204" pitchFamily="34" charset="0"/>
              </a:rPr>
              <a:t>Réfléchir</a:t>
            </a:r>
            <a:r>
              <a:rPr lang="en-US" dirty="0" smtClean="0">
                <a:solidFill>
                  <a:schemeClr val="accent5">
                    <a:lumMod val="25000"/>
                  </a:schemeClr>
                </a:solidFill>
                <a:latin typeface="Calibri" panose="020F0502020204030204" pitchFamily="34" charset="0"/>
              </a:rPr>
              <a:t> </a:t>
            </a:r>
            <a:r>
              <a:rPr lang="en-US" dirty="0" err="1" smtClean="0">
                <a:solidFill>
                  <a:schemeClr val="accent5">
                    <a:lumMod val="25000"/>
                  </a:schemeClr>
                </a:solidFill>
                <a:latin typeface="Calibri" panose="020F0502020204030204" pitchFamily="34" charset="0"/>
              </a:rPr>
              <a:t>en</a:t>
            </a:r>
            <a:r>
              <a:rPr lang="en-US" dirty="0" smtClean="0">
                <a:solidFill>
                  <a:schemeClr val="accent5">
                    <a:lumMod val="25000"/>
                  </a:schemeClr>
                </a:solidFill>
                <a:latin typeface="Calibri" panose="020F0502020204030204" pitchFamily="34" charset="0"/>
              </a:rPr>
              <a:t> </a:t>
            </a:r>
            <a:r>
              <a:rPr lang="en-US" dirty="0" err="1" smtClean="0">
                <a:solidFill>
                  <a:schemeClr val="accent5">
                    <a:lumMod val="25000"/>
                  </a:schemeClr>
                </a:solidFill>
                <a:latin typeface="Calibri" panose="020F0502020204030204" pitchFamily="34" charset="0"/>
              </a:rPr>
              <a:t>terme</a:t>
            </a:r>
            <a:r>
              <a:rPr lang="en-US" dirty="0" smtClean="0">
                <a:solidFill>
                  <a:schemeClr val="accent5">
                    <a:lumMod val="25000"/>
                  </a:schemeClr>
                </a:solidFill>
                <a:latin typeface="Calibri" panose="020F0502020204030204" pitchFamily="34" charset="0"/>
              </a:rPr>
              <a:t> des </a:t>
            </a:r>
            <a:r>
              <a:rPr lang="en-US" dirty="0" err="1" smtClean="0">
                <a:solidFill>
                  <a:schemeClr val="accent5">
                    <a:lumMod val="25000"/>
                  </a:schemeClr>
                </a:solidFill>
                <a:latin typeface="Calibri" panose="020F0502020204030204" pitchFamily="34" charset="0"/>
              </a:rPr>
              <a:t>besoins</a:t>
            </a:r>
            <a:r>
              <a:rPr lang="en-US" dirty="0" smtClean="0">
                <a:solidFill>
                  <a:schemeClr val="accent5">
                    <a:lumMod val="25000"/>
                  </a:schemeClr>
                </a:solidFill>
                <a:latin typeface="Calibri" panose="020F0502020204030204" pitchFamily="34" charset="0"/>
              </a:rPr>
              <a:t> métier</a:t>
            </a:r>
            <a:endParaRPr lang="en-US" dirty="0">
              <a:solidFill>
                <a:schemeClr val="accent5">
                  <a:lumMod val="25000"/>
                </a:schemeClr>
              </a:solidFill>
              <a:latin typeface="Calibri" panose="020F0502020204030204" pitchFamily="34" charset="0"/>
            </a:endParaRPr>
          </a:p>
          <a:p>
            <a:pPr marL="147638" indent="-147638" defTabSz="914400">
              <a:buFont typeface="Arial" pitchFamily="34" charset="0"/>
              <a:buChar char="•"/>
            </a:pPr>
            <a:r>
              <a:rPr lang="en-US" dirty="0" err="1" smtClean="0">
                <a:solidFill>
                  <a:schemeClr val="accent5">
                    <a:lumMod val="25000"/>
                  </a:schemeClr>
                </a:solidFill>
                <a:latin typeface="Calibri" panose="020F0502020204030204" pitchFamily="34" charset="0"/>
              </a:rPr>
              <a:t>Définir</a:t>
            </a:r>
            <a:r>
              <a:rPr lang="en-US" dirty="0" smtClean="0">
                <a:solidFill>
                  <a:schemeClr val="accent5">
                    <a:lumMod val="25000"/>
                  </a:schemeClr>
                </a:solidFill>
                <a:latin typeface="Calibri" panose="020F0502020204030204" pitchFamily="34" charset="0"/>
              </a:rPr>
              <a:t> des </a:t>
            </a:r>
            <a:r>
              <a:rPr lang="en-US" dirty="0" err="1" smtClean="0">
                <a:solidFill>
                  <a:schemeClr val="accent5">
                    <a:lumMod val="25000"/>
                  </a:schemeClr>
                </a:solidFill>
                <a:latin typeface="Calibri" panose="020F0502020204030204" pitchFamily="34" charset="0"/>
              </a:rPr>
              <a:t>objectifs</a:t>
            </a:r>
            <a:r>
              <a:rPr lang="en-US" dirty="0" smtClean="0">
                <a:solidFill>
                  <a:schemeClr val="accent5">
                    <a:lumMod val="25000"/>
                  </a:schemeClr>
                </a:solidFill>
                <a:latin typeface="Calibri" panose="020F0502020204030204" pitchFamily="34" charset="0"/>
              </a:rPr>
              <a:t> </a:t>
            </a:r>
            <a:r>
              <a:rPr lang="en-US" dirty="0" err="1" smtClean="0">
                <a:solidFill>
                  <a:schemeClr val="accent5">
                    <a:lumMod val="25000"/>
                  </a:schemeClr>
                </a:solidFill>
                <a:latin typeface="Calibri" panose="020F0502020204030204" pitchFamily="34" charset="0"/>
              </a:rPr>
              <a:t>mesurables</a:t>
            </a:r>
            <a:r>
              <a:rPr lang="en-US" dirty="0">
                <a:solidFill>
                  <a:schemeClr val="accent5">
                    <a:lumMod val="25000"/>
                  </a:schemeClr>
                </a:solidFill>
                <a:latin typeface="Calibri" panose="020F0502020204030204" pitchFamily="34" charset="0"/>
              </a:rPr>
              <a:t> </a:t>
            </a:r>
            <a:r>
              <a:rPr lang="en-US" dirty="0" smtClean="0">
                <a:solidFill>
                  <a:schemeClr val="accent5">
                    <a:lumMod val="25000"/>
                  </a:schemeClr>
                </a:solidFill>
                <a:latin typeface="Calibri" panose="020F0502020204030204" pitchFamily="34" charset="0"/>
              </a:rPr>
              <a:t>et </a:t>
            </a:r>
            <a:r>
              <a:rPr lang="en-US" dirty="0" err="1" smtClean="0">
                <a:solidFill>
                  <a:schemeClr val="accent5">
                    <a:lumMod val="25000"/>
                  </a:schemeClr>
                </a:solidFill>
                <a:latin typeface="Calibri" panose="020F0502020204030204" pitchFamily="34" charset="0"/>
              </a:rPr>
              <a:t>atteignables</a:t>
            </a:r>
            <a:endParaRPr lang="en-US" dirty="0">
              <a:solidFill>
                <a:schemeClr val="accent5">
                  <a:lumMod val="25000"/>
                </a:schemeClr>
              </a:solidFill>
              <a:latin typeface="Calibri" panose="020F0502020204030204" pitchFamily="34" charset="0"/>
            </a:endParaRPr>
          </a:p>
          <a:p>
            <a:pPr marL="147638" indent="-147638" defTabSz="914400">
              <a:buFont typeface="Arial" pitchFamily="34" charset="0"/>
              <a:buChar char="•"/>
            </a:pPr>
            <a:r>
              <a:rPr lang="en-US" dirty="0" err="1" smtClean="0">
                <a:solidFill>
                  <a:schemeClr val="accent5">
                    <a:lumMod val="25000"/>
                  </a:schemeClr>
                </a:solidFill>
                <a:latin typeface="Calibri" panose="020F0502020204030204" pitchFamily="34" charset="0"/>
              </a:rPr>
              <a:t>Inclure</a:t>
            </a:r>
            <a:r>
              <a:rPr lang="en-US" dirty="0" smtClean="0">
                <a:solidFill>
                  <a:schemeClr val="accent5">
                    <a:lumMod val="25000"/>
                  </a:schemeClr>
                </a:solidFill>
                <a:latin typeface="Calibri" panose="020F0502020204030204" pitchFamily="34" charset="0"/>
              </a:rPr>
              <a:t> des </a:t>
            </a:r>
            <a:r>
              <a:rPr lang="en-US" dirty="0" err="1" smtClean="0">
                <a:solidFill>
                  <a:schemeClr val="accent5">
                    <a:lumMod val="25000"/>
                  </a:schemeClr>
                </a:solidFill>
                <a:latin typeface="Calibri" panose="020F0502020204030204" pitchFamily="34" charset="0"/>
              </a:rPr>
              <a:t>personnes</a:t>
            </a:r>
            <a:r>
              <a:rPr lang="en-US" dirty="0" smtClean="0">
                <a:solidFill>
                  <a:schemeClr val="accent5">
                    <a:lumMod val="25000"/>
                  </a:schemeClr>
                </a:solidFill>
                <a:latin typeface="Calibri" panose="020F0502020204030204" pitchFamily="34" charset="0"/>
              </a:rPr>
              <a:t> </a:t>
            </a:r>
            <a:r>
              <a:rPr lang="en-US" dirty="0" err="1" smtClean="0">
                <a:solidFill>
                  <a:schemeClr val="accent5">
                    <a:lumMod val="25000"/>
                  </a:schemeClr>
                </a:solidFill>
                <a:latin typeface="Calibri" panose="020F0502020204030204" pitchFamily="34" charset="0"/>
              </a:rPr>
              <a:t>clés</a:t>
            </a:r>
            <a:r>
              <a:rPr lang="en-US" dirty="0" smtClean="0">
                <a:solidFill>
                  <a:schemeClr val="accent5">
                    <a:lumMod val="25000"/>
                  </a:schemeClr>
                </a:solidFill>
                <a:latin typeface="Calibri" panose="020F0502020204030204" pitchFamily="34" charset="0"/>
              </a:rPr>
              <a:t> (Dev et Ops) </a:t>
            </a:r>
            <a:r>
              <a:rPr lang="en-US" dirty="0" err="1" smtClean="0">
                <a:solidFill>
                  <a:schemeClr val="accent5">
                    <a:lumMod val="25000"/>
                  </a:schemeClr>
                </a:solidFill>
                <a:latin typeface="Calibri" panose="020F0502020204030204" pitchFamily="34" charset="0"/>
              </a:rPr>
              <a:t>dans</a:t>
            </a:r>
            <a:r>
              <a:rPr lang="en-US" dirty="0" smtClean="0">
                <a:solidFill>
                  <a:schemeClr val="accent5">
                    <a:lumMod val="25000"/>
                  </a:schemeClr>
                </a:solidFill>
                <a:latin typeface="Calibri" panose="020F0502020204030204" pitchFamily="34" charset="0"/>
              </a:rPr>
              <a:t> la </a:t>
            </a:r>
            <a:r>
              <a:rPr lang="en-US" dirty="0" err="1" smtClean="0">
                <a:solidFill>
                  <a:schemeClr val="accent5">
                    <a:lumMod val="25000"/>
                  </a:schemeClr>
                </a:solidFill>
                <a:latin typeface="Calibri" panose="020F0502020204030204" pitchFamily="34" charset="0"/>
              </a:rPr>
              <a:t>reflexion</a:t>
            </a:r>
            <a:endParaRPr lang="en-US" dirty="0">
              <a:solidFill>
                <a:schemeClr val="accent5">
                  <a:lumMod val="25000"/>
                </a:schemeClr>
              </a:solidFill>
              <a:latin typeface="Calibri" panose="020F0502020204030204" pitchFamily="34" charset="0"/>
            </a:endParaRPr>
          </a:p>
        </p:txBody>
      </p:sp>
      <p:sp>
        <p:nvSpPr>
          <p:cNvPr id="27" name="TextBox 9"/>
          <p:cNvSpPr txBox="1">
            <a:spLocks noChangeArrowheads="1"/>
          </p:cNvSpPr>
          <p:nvPr/>
        </p:nvSpPr>
        <p:spPr bwMode="auto">
          <a:xfrm>
            <a:off x="2994000" y="2823600"/>
            <a:ext cx="5538440" cy="830997"/>
          </a:xfrm>
          <a:prstGeom prst="rect">
            <a:avLst/>
          </a:prstGeom>
          <a:noFill/>
          <a:ln w="9525">
            <a:noFill/>
            <a:miter lim="800000"/>
            <a:headEnd/>
            <a:tailEnd/>
          </a:ln>
        </p:spPr>
        <p:txBody>
          <a:bodyPr wrap="square">
            <a:spAutoFit/>
          </a:bodyPr>
          <a:lstStyle>
            <a:defPPr>
              <a:defRPr lang="en-GB"/>
            </a:defPPr>
            <a:lvl1pPr algn="l" defTabSz="449263" rtl="0" fontAlgn="base">
              <a:spcBef>
                <a:spcPct val="0"/>
              </a:spcBef>
              <a:spcAft>
                <a:spcPct val="0"/>
              </a:spcAft>
              <a:defRPr sz="1600" kern="1200">
                <a:solidFill>
                  <a:srgbClr val="000000"/>
                </a:solidFill>
                <a:latin typeface="Arial" pitchFamily="34" charset="0"/>
                <a:ea typeface="+mn-ea"/>
                <a:cs typeface="Arial" pitchFamily="34" charset="0"/>
              </a:defRPr>
            </a:lvl1pPr>
            <a:lvl2pPr marL="457200" algn="l" defTabSz="449263" rtl="0" fontAlgn="base">
              <a:spcBef>
                <a:spcPct val="0"/>
              </a:spcBef>
              <a:spcAft>
                <a:spcPct val="0"/>
              </a:spcAft>
              <a:defRPr sz="1600" kern="1200">
                <a:solidFill>
                  <a:srgbClr val="000000"/>
                </a:solidFill>
                <a:latin typeface="Arial" pitchFamily="34" charset="0"/>
                <a:ea typeface="+mn-ea"/>
                <a:cs typeface="Arial" pitchFamily="34" charset="0"/>
              </a:defRPr>
            </a:lvl2pPr>
            <a:lvl3pPr marL="914400" algn="l" defTabSz="449263" rtl="0" fontAlgn="base">
              <a:spcBef>
                <a:spcPct val="0"/>
              </a:spcBef>
              <a:spcAft>
                <a:spcPct val="0"/>
              </a:spcAft>
              <a:defRPr sz="1600" kern="1200">
                <a:solidFill>
                  <a:srgbClr val="000000"/>
                </a:solidFill>
                <a:latin typeface="Arial" pitchFamily="34" charset="0"/>
                <a:ea typeface="+mn-ea"/>
                <a:cs typeface="Arial" pitchFamily="34" charset="0"/>
              </a:defRPr>
            </a:lvl3pPr>
            <a:lvl4pPr marL="1371600" algn="l" defTabSz="449263" rtl="0" fontAlgn="base">
              <a:spcBef>
                <a:spcPct val="0"/>
              </a:spcBef>
              <a:spcAft>
                <a:spcPct val="0"/>
              </a:spcAft>
              <a:defRPr sz="1600" kern="1200">
                <a:solidFill>
                  <a:srgbClr val="000000"/>
                </a:solidFill>
                <a:latin typeface="Arial" pitchFamily="34" charset="0"/>
                <a:ea typeface="+mn-ea"/>
                <a:cs typeface="Arial" pitchFamily="34" charset="0"/>
              </a:defRPr>
            </a:lvl4pPr>
            <a:lvl5pPr marL="1828800" algn="l" defTabSz="449263" rtl="0" fontAlgn="base">
              <a:spcBef>
                <a:spcPct val="0"/>
              </a:spcBef>
              <a:spcAft>
                <a:spcPct val="0"/>
              </a:spcAft>
              <a:defRPr sz="1600" kern="1200">
                <a:solidFill>
                  <a:srgbClr val="000000"/>
                </a:solidFill>
                <a:latin typeface="Arial" pitchFamily="34" charset="0"/>
                <a:ea typeface="+mn-ea"/>
                <a:cs typeface="Arial" pitchFamily="34" charset="0"/>
              </a:defRPr>
            </a:lvl5pPr>
            <a:lvl6pPr marL="2286000" algn="l" defTabSz="914400" rtl="0" eaLnBrk="1" latinLnBrk="0" hangingPunct="1">
              <a:defRPr sz="1600" kern="1200">
                <a:solidFill>
                  <a:srgbClr val="000000"/>
                </a:solidFill>
                <a:latin typeface="Arial" pitchFamily="34" charset="0"/>
                <a:ea typeface="+mn-ea"/>
                <a:cs typeface="Arial" pitchFamily="34" charset="0"/>
              </a:defRPr>
            </a:lvl6pPr>
            <a:lvl7pPr marL="2743200" algn="l" defTabSz="914400" rtl="0" eaLnBrk="1" latinLnBrk="0" hangingPunct="1">
              <a:defRPr sz="1600" kern="1200">
                <a:solidFill>
                  <a:srgbClr val="000000"/>
                </a:solidFill>
                <a:latin typeface="Arial" pitchFamily="34" charset="0"/>
                <a:ea typeface="+mn-ea"/>
                <a:cs typeface="Arial" pitchFamily="34" charset="0"/>
              </a:defRPr>
            </a:lvl7pPr>
            <a:lvl8pPr marL="3200400" algn="l" defTabSz="914400" rtl="0" eaLnBrk="1" latinLnBrk="0" hangingPunct="1">
              <a:defRPr sz="1600" kern="1200">
                <a:solidFill>
                  <a:srgbClr val="000000"/>
                </a:solidFill>
                <a:latin typeface="Arial" pitchFamily="34" charset="0"/>
                <a:ea typeface="+mn-ea"/>
                <a:cs typeface="Arial" pitchFamily="34" charset="0"/>
              </a:defRPr>
            </a:lvl8pPr>
            <a:lvl9pPr marL="3657600" algn="l" defTabSz="914400" rtl="0" eaLnBrk="1" latinLnBrk="0" hangingPunct="1">
              <a:defRPr sz="1600" kern="1200">
                <a:solidFill>
                  <a:srgbClr val="000000"/>
                </a:solidFill>
                <a:latin typeface="Arial" pitchFamily="34" charset="0"/>
                <a:ea typeface="+mn-ea"/>
                <a:cs typeface="Arial" pitchFamily="34" charset="0"/>
              </a:defRPr>
            </a:lvl9pPr>
          </a:lstStyle>
          <a:p>
            <a:pPr marL="147638" indent="-147638" defTabSz="914400">
              <a:buFont typeface="Arial" pitchFamily="34" charset="0"/>
              <a:buChar char="•"/>
            </a:pPr>
            <a:r>
              <a:rPr lang="en-US" dirty="0" err="1" smtClean="0">
                <a:solidFill>
                  <a:schemeClr val="accent5">
                    <a:lumMod val="25000"/>
                  </a:schemeClr>
                </a:solidFill>
                <a:latin typeface="Calibri" panose="020F0502020204030204" pitchFamily="34" charset="0"/>
              </a:rPr>
              <a:t>Qu’est-ce</a:t>
            </a:r>
            <a:r>
              <a:rPr lang="en-US" dirty="0" smtClean="0">
                <a:solidFill>
                  <a:schemeClr val="accent5">
                    <a:lumMod val="25000"/>
                  </a:schemeClr>
                </a:solidFill>
                <a:latin typeface="Calibri" panose="020F0502020204030204" pitchFamily="34" charset="0"/>
              </a:rPr>
              <a:t> qui </a:t>
            </a:r>
            <a:r>
              <a:rPr lang="en-US" dirty="0" err="1" smtClean="0">
                <a:solidFill>
                  <a:schemeClr val="accent5">
                    <a:lumMod val="25000"/>
                  </a:schemeClr>
                </a:solidFill>
                <a:latin typeface="Calibri" panose="020F0502020204030204" pitchFamily="34" charset="0"/>
              </a:rPr>
              <a:t>est</a:t>
            </a:r>
            <a:r>
              <a:rPr lang="en-US" dirty="0" smtClean="0">
                <a:solidFill>
                  <a:schemeClr val="accent5">
                    <a:lumMod val="25000"/>
                  </a:schemeClr>
                </a:solidFill>
                <a:latin typeface="Calibri" panose="020F0502020204030204" pitchFamily="34" charset="0"/>
              </a:rPr>
              <a:t> fait </a:t>
            </a:r>
            <a:r>
              <a:rPr lang="en-US" dirty="0" err="1" smtClean="0">
                <a:solidFill>
                  <a:schemeClr val="accent5">
                    <a:lumMod val="25000"/>
                  </a:schemeClr>
                </a:solidFill>
                <a:latin typeface="Calibri" panose="020F0502020204030204" pitchFamily="34" charset="0"/>
              </a:rPr>
              <a:t>actuellement</a:t>
            </a:r>
            <a:r>
              <a:rPr lang="en-US" dirty="0" smtClean="0">
                <a:solidFill>
                  <a:schemeClr val="accent5">
                    <a:lumMod val="25000"/>
                  </a:schemeClr>
                </a:solidFill>
                <a:latin typeface="Calibri" panose="020F0502020204030204" pitchFamily="34" charset="0"/>
              </a:rPr>
              <a:t> avec </a:t>
            </a:r>
            <a:r>
              <a:rPr lang="en-US" dirty="0" err="1" smtClean="0">
                <a:solidFill>
                  <a:schemeClr val="accent5">
                    <a:lumMod val="25000"/>
                  </a:schemeClr>
                </a:solidFill>
                <a:latin typeface="Calibri" panose="020F0502020204030204" pitchFamily="34" charset="0"/>
              </a:rPr>
              <a:t>quelle</a:t>
            </a:r>
            <a:r>
              <a:rPr lang="en-US" dirty="0" smtClean="0">
                <a:solidFill>
                  <a:schemeClr val="accent5">
                    <a:lumMod val="25000"/>
                  </a:schemeClr>
                </a:solidFill>
                <a:latin typeface="Calibri" panose="020F0502020204030204" pitchFamily="34" charset="0"/>
              </a:rPr>
              <a:t> </a:t>
            </a:r>
            <a:r>
              <a:rPr lang="en-US" dirty="0" err="1" smtClean="0">
                <a:solidFill>
                  <a:schemeClr val="accent5">
                    <a:lumMod val="25000"/>
                  </a:schemeClr>
                </a:solidFill>
                <a:latin typeface="Calibri" panose="020F0502020204030204" pitchFamily="34" charset="0"/>
              </a:rPr>
              <a:t>maturité</a:t>
            </a:r>
            <a:endParaRPr lang="en-US" dirty="0" smtClean="0">
              <a:solidFill>
                <a:schemeClr val="accent5">
                  <a:lumMod val="25000"/>
                </a:schemeClr>
              </a:solidFill>
              <a:latin typeface="Calibri" panose="020F0502020204030204" pitchFamily="34" charset="0"/>
            </a:endParaRPr>
          </a:p>
          <a:p>
            <a:pPr marL="147638" indent="-147638" defTabSz="914400">
              <a:buFont typeface="Arial" pitchFamily="34" charset="0"/>
              <a:buChar char="•"/>
            </a:pPr>
            <a:r>
              <a:rPr lang="en-US" dirty="0" smtClean="0">
                <a:solidFill>
                  <a:schemeClr val="accent5">
                    <a:lumMod val="25000"/>
                  </a:schemeClr>
                </a:solidFill>
                <a:latin typeface="Calibri" panose="020F0502020204030204" pitchFamily="34" charset="0"/>
              </a:rPr>
              <a:t>Ce que </a:t>
            </a:r>
            <a:r>
              <a:rPr lang="en-US" dirty="0" err="1" smtClean="0">
                <a:solidFill>
                  <a:schemeClr val="accent5">
                    <a:lumMod val="25000"/>
                  </a:schemeClr>
                </a:solidFill>
                <a:latin typeface="Calibri" panose="020F0502020204030204" pitchFamily="34" charset="0"/>
              </a:rPr>
              <a:t>l’on</a:t>
            </a:r>
            <a:r>
              <a:rPr lang="en-US" dirty="0" smtClean="0">
                <a:solidFill>
                  <a:schemeClr val="accent5">
                    <a:lumMod val="25000"/>
                  </a:schemeClr>
                </a:solidFill>
                <a:latin typeface="Calibri" panose="020F0502020204030204" pitchFamily="34" charset="0"/>
              </a:rPr>
              <a:t> ne fait pas </a:t>
            </a:r>
            <a:r>
              <a:rPr lang="en-US" dirty="0" err="1" smtClean="0">
                <a:solidFill>
                  <a:schemeClr val="accent5">
                    <a:lumMod val="25000"/>
                  </a:schemeClr>
                </a:solidFill>
                <a:latin typeface="Calibri" panose="020F0502020204030204" pitchFamily="34" charset="0"/>
              </a:rPr>
              <a:t>mais</a:t>
            </a:r>
            <a:r>
              <a:rPr lang="en-US" dirty="0" smtClean="0">
                <a:solidFill>
                  <a:schemeClr val="accent5">
                    <a:lumMod val="25000"/>
                  </a:schemeClr>
                </a:solidFill>
                <a:latin typeface="Calibri" panose="020F0502020204030204" pitchFamily="34" charset="0"/>
              </a:rPr>
              <a:t> que </a:t>
            </a:r>
            <a:r>
              <a:rPr lang="en-US" dirty="0" err="1" smtClean="0">
                <a:solidFill>
                  <a:schemeClr val="accent5">
                    <a:lumMod val="25000"/>
                  </a:schemeClr>
                </a:solidFill>
                <a:latin typeface="Calibri" panose="020F0502020204030204" pitchFamily="34" charset="0"/>
              </a:rPr>
              <a:t>l’on</a:t>
            </a:r>
            <a:r>
              <a:rPr lang="en-US" dirty="0" smtClean="0">
                <a:solidFill>
                  <a:schemeClr val="accent5">
                    <a:lumMod val="25000"/>
                  </a:schemeClr>
                </a:solidFill>
                <a:latin typeface="Calibri" panose="020F0502020204030204" pitchFamily="34" charset="0"/>
              </a:rPr>
              <a:t> </a:t>
            </a:r>
            <a:r>
              <a:rPr lang="en-US" dirty="0" err="1" smtClean="0">
                <a:solidFill>
                  <a:schemeClr val="accent5">
                    <a:lumMod val="25000"/>
                  </a:schemeClr>
                </a:solidFill>
                <a:latin typeface="Calibri" panose="020F0502020204030204" pitchFamily="34" charset="0"/>
              </a:rPr>
              <a:t>devrait</a:t>
            </a:r>
            <a:r>
              <a:rPr lang="en-US" dirty="0" smtClean="0">
                <a:solidFill>
                  <a:schemeClr val="accent5">
                    <a:lumMod val="25000"/>
                  </a:schemeClr>
                </a:solidFill>
                <a:latin typeface="Calibri" panose="020F0502020204030204" pitchFamily="34" charset="0"/>
              </a:rPr>
              <a:t> faire</a:t>
            </a:r>
            <a:endParaRPr lang="en-US" dirty="0">
              <a:solidFill>
                <a:schemeClr val="accent5">
                  <a:lumMod val="25000"/>
                </a:schemeClr>
              </a:solidFill>
              <a:latin typeface="Calibri" panose="020F0502020204030204" pitchFamily="34" charset="0"/>
            </a:endParaRPr>
          </a:p>
          <a:p>
            <a:pPr marL="147638" indent="-147638" defTabSz="914400">
              <a:buFont typeface="Arial" pitchFamily="34" charset="0"/>
              <a:buChar char="•"/>
            </a:pPr>
            <a:r>
              <a:rPr lang="en-US" dirty="0" smtClean="0">
                <a:solidFill>
                  <a:schemeClr val="accent5">
                    <a:lumMod val="25000"/>
                  </a:schemeClr>
                </a:solidFill>
                <a:latin typeface="Calibri" panose="020F0502020204030204" pitchFamily="34" charset="0"/>
              </a:rPr>
              <a:t>Ce qui </a:t>
            </a:r>
            <a:r>
              <a:rPr lang="en-US" dirty="0" err="1" smtClean="0">
                <a:solidFill>
                  <a:schemeClr val="accent5">
                    <a:lumMod val="25000"/>
                  </a:schemeClr>
                </a:solidFill>
                <a:latin typeface="Calibri" panose="020F0502020204030204" pitchFamily="34" charset="0"/>
              </a:rPr>
              <a:t>est</a:t>
            </a:r>
            <a:r>
              <a:rPr lang="en-US" dirty="0" smtClean="0">
                <a:solidFill>
                  <a:schemeClr val="accent5">
                    <a:lumMod val="25000"/>
                  </a:schemeClr>
                </a:solidFill>
                <a:latin typeface="Calibri" panose="020F0502020204030204" pitchFamily="34" charset="0"/>
              </a:rPr>
              <a:t> </a:t>
            </a:r>
            <a:r>
              <a:rPr lang="en-US" dirty="0" err="1" smtClean="0">
                <a:solidFill>
                  <a:schemeClr val="accent5">
                    <a:lumMod val="25000"/>
                  </a:schemeClr>
                </a:solidFill>
                <a:latin typeface="Calibri" panose="020F0502020204030204" pitchFamily="34" charset="0"/>
              </a:rPr>
              <a:t>compliqué</a:t>
            </a:r>
            <a:r>
              <a:rPr lang="en-US" dirty="0" smtClean="0">
                <a:solidFill>
                  <a:schemeClr val="accent5">
                    <a:lumMod val="25000"/>
                  </a:schemeClr>
                </a:solidFill>
                <a:latin typeface="Calibri" panose="020F0502020204030204" pitchFamily="34" charset="0"/>
              </a:rPr>
              <a:t> à faire </a:t>
            </a:r>
            <a:r>
              <a:rPr lang="en-US" dirty="0" err="1" smtClean="0">
                <a:solidFill>
                  <a:schemeClr val="accent5">
                    <a:lumMod val="25000"/>
                  </a:schemeClr>
                </a:solidFill>
                <a:latin typeface="Calibri" panose="020F0502020204030204" pitchFamily="34" charset="0"/>
              </a:rPr>
              <a:t>ou</a:t>
            </a:r>
            <a:r>
              <a:rPr lang="en-US" dirty="0" smtClean="0">
                <a:solidFill>
                  <a:schemeClr val="accent5">
                    <a:lumMod val="25000"/>
                  </a:schemeClr>
                </a:solidFill>
                <a:latin typeface="Calibri" panose="020F0502020204030204" pitchFamily="34" charset="0"/>
              </a:rPr>
              <a:t> source de </a:t>
            </a:r>
            <a:r>
              <a:rPr lang="en-US" dirty="0" err="1" smtClean="0">
                <a:solidFill>
                  <a:schemeClr val="accent5">
                    <a:lumMod val="25000"/>
                  </a:schemeClr>
                </a:solidFill>
                <a:latin typeface="Calibri" panose="020F0502020204030204" pitchFamily="34" charset="0"/>
              </a:rPr>
              <a:t>perte</a:t>
            </a:r>
            <a:r>
              <a:rPr lang="en-US" dirty="0" smtClean="0">
                <a:solidFill>
                  <a:schemeClr val="accent5">
                    <a:lumMod val="25000"/>
                  </a:schemeClr>
                </a:solidFill>
                <a:latin typeface="Calibri" panose="020F0502020204030204" pitchFamily="34" charset="0"/>
              </a:rPr>
              <a:t> </a:t>
            </a:r>
            <a:r>
              <a:rPr lang="en-US" dirty="0" err="1" smtClean="0">
                <a:solidFill>
                  <a:schemeClr val="accent5">
                    <a:lumMod val="25000"/>
                  </a:schemeClr>
                </a:solidFill>
                <a:latin typeface="Calibri" panose="020F0502020204030204" pitchFamily="34" charset="0"/>
              </a:rPr>
              <a:t>d’énergie</a:t>
            </a:r>
            <a:endParaRPr lang="en-US" dirty="0">
              <a:solidFill>
                <a:schemeClr val="accent5">
                  <a:lumMod val="25000"/>
                </a:schemeClr>
              </a:solidFill>
              <a:latin typeface="Calibri" panose="020F0502020204030204" pitchFamily="34" charset="0"/>
            </a:endParaRPr>
          </a:p>
        </p:txBody>
      </p:sp>
      <p:cxnSp>
        <p:nvCxnSpPr>
          <p:cNvPr id="3" name="Connecteur droit 2"/>
          <p:cNvCxnSpPr/>
          <p:nvPr/>
        </p:nvCxnSpPr>
        <p:spPr>
          <a:xfrm>
            <a:off x="2771800" y="1439887"/>
            <a:ext cx="0" cy="4797425"/>
          </a:xfrm>
          <a:prstGeom prst="line">
            <a:avLst/>
          </a:prstGeom>
          <a:ln w="31750">
            <a:solidFill>
              <a:srgbClr val="5B92C8"/>
            </a:solidFill>
          </a:ln>
        </p:spPr>
        <p:style>
          <a:lnRef idx="1">
            <a:schemeClr val="accent1"/>
          </a:lnRef>
          <a:fillRef idx="0">
            <a:schemeClr val="accent1"/>
          </a:fillRef>
          <a:effectRef idx="0">
            <a:schemeClr val="accent1"/>
          </a:effectRef>
          <a:fontRef idx="minor">
            <a:schemeClr val="tx1"/>
          </a:fontRef>
        </p:style>
      </p:cxnSp>
      <p:sp>
        <p:nvSpPr>
          <p:cNvPr id="29" name="TextBox 9"/>
          <p:cNvSpPr txBox="1">
            <a:spLocks noChangeArrowheads="1"/>
          </p:cNvSpPr>
          <p:nvPr/>
        </p:nvSpPr>
        <p:spPr bwMode="auto">
          <a:xfrm>
            <a:off x="2996693" y="4033528"/>
            <a:ext cx="6179129" cy="914097"/>
          </a:xfrm>
          <a:prstGeom prst="rect">
            <a:avLst/>
          </a:prstGeom>
          <a:noFill/>
          <a:ln w="9525">
            <a:noFill/>
            <a:miter lim="800000"/>
            <a:headEnd/>
            <a:tailEnd/>
          </a:ln>
        </p:spPr>
        <p:txBody>
          <a:bodyPr wrap="square">
            <a:spAutoFit/>
          </a:bodyPr>
          <a:lstStyle>
            <a:defPPr>
              <a:defRPr lang="en-GB"/>
            </a:defPPr>
            <a:lvl1pPr algn="l" defTabSz="449263" rtl="0" fontAlgn="base">
              <a:spcBef>
                <a:spcPct val="0"/>
              </a:spcBef>
              <a:spcAft>
                <a:spcPct val="0"/>
              </a:spcAft>
              <a:defRPr sz="1600" kern="1200">
                <a:solidFill>
                  <a:srgbClr val="000000"/>
                </a:solidFill>
                <a:latin typeface="Arial" pitchFamily="34" charset="0"/>
                <a:ea typeface="+mn-ea"/>
                <a:cs typeface="Arial" pitchFamily="34" charset="0"/>
              </a:defRPr>
            </a:lvl1pPr>
            <a:lvl2pPr marL="457200" algn="l" defTabSz="449263" rtl="0" fontAlgn="base">
              <a:spcBef>
                <a:spcPct val="0"/>
              </a:spcBef>
              <a:spcAft>
                <a:spcPct val="0"/>
              </a:spcAft>
              <a:defRPr sz="1600" kern="1200">
                <a:solidFill>
                  <a:srgbClr val="000000"/>
                </a:solidFill>
                <a:latin typeface="Arial" pitchFamily="34" charset="0"/>
                <a:ea typeface="+mn-ea"/>
                <a:cs typeface="Arial" pitchFamily="34" charset="0"/>
              </a:defRPr>
            </a:lvl2pPr>
            <a:lvl3pPr marL="914400" algn="l" defTabSz="449263" rtl="0" fontAlgn="base">
              <a:spcBef>
                <a:spcPct val="0"/>
              </a:spcBef>
              <a:spcAft>
                <a:spcPct val="0"/>
              </a:spcAft>
              <a:defRPr sz="1600" kern="1200">
                <a:solidFill>
                  <a:srgbClr val="000000"/>
                </a:solidFill>
                <a:latin typeface="Arial" pitchFamily="34" charset="0"/>
                <a:ea typeface="+mn-ea"/>
                <a:cs typeface="Arial" pitchFamily="34" charset="0"/>
              </a:defRPr>
            </a:lvl3pPr>
            <a:lvl4pPr marL="1371600" algn="l" defTabSz="449263" rtl="0" fontAlgn="base">
              <a:spcBef>
                <a:spcPct val="0"/>
              </a:spcBef>
              <a:spcAft>
                <a:spcPct val="0"/>
              </a:spcAft>
              <a:defRPr sz="1600" kern="1200">
                <a:solidFill>
                  <a:srgbClr val="000000"/>
                </a:solidFill>
                <a:latin typeface="Arial" pitchFamily="34" charset="0"/>
                <a:ea typeface="+mn-ea"/>
                <a:cs typeface="Arial" pitchFamily="34" charset="0"/>
              </a:defRPr>
            </a:lvl4pPr>
            <a:lvl5pPr marL="1828800" algn="l" defTabSz="449263" rtl="0" fontAlgn="base">
              <a:spcBef>
                <a:spcPct val="0"/>
              </a:spcBef>
              <a:spcAft>
                <a:spcPct val="0"/>
              </a:spcAft>
              <a:defRPr sz="1600" kern="1200">
                <a:solidFill>
                  <a:srgbClr val="000000"/>
                </a:solidFill>
                <a:latin typeface="Arial" pitchFamily="34" charset="0"/>
                <a:ea typeface="+mn-ea"/>
                <a:cs typeface="Arial" pitchFamily="34" charset="0"/>
              </a:defRPr>
            </a:lvl5pPr>
            <a:lvl6pPr marL="2286000" algn="l" defTabSz="914400" rtl="0" eaLnBrk="1" latinLnBrk="0" hangingPunct="1">
              <a:defRPr sz="1600" kern="1200">
                <a:solidFill>
                  <a:srgbClr val="000000"/>
                </a:solidFill>
                <a:latin typeface="Arial" pitchFamily="34" charset="0"/>
                <a:ea typeface="+mn-ea"/>
                <a:cs typeface="Arial" pitchFamily="34" charset="0"/>
              </a:defRPr>
            </a:lvl6pPr>
            <a:lvl7pPr marL="2743200" algn="l" defTabSz="914400" rtl="0" eaLnBrk="1" latinLnBrk="0" hangingPunct="1">
              <a:defRPr sz="1600" kern="1200">
                <a:solidFill>
                  <a:srgbClr val="000000"/>
                </a:solidFill>
                <a:latin typeface="Arial" pitchFamily="34" charset="0"/>
                <a:ea typeface="+mn-ea"/>
                <a:cs typeface="Arial" pitchFamily="34" charset="0"/>
              </a:defRPr>
            </a:lvl7pPr>
            <a:lvl8pPr marL="3200400" algn="l" defTabSz="914400" rtl="0" eaLnBrk="1" latinLnBrk="0" hangingPunct="1">
              <a:defRPr sz="1600" kern="1200">
                <a:solidFill>
                  <a:srgbClr val="000000"/>
                </a:solidFill>
                <a:latin typeface="Arial" pitchFamily="34" charset="0"/>
                <a:ea typeface="+mn-ea"/>
                <a:cs typeface="Arial" pitchFamily="34" charset="0"/>
              </a:defRPr>
            </a:lvl8pPr>
            <a:lvl9pPr marL="3657600" algn="l" defTabSz="914400" rtl="0" eaLnBrk="1" latinLnBrk="0" hangingPunct="1">
              <a:defRPr sz="1600" kern="1200">
                <a:solidFill>
                  <a:srgbClr val="000000"/>
                </a:solidFill>
                <a:latin typeface="Arial" pitchFamily="34" charset="0"/>
                <a:ea typeface="+mn-ea"/>
                <a:cs typeface="Arial" pitchFamily="34" charset="0"/>
              </a:defRPr>
            </a:lvl9pPr>
          </a:lstStyle>
          <a:p>
            <a:pPr marL="147638" indent="-147638" defTabSz="914400">
              <a:buFont typeface="Arial" pitchFamily="34" charset="0"/>
              <a:buChar char="•"/>
            </a:pPr>
            <a:r>
              <a:rPr lang="en-US" dirty="0" err="1" smtClean="0">
                <a:solidFill>
                  <a:schemeClr val="accent5">
                    <a:lumMod val="25000"/>
                  </a:schemeClr>
                </a:solidFill>
                <a:latin typeface="Calibri" panose="020F0502020204030204" pitchFamily="34" charset="0"/>
              </a:rPr>
              <a:t>Définir</a:t>
            </a:r>
            <a:r>
              <a:rPr lang="en-US" dirty="0" smtClean="0">
                <a:solidFill>
                  <a:schemeClr val="accent5">
                    <a:lumMod val="25000"/>
                  </a:schemeClr>
                </a:solidFill>
                <a:latin typeface="Calibri" panose="020F0502020204030204" pitchFamily="34" charset="0"/>
              </a:rPr>
              <a:t> les </a:t>
            </a:r>
            <a:r>
              <a:rPr lang="en-US" dirty="0" err="1" smtClean="0">
                <a:solidFill>
                  <a:schemeClr val="accent5">
                    <a:lumMod val="25000"/>
                  </a:schemeClr>
                </a:solidFill>
                <a:latin typeface="Calibri" panose="020F0502020204030204" pitchFamily="34" charset="0"/>
              </a:rPr>
              <a:t>prochaines</a:t>
            </a:r>
            <a:r>
              <a:rPr lang="en-US" dirty="0" smtClean="0">
                <a:solidFill>
                  <a:schemeClr val="accent5">
                    <a:lumMod val="25000"/>
                  </a:schemeClr>
                </a:solidFill>
                <a:latin typeface="Calibri" panose="020F0502020204030204" pitchFamily="34" charset="0"/>
              </a:rPr>
              <a:t> </a:t>
            </a:r>
            <a:r>
              <a:rPr lang="en-US" dirty="0" err="1" smtClean="0">
                <a:solidFill>
                  <a:schemeClr val="accent5">
                    <a:lumMod val="25000"/>
                  </a:schemeClr>
                </a:solidFill>
                <a:latin typeface="Calibri" panose="020F0502020204030204" pitchFamily="34" charset="0"/>
              </a:rPr>
              <a:t>cibles</a:t>
            </a:r>
            <a:r>
              <a:rPr lang="en-US" dirty="0" smtClean="0">
                <a:solidFill>
                  <a:schemeClr val="accent5">
                    <a:lumMod val="25000"/>
                  </a:schemeClr>
                </a:solidFill>
                <a:latin typeface="Calibri" panose="020F0502020204030204" pitchFamily="34" charset="0"/>
              </a:rPr>
              <a:t> </a:t>
            </a:r>
            <a:r>
              <a:rPr lang="en-US" dirty="0" err="1" smtClean="0">
                <a:solidFill>
                  <a:schemeClr val="accent5">
                    <a:lumMod val="25000"/>
                  </a:schemeClr>
                </a:solidFill>
                <a:latin typeface="Calibri" panose="020F0502020204030204" pitchFamily="34" charset="0"/>
              </a:rPr>
              <a:t>en</a:t>
            </a:r>
            <a:r>
              <a:rPr lang="en-US" dirty="0" smtClean="0">
                <a:solidFill>
                  <a:schemeClr val="accent5">
                    <a:lumMod val="25000"/>
                  </a:schemeClr>
                </a:solidFill>
                <a:latin typeface="Calibri" panose="020F0502020204030204" pitchFamily="34" charset="0"/>
              </a:rPr>
              <a:t> </a:t>
            </a:r>
            <a:r>
              <a:rPr lang="en-US" dirty="0" err="1" smtClean="0">
                <a:solidFill>
                  <a:schemeClr val="accent5">
                    <a:lumMod val="25000"/>
                  </a:schemeClr>
                </a:solidFill>
                <a:latin typeface="Calibri" panose="020F0502020204030204" pitchFamily="34" charset="0"/>
              </a:rPr>
              <a:t>partant</a:t>
            </a:r>
            <a:r>
              <a:rPr lang="en-US" dirty="0" smtClean="0">
                <a:solidFill>
                  <a:schemeClr val="accent5">
                    <a:lumMod val="25000"/>
                  </a:schemeClr>
                </a:solidFill>
                <a:latin typeface="Calibri" panose="020F0502020204030204" pitchFamily="34" charset="0"/>
              </a:rPr>
              <a:t> de </a:t>
            </a:r>
            <a:r>
              <a:rPr lang="en-US" dirty="0" err="1" smtClean="0">
                <a:solidFill>
                  <a:schemeClr val="accent5">
                    <a:lumMod val="25000"/>
                  </a:schemeClr>
                </a:solidFill>
                <a:latin typeface="Calibri" panose="020F0502020204030204" pitchFamily="34" charset="0"/>
              </a:rPr>
              <a:t>l’état</a:t>
            </a:r>
            <a:r>
              <a:rPr lang="en-US" dirty="0" smtClean="0">
                <a:solidFill>
                  <a:schemeClr val="accent5">
                    <a:lumMod val="25000"/>
                  </a:schemeClr>
                </a:solidFill>
                <a:latin typeface="Calibri" panose="020F0502020204030204" pitchFamily="34" charset="0"/>
              </a:rPr>
              <a:t> </a:t>
            </a:r>
            <a:r>
              <a:rPr lang="en-US" dirty="0" err="1" smtClean="0">
                <a:solidFill>
                  <a:schemeClr val="accent5">
                    <a:lumMod val="25000"/>
                  </a:schemeClr>
                </a:solidFill>
                <a:latin typeface="Calibri" panose="020F0502020204030204" pitchFamily="34" charset="0"/>
              </a:rPr>
              <a:t>actuel</a:t>
            </a:r>
            <a:endParaRPr lang="en-US" dirty="0" smtClean="0">
              <a:solidFill>
                <a:schemeClr val="accent5">
                  <a:lumMod val="25000"/>
                </a:schemeClr>
              </a:solidFill>
              <a:latin typeface="Calibri" panose="020F0502020204030204" pitchFamily="34" charset="0"/>
            </a:endParaRPr>
          </a:p>
          <a:p>
            <a:pPr marL="147638" indent="-147638" defTabSz="914400">
              <a:buFont typeface="Arial" pitchFamily="34" charset="0"/>
              <a:buChar char="•"/>
            </a:pPr>
            <a:r>
              <a:rPr lang="en-US" dirty="0" err="1" smtClean="0">
                <a:solidFill>
                  <a:schemeClr val="accent5">
                    <a:lumMod val="25000"/>
                  </a:schemeClr>
                </a:solidFill>
                <a:latin typeface="Calibri" panose="020F0502020204030204" pitchFamily="34" charset="0"/>
              </a:rPr>
              <a:t>Prévoir</a:t>
            </a:r>
            <a:r>
              <a:rPr lang="en-US" dirty="0" smtClean="0">
                <a:solidFill>
                  <a:schemeClr val="accent5">
                    <a:lumMod val="25000"/>
                  </a:schemeClr>
                </a:solidFill>
                <a:latin typeface="Calibri" panose="020F0502020204030204" pitchFamily="34" charset="0"/>
              </a:rPr>
              <a:t> des </a:t>
            </a:r>
            <a:r>
              <a:rPr lang="en-US" dirty="0" err="1" smtClean="0">
                <a:solidFill>
                  <a:schemeClr val="accent5">
                    <a:lumMod val="25000"/>
                  </a:schemeClr>
                </a:solidFill>
                <a:latin typeface="Calibri" panose="020F0502020204030204" pitchFamily="34" charset="0"/>
              </a:rPr>
              <a:t>changements</a:t>
            </a:r>
            <a:r>
              <a:rPr lang="en-US" dirty="0" smtClean="0">
                <a:solidFill>
                  <a:schemeClr val="accent5">
                    <a:lumMod val="25000"/>
                  </a:schemeClr>
                </a:solidFill>
                <a:latin typeface="Calibri" panose="020F0502020204030204" pitchFamily="34" charset="0"/>
              </a:rPr>
              <a:t> </a:t>
            </a:r>
            <a:r>
              <a:rPr lang="en-US" dirty="0" err="1" smtClean="0">
                <a:solidFill>
                  <a:schemeClr val="accent5">
                    <a:lumMod val="25000"/>
                  </a:schemeClr>
                </a:solidFill>
                <a:latin typeface="Calibri" panose="020F0502020204030204" pitchFamily="34" charset="0"/>
              </a:rPr>
              <a:t>organisationnels</a:t>
            </a:r>
            <a:r>
              <a:rPr lang="en-US" dirty="0" smtClean="0">
                <a:solidFill>
                  <a:schemeClr val="accent5">
                    <a:lumMod val="25000"/>
                  </a:schemeClr>
                </a:solidFill>
                <a:latin typeface="Calibri" panose="020F0502020204030204" pitchFamily="34" charset="0"/>
              </a:rPr>
              <a:t>, </a:t>
            </a:r>
            <a:r>
              <a:rPr lang="en-US" dirty="0" err="1" smtClean="0">
                <a:solidFill>
                  <a:schemeClr val="accent5">
                    <a:lumMod val="25000"/>
                  </a:schemeClr>
                </a:solidFill>
                <a:latin typeface="Calibri" panose="020F0502020204030204" pitchFamily="34" charset="0"/>
              </a:rPr>
              <a:t>technologiques</a:t>
            </a:r>
            <a:r>
              <a:rPr lang="en-US" dirty="0" smtClean="0">
                <a:solidFill>
                  <a:schemeClr val="accent5">
                    <a:lumMod val="25000"/>
                  </a:schemeClr>
                </a:solidFill>
                <a:latin typeface="Calibri" panose="020F0502020204030204" pitchFamily="34" charset="0"/>
              </a:rPr>
              <a:t>, </a:t>
            </a:r>
            <a:r>
              <a:rPr lang="en-US" dirty="0" err="1" smtClean="0">
                <a:solidFill>
                  <a:schemeClr val="accent5">
                    <a:lumMod val="25000"/>
                  </a:schemeClr>
                </a:solidFill>
                <a:latin typeface="Calibri" panose="020F0502020204030204" pitchFamily="34" charset="0"/>
              </a:rPr>
              <a:t>culturels</a:t>
            </a:r>
            <a:endParaRPr lang="en-US" dirty="0">
              <a:solidFill>
                <a:schemeClr val="accent5">
                  <a:lumMod val="25000"/>
                </a:schemeClr>
              </a:solidFill>
              <a:latin typeface="Calibri" panose="020F0502020204030204" pitchFamily="34" charset="0"/>
            </a:endParaRPr>
          </a:p>
          <a:p>
            <a:pPr marL="147638" indent="-147638" defTabSz="914400">
              <a:buFont typeface="Arial" pitchFamily="34" charset="0"/>
              <a:buChar char="•"/>
            </a:pPr>
            <a:r>
              <a:rPr lang="en-US" dirty="0" err="1" smtClean="0">
                <a:solidFill>
                  <a:schemeClr val="accent5">
                    <a:lumMod val="25000"/>
                  </a:schemeClr>
                </a:solidFill>
                <a:latin typeface="Calibri" panose="020F0502020204030204" pitchFamily="34" charset="0"/>
              </a:rPr>
              <a:t>Prioriser</a:t>
            </a:r>
            <a:r>
              <a:rPr lang="en-US" dirty="0" smtClean="0">
                <a:solidFill>
                  <a:schemeClr val="accent5">
                    <a:lumMod val="25000"/>
                  </a:schemeClr>
                </a:solidFill>
                <a:latin typeface="Calibri" panose="020F0502020204030204" pitchFamily="34" charset="0"/>
              </a:rPr>
              <a:t> </a:t>
            </a:r>
            <a:r>
              <a:rPr lang="en-US" dirty="0" err="1" smtClean="0">
                <a:solidFill>
                  <a:schemeClr val="accent5">
                    <a:lumMod val="25000"/>
                  </a:schemeClr>
                </a:solidFill>
                <a:latin typeface="Calibri" panose="020F0502020204030204" pitchFamily="34" charset="0"/>
              </a:rPr>
              <a:t>en</a:t>
            </a:r>
            <a:r>
              <a:rPr lang="en-US" dirty="0" smtClean="0">
                <a:solidFill>
                  <a:schemeClr val="accent5">
                    <a:lumMod val="25000"/>
                  </a:schemeClr>
                </a:solidFill>
                <a:latin typeface="Calibri" panose="020F0502020204030204" pitchFamily="34" charset="0"/>
              </a:rPr>
              <a:t> </a:t>
            </a:r>
            <a:r>
              <a:rPr lang="en-US" dirty="0" err="1" smtClean="0">
                <a:solidFill>
                  <a:schemeClr val="accent5">
                    <a:lumMod val="25000"/>
                  </a:schemeClr>
                </a:solidFill>
                <a:latin typeface="Calibri" panose="020F0502020204030204" pitchFamily="34" charset="0"/>
              </a:rPr>
              <a:t>fixant</a:t>
            </a:r>
            <a:r>
              <a:rPr lang="en-US" dirty="0" smtClean="0">
                <a:solidFill>
                  <a:schemeClr val="accent5">
                    <a:lumMod val="25000"/>
                  </a:schemeClr>
                </a:solidFill>
                <a:latin typeface="Calibri" panose="020F0502020204030204" pitchFamily="34" charset="0"/>
              </a:rPr>
              <a:t> des </a:t>
            </a:r>
            <a:r>
              <a:rPr lang="en-US" dirty="0" err="1" smtClean="0">
                <a:solidFill>
                  <a:schemeClr val="accent5">
                    <a:lumMod val="25000"/>
                  </a:schemeClr>
                </a:solidFill>
                <a:latin typeface="Calibri" panose="020F0502020204030204" pitchFamily="34" charset="0"/>
              </a:rPr>
              <a:t>objectifs</a:t>
            </a:r>
            <a:r>
              <a:rPr lang="en-US" dirty="0" smtClean="0">
                <a:solidFill>
                  <a:schemeClr val="accent5">
                    <a:lumMod val="25000"/>
                  </a:schemeClr>
                </a:solidFill>
                <a:latin typeface="Calibri" panose="020F0502020204030204" pitchFamily="34" charset="0"/>
              </a:rPr>
              <a:t> ( efforts, gains, </a:t>
            </a:r>
            <a:r>
              <a:rPr lang="en-US" dirty="0" err="1" smtClean="0">
                <a:solidFill>
                  <a:schemeClr val="accent5">
                    <a:lumMod val="25000"/>
                  </a:schemeClr>
                </a:solidFill>
                <a:latin typeface="Calibri" panose="020F0502020204030204" pitchFamily="34" charset="0"/>
              </a:rPr>
              <a:t>dépendances</a:t>
            </a:r>
            <a:r>
              <a:rPr lang="en-US" dirty="0" smtClean="0">
                <a:solidFill>
                  <a:schemeClr val="accent5">
                    <a:lumMod val="25000"/>
                  </a:schemeClr>
                </a:solidFill>
                <a:latin typeface="Calibri" panose="020F0502020204030204" pitchFamily="34" charset="0"/>
              </a:rPr>
              <a:t> …)</a:t>
            </a:r>
            <a:endParaRPr lang="en-US" dirty="0">
              <a:solidFill>
                <a:schemeClr val="accent5">
                  <a:lumMod val="25000"/>
                </a:schemeClr>
              </a:solidFill>
              <a:latin typeface="Calibri" panose="020F0502020204030204" pitchFamily="34" charset="0"/>
            </a:endParaRPr>
          </a:p>
        </p:txBody>
      </p:sp>
      <p:sp>
        <p:nvSpPr>
          <p:cNvPr id="30" name="TextBox 13"/>
          <p:cNvSpPr txBox="1">
            <a:spLocks noChangeArrowheads="1"/>
          </p:cNvSpPr>
          <p:nvPr/>
        </p:nvSpPr>
        <p:spPr bwMode="auto">
          <a:xfrm>
            <a:off x="3018770" y="5117147"/>
            <a:ext cx="5657686" cy="1077218"/>
          </a:xfrm>
          <a:prstGeom prst="rect">
            <a:avLst/>
          </a:prstGeom>
          <a:noFill/>
          <a:ln w="9525">
            <a:noFill/>
            <a:miter lim="800000"/>
            <a:headEnd/>
            <a:tailEnd/>
          </a:ln>
        </p:spPr>
        <p:txBody>
          <a:bodyPr wrap="square">
            <a:spAutoFit/>
          </a:bodyPr>
          <a:lstStyle>
            <a:defPPr>
              <a:defRPr lang="fr-FR"/>
            </a:defPPr>
            <a:lvl1pPr marL="147638" indent="-147638" defTabSz="914400">
              <a:buFont typeface="Arial" pitchFamily="34" charset="0"/>
              <a:buChar char="•"/>
              <a:defRPr sz="1600">
                <a:solidFill>
                  <a:schemeClr val="accent5">
                    <a:lumMod val="25000"/>
                  </a:schemeClr>
                </a:solidFill>
                <a:latin typeface="Calibri" panose="020F0502020204030204" pitchFamily="34" charset="0"/>
                <a:cs typeface="Arial" pitchFamily="34" charset="0"/>
              </a:defRPr>
            </a:lvl1pPr>
            <a:lvl2pPr defTabSz="449263">
              <a:defRPr sz="1600">
                <a:solidFill>
                  <a:srgbClr val="000000"/>
                </a:solidFill>
                <a:latin typeface="Arial" pitchFamily="34" charset="0"/>
                <a:cs typeface="Arial" pitchFamily="34" charset="0"/>
              </a:defRPr>
            </a:lvl2pPr>
            <a:lvl3pPr defTabSz="449263">
              <a:defRPr sz="1600">
                <a:solidFill>
                  <a:srgbClr val="000000"/>
                </a:solidFill>
                <a:latin typeface="Arial" pitchFamily="34" charset="0"/>
                <a:cs typeface="Arial" pitchFamily="34" charset="0"/>
              </a:defRPr>
            </a:lvl3pPr>
            <a:lvl4pPr defTabSz="449263">
              <a:defRPr sz="1600">
                <a:solidFill>
                  <a:srgbClr val="000000"/>
                </a:solidFill>
                <a:latin typeface="Arial" pitchFamily="34" charset="0"/>
                <a:cs typeface="Arial" pitchFamily="34" charset="0"/>
              </a:defRPr>
            </a:lvl4pPr>
            <a:lvl5pPr defTabSz="449263">
              <a:defRPr sz="1600">
                <a:solidFill>
                  <a:srgbClr val="000000"/>
                </a:solidFill>
                <a:latin typeface="Arial" pitchFamily="34" charset="0"/>
                <a:cs typeface="Arial" pitchFamily="34" charset="0"/>
              </a:defRPr>
            </a:lvl5pPr>
            <a:lvl6pPr>
              <a:defRPr sz="1600">
                <a:solidFill>
                  <a:srgbClr val="000000"/>
                </a:solidFill>
                <a:latin typeface="Arial" pitchFamily="34" charset="0"/>
                <a:cs typeface="Arial" pitchFamily="34" charset="0"/>
              </a:defRPr>
            </a:lvl6pPr>
            <a:lvl7pPr>
              <a:defRPr sz="1600">
                <a:solidFill>
                  <a:srgbClr val="000000"/>
                </a:solidFill>
                <a:latin typeface="Arial" pitchFamily="34" charset="0"/>
                <a:cs typeface="Arial" pitchFamily="34" charset="0"/>
              </a:defRPr>
            </a:lvl7pPr>
            <a:lvl8pPr>
              <a:defRPr sz="1600">
                <a:solidFill>
                  <a:srgbClr val="000000"/>
                </a:solidFill>
                <a:latin typeface="Arial" pitchFamily="34" charset="0"/>
                <a:cs typeface="Arial" pitchFamily="34" charset="0"/>
              </a:defRPr>
            </a:lvl8pPr>
            <a:lvl9pPr>
              <a:defRPr sz="1600">
                <a:solidFill>
                  <a:srgbClr val="000000"/>
                </a:solidFill>
                <a:latin typeface="Arial" pitchFamily="34" charset="0"/>
                <a:cs typeface="Arial" pitchFamily="34" charset="0"/>
              </a:defRPr>
            </a:lvl9pPr>
          </a:lstStyle>
          <a:p>
            <a:r>
              <a:rPr lang="en-US" dirty="0" err="1" smtClean="0"/>
              <a:t>Mettre</a:t>
            </a:r>
            <a:r>
              <a:rPr lang="en-US" dirty="0" smtClean="0"/>
              <a:t> </a:t>
            </a:r>
            <a:r>
              <a:rPr lang="en-US" dirty="0" err="1" smtClean="0"/>
              <a:t>en</a:t>
            </a:r>
            <a:r>
              <a:rPr lang="en-US" dirty="0" smtClean="0"/>
              <a:t> oeuvre des </a:t>
            </a:r>
            <a:r>
              <a:rPr lang="en-US" dirty="0" err="1" smtClean="0"/>
              <a:t>Améliorations</a:t>
            </a:r>
            <a:r>
              <a:rPr lang="en-US" dirty="0" smtClean="0"/>
              <a:t> </a:t>
            </a:r>
            <a:r>
              <a:rPr lang="en-US" dirty="0" err="1" smtClean="0"/>
              <a:t>ciblées</a:t>
            </a:r>
            <a:r>
              <a:rPr lang="en-US" dirty="0" smtClean="0"/>
              <a:t> et identifies </a:t>
            </a:r>
            <a:endParaRPr lang="en-US" dirty="0"/>
          </a:p>
          <a:p>
            <a:r>
              <a:rPr lang="en-US" dirty="0" smtClean="0"/>
              <a:t>Roadmap et plan </a:t>
            </a:r>
            <a:r>
              <a:rPr lang="en-US" dirty="0" err="1" smtClean="0"/>
              <a:t>d’action</a:t>
            </a:r>
            <a:r>
              <a:rPr lang="en-US" dirty="0" smtClean="0"/>
              <a:t> </a:t>
            </a:r>
            <a:r>
              <a:rPr lang="en-US" dirty="0" err="1" smtClean="0"/>
              <a:t>validés</a:t>
            </a:r>
            <a:r>
              <a:rPr lang="en-US" dirty="0" smtClean="0"/>
              <a:t> par </a:t>
            </a:r>
            <a:r>
              <a:rPr lang="en-US" dirty="0" err="1" smtClean="0"/>
              <a:t>tous</a:t>
            </a:r>
            <a:r>
              <a:rPr lang="en-US" dirty="0" smtClean="0"/>
              <a:t> les </a:t>
            </a:r>
            <a:r>
              <a:rPr lang="en-US" dirty="0" err="1" smtClean="0"/>
              <a:t>acteurs</a:t>
            </a:r>
            <a:endParaRPr lang="en-US" dirty="0"/>
          </a:p>
          <a:p>
            <a:r>
              <a:rPr lang="en-US" dirty="0" err="1" smtClean="0"/>
              <a:t>S’appuyer</a:t>
            </a:r>
            <a:r>
              <a:rPr lang="en-US" dirty="0" smtClean="0"/>
              <a:t> sur des premiers </a:t>
            </a:r>
            <a:r>
              <a:rPr lang="en-US" dirty="0" err="1" smtClean="0"/>
              <a:t>succès</a:t>
            </a:r>
            <a:r>
              <a:rPr lang="en-US" dirty="0" smtClean="0"/>
              <a:t>  </a:t>
            </a:r>
            <a:r>
              <a:rPr lang="en-US" dirty="0" err="1" smtClean="0"/>
              <a:t>mettre</a:t>
            </a:r>
            <a:r>
              <a:rPr lang="en-US" dirty="0" smtClean="0"/>
              <a:t> </a:t>
            </a:r>
            <a:r>
              <a:rPr lang="en-US" dirty="0" err="1" smtClean="0"/>
              <a:t>en</a:t>
            </a:r>
            <a:r>
              <a:rPr lang="en-US" dirty="0" smtClean="0"/>
              <a:t> oeuvre</a:t>
            </a:r>
          </a:p>
          <a:p>
            <a:r>
              <a:rPr lang="en-US" dirty="0" err="1"/>
              <a:t>Envisager</a:t>
            </a:r>
            <a:r>
              <a:rPr lang="en-US" dirty="0"/>
              <a:t> </a:t>
            </a:r>
            <a:r>
              <a:rPr lang="en-US" dirty="0" err="1"/>
              <a:t>une</a:t>
            </a:r>
            <a:r>
              <a:rPr lang="en-US" dirty="0"/>
              <a:t> extension du </a:t>
            </a:r>
            <a:r>
              <a:rPr lang="en-US" dirty="0" err="1" smtClean="0"/>
              <a:t>modèle</a:t>
            </a:r>
            <a:endParaRPr lang="en-US" dirty="0"/>
          </a:p>
        </p:txBody>
      </p:sp>
      <p:sp>
        <p:nvSpPr>
          <p:cNvPr id="22" name="Rectangle 21"/>
          <p:cNvSpPr/>
          <p:nvPr/>
        </p:nvSpPr>
        <p:spPr>
          <a:xfrm>
            <a:off x="24975" y="828635"/>
            <a:ext cx="4194984" cy="369332"/>
          </a:xfrm>
          <a:prstGeom prst="rect">
            <a:avLst/>
          </a:prstGeom>
          <a:solidFill>
            <a:srgbClr val="0070C0"/>
          </a:solidFill>
        </p:spPr>
        <p:txBody>
          <a:bodyPr wrap="square">
            <a:spAutoFit/>
          </a:bodyPr>
          <a:lstStyle/>
          <a:p>
            <a:r>
              <a:rPr lang="fr-FR" dirty="0" smtClean="0">
                <a:solidFill>
                  <a:schemeClr val="bg1"/>
                </a:solidFill>
                <a:latin typeface="Calibri" panose="020F0502020204030204" pitchFamily="34" charset="0"/>
              </a:rPr>
              <a:t>Le chemin </a:t>
            </a:r>
            <a:r>
              <a:rPr lang="fr-FR" dirty="0" err="1" smtClean="0">
                <a:solidFill>
                  <a:schemeClr val="bg1"/>
                </a:solidFill>
                <a:latin typeface="Calibri" panose="020F0502020204030204" pitchFamily="34" charset="0"/>
              </a:rPr>
              <a:t>Step</a:t>
            </a:r>
            <a:r>
              <a:rPr lang="fr-FR" dirty="0" smtClean="0">
                <a:solidFill>
                  <a:schemeClr val="bg1"/>
                </a:solidFill>
                <a:latin typeface="Calibri" panose="020F0502020204030204" pitchFamily="34" charset="0"/>
              </a:rPr>
              <a:t> By </a:t>
            </a:r>
            <a:r>
              <a:rPr lang="fr-FR" dirty="0" err="1" smtClean="0">
                <a:solidFill>
                  <a:schemeClr val="bg1"/>
                </a:solidFill>
                <a:latin typeface="Calibri" panose="020F0502020204030204" pitchFamily="34" charset="0"/>
              </a:rPr>
              <a:t>Step</a:t>
            </a:r>
            <a:endParaRPr lang="fr-FR" dirty="0">
              <a:solidFill>
                <a:schemeClr val="bg1"/>
              </a:solidFill>
              <a:latin typeface="Calibri" panose="020F0502020204030204" pitchFamily="34" charset="0"/>
            </a:endParaRPr>
          </a:p>
        </p:txBody>
      </p:sp>
    </p:spTree>
    <p:extLst>
      <p:ext uri="{BB962C8B-B14F-4D97-AF65-F5344CB8AC3E}">
        <p14:creationId xmlns:p14="http://schemas.microsoft.com/office/powerpoint/2010/main" val="186415864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Effect transition="in" filter="fade">
                                      <p:cBhvr>
                                        <p:cTn id="19" dur="1000"/>
                                        <p:tgtEl>
                                          <p:spTgt spid="26">
                                            <p:txEl>
                                              <p:pRg st="0" end="0"/>
                                            </p:txEl>
                                          </p:spTgt>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26">
                                            <p:txEl>
                                              <p:pRg st="1" end="1"/>
                                            </p:txEl>
                                          </p:spTgt>
                                        </p:tgtEl>
                                        <p:attrNameLst>
                                          <p:attrName>style.visibility</p:attrName>
                                        </p:attrNameLst>
                                      </p:cBhvr>
                                      <p:to>
                                        <p:strVal val="visible"/>
                                      </p:to>
                                    </p:set>
                                    <p:animEffect transition="in" filter="fade">
                                      <p:cBhvr>
                                        <p:cTn id="23" dur="1000"/>
                                        <p:tgtEl>
                                          <p:spTgt spid="26">
                                            <p:txEl>
                                              <p:pRg st="1" end="1"/>
                                            </p:txEl>
                                          </p:spTgt>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26">
                                            <p:txEl>
                                              <p:pRg st="2" end="2"/>
                                            </p:txEl>
                                          </p:spTgt>
                                        </p:tgtEl>
                                        <p:attrNameLst>
                                          <p:attrName>style.visibility</p:attrName>
                                        </p:attrNameLst>
                                      </p:cBhvr>
                                      <p:to>
                                        <p:strVal val="visible"/>
                                      </p:to>
                                    </p:set>
                                    <p:animEffect transition="in" filter="fade">
                                      <p:cBhvr>
                                        <p:cTn id="27" dur="1000"/>
                                        <p:tgtEl>
                                          <p:spTgt spid="26">
                                            <p:txEl>
                                              <p:pRg st="2" end="2"/>
                                            </p:txEl>
                                          </p:spTgt>
                                        </p:tgtEl>
                                      </p:cBhvr>
                                    </p:animEffect>
                                  </p:childTnLst>
                                </p:cTn>
                              </p:par>
                            </p:childTnLst>
                          </p:cTn>
                        </p:par>
                        <p:par>
                          <p:cTn id="28" fill="hold">
                            <p:stCondLst>
                              <p:cond delay="5000"/>
                            </p:stCondLst>
                            <p:childTnLst>
                              <p:par>
                                <p:cTn id="29" presetID="10" presetClass="entr" presetSubtype="0" fill="hold" grpId="0" nodeType="afterEffect">
                                  <p:stCondLst>
                                    <p:cond delay="50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60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par>
                          <p:cTn id="36" fill="hold">
                            <p:stCondLst>
                              <p:cond delay="650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7000"/>
                            </p:stCondLst>
                            <p:childTnLst>
                              <p:par>
                                <p:cTn id="41" presetID="10" presetClass="entr" presetSubtype="0" fill="hold" grpId="0" nodeType="afterEffect">
                                  <p:stCondLst>
                                    <p:cond delay="0"/>
                                  </p:stCondLst>
                                  <p:childTnLst>
                                    <p:set>
                                      <p:cBhvr>
                                        <p:cTn id="42" dur="1" fill="hold">
                                          <p:stCondLst>
                                            <p:cond delay="0"/>
                                          </p:stCondLst>
                                        </p:cTn>
                                        <p:tgtEl>
                                          <p:spTgt spid="27">
                                            <p:txEl>
                                              <p:pRg st="0" end="0"/>
                                            </p:txEl>
                                          </p:spTgt>
                                        </p:tgtEl>
                                        <p:attrNameLst>
                                          <p:attrName>style.visibility</p:attrName>
                                        </p:attrNameLst>
                                      </p:cBhvr>
                                      <p:to>
                                        <p:strVal val="visible"/>
                                      </p:to>
                                    </p:set>
                                    <p:animEffect transition="in" filter="fade">
                                      <p:cBhvr>
                                        <p:cTn id="43" dur="1000"/>
                                        <p:tgtEl>
                                          <p:spTgt spid="27">
                                            <p:txEl>
                                              <p:pRg st="0" end="0"/>
                                            </p:txEl>
                                          </p:spTgt>
                                        </p:tgtEl>
                                      </p:cBhvr>
                                    </p:animEffect>
                                  </p:childTnLst>
                                </p:cTn>
                              </p:par>
                            </p:childTnLst>
                          </p:cTn>
                        </p:par>
                        <p:par>
                          <p:cTn id="44" fill="hold">
                            <p:stCondLst>
                              <p:cond delay="8000"/>
                            </p:stCondLst>
                            <p:childTnLst>
                              <p:par>
                                <p:cTn id="45" presetID="10" presetClass="entr" presetSubtype="0" fill="hold" grpId="0" nodeType="afterEffect">
                                  <p:stCondLst>
                                    <p:cond delay="0"/>
                                  </p:stCondLst>
                                  <p:childTnLst>
                                    <p:set>
                                      <p:cBhvr>
                                        <p:cTn id="46" dur="1" fill="hold">
                                          <p:stCondLst>
                                            <p:cond delay="0"/>
                                          </p:stCondLst>
                                        </p:cTn>
                                        <p:tgtEl>
                                          <p:spTgt spid="27">
                                            <p:txEl>
                                              <p:pRg st="1" end="1"/>
                                            </p:txEl>
                                          </p:spTgt>
                                        </p:tgtEl>
                                        <p:attrNameLst>
                                          <p:attrName>style.visibility</p:attrName>
                                        </p:attrNameLst>
                                      </p:cBhvr>
                                      <p:to>
                                        <p:strVal val="visible"/>
                                      </p:to>
                                    </p:set>
                                    <p:animEffect transition="in" filter="fade">
                                      <p:cBhvr>
                                        <p:cTn id="47" dur="1000"/>
                                        <p:tgtEl>
                                          <p:spTgt spid="27">
                                            <p:txEl>
                                              <p:pRg st="1" end="1"/>
                                            </p:txEl>
                                          </p:spTgt>
                                        </p:tgtEl>
                                      </p:cBhvr>
                                    </p:animEffect>
                                  </p:childTnLst>
                                </p:cTn>
                              </p:par>
                            </p:childTnLst>
                          </p:cTn>
                        </p:par>
                        <p:par>
                          <p:cTn id="48" fill="hold">
                            <p:stCondLst>
                              <p:cond delay="9000"/>
                            </p:stCondLst>
                            <p:childTnLst>
                              <p:par>
                                <p:cTn id="49" presetID="10" presetClass="entr" presetSubtype="0" fill="hold" grpId="0" nodeType="afterEffect">
                                  <p:stCondLst>
                                    <p:cond delay="0"/>
                                  </p:stCondLst>
                                  <p:childTnLst>
                                    <p:set>
                                      <p:cBhvr>
                                        <p:cTn id="50" dur="1" fill="hold">
                                          <p:stCondLst>
                                            <p:cond delay="0"/>
                                          </p:stCondLst>
                                        </p:cTn>
                                        <p:tgtEl>
                                          <p:spTgt spid="27">
                                            <p:txEl>
                                              <p:pRg st="2" end="2"/>
                                            </p:txEl>
                                          </p:spTgt>
                                        </p:tgtEl>
                                        <p:attrNameLst>
                                          <p:attrName>style.visibility</p:attrName>
                                        </p:attrNameLst>
                                      </p:cBhvr>
                                      <p:to>
                                        <p:strVal val="visible"/>
                                      </p:to>
                                    </p:set>
                                    <p:animEffect transition="in" filter="fade">
                                      <p:cBhvr>
                                        <p:cTn id="51" dur="1000"/>
                                        <p:tgtEl>
                                          <p:spTgt spid="27">
                                            <p:txEl>
                                              <p:pRg st="2" end="2"/>
                                            </p:txEl>
                                          </p:spTgt>
                                        </p:tgtEl>
                                      </p:cBhvr>
                                    </p:animEffect>
                                  </p:childTnLst>
                                </p:cTn>
                              </p:par>
                            </p:childTnLst>
                          </p:cTn>
                        </p:par>
                        <p:par>
                          <p:cTn id="52" fill="hold">
                            <p:stCondLst>
                              <p:cond delay="10000"/>
                            </p:stCondLst>
                            <p:childTnLst>
                              <p:par>
                                <p:cTn id="53" presetID="10" presetClass="entr" presetSubtype="0" fill="hold" grpId="0" nodeType="afterEffect">
                                  <p:stCondLst>
                                    <p:cond delay="50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11000"/>
                            </p:stCondLst>
                            <p:childTnLst>
                              <p:par>
                                <p:cTn id="57" presetID="10" presetClass="entr" presetSubtype="0"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par>
                          <p:cTn id="60" fill="hold">
                            <p:stCondLst>
                              <p:cond delay="11500"/>
                            </p:stCondLst>
                            <p:childTnLst>
                              <p:par>
                                <p:cTn id="61" presetID="10" presetClass="entr" presetSubtype="0"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par>
                          <p:cTn id="64" fill="hold">
                            <p:stCondLst>
                              <p:cond delay="12000"/>
                            </p:stCondLst>
                            <p:childTnLst>
                              <p:par>
                                <p:cTn id="65" presetID="10" presetClass="entr" presetSubtype="0" fill="hold" grpId="0" nodeType="afterEffect">
                                  <p:stCondLst>
                                    <p:cond delay="0"/>
                                  </p:stCondLst>
                                  <p:childTnLst>
                                    <p:set>
                                      <p:cBhvr>
                                        <p:cTn id="66" dur="1" fill="hold">
                                          <p:stCondLst>
                                            <p:cond delay="0"/>
                                          </p:stCondLst>
                                        </p:cTn>
                                        <p:tgtEl>
                                          <p:spTgt spid="29">
                                            <p:txEl>
                                              <p:pRg st="0" end="0"/>
                                            </p:txEl>
                                          </p:spTgt>
                                        </p:tgtEl>
                                        <p:attrNameLst>
                                          <p:attrName>style.visibility</p:attrName>
                                        </p:attrNameLst>
                                      </p:cBhvr>
                                      <p:to>
                                        <p:strVal val="visible"/>
                                      </p:to>
                                    </p:set>
                                    <p:animEffect transition="in" filter="fade">
                                      <p:cBhvr>
                                        <p:cTn id="67" dur="1000"/>
                                        <p:tgtEl>
                                          <p:spTgt spid="29">
                                            <p:txEl>
                                              <p:pRg st="0" end="0"/>
                                            </p:txEl>
                                          </p:spTgt>
                                        </p:tgtEl>
                                      </p:cBhvr>
                                    </p:animEffect>
                                  </p:childTnLst>
                                </p:cTn>
                              </p:par>
                            </p:childTnLst>
                          </p:cTn>
                        </p:par>
                        <p:par>
                          <p:cTn id="68" fill="hold">
                            <p:stCondLst>
                              <p:cond delay="13000"/>
                            </p:stCondLst>
                            <p:childTnLst>
                              <p:par>
                                <p:cTn id="69" presetID="10" presetClass="entr" presetSubtype="0" fill="hold" grpId="0" nodeType="afterEffect">
                                  <p:stCondLst>
                                    <p:cond delay="0"/>
                                  </p:stCondLst>
                                  <p:childTnLst>
                                    <p:set>
                                      <p:cBhvr>
                                        <p:cTn id="70" dur="1" fill="hold">
                                          <p:stCondLst>
                                            <p:cond delay="0"/>
                                          </p:stCondLst>
                                        </p:cTn>
                                        <p:tgtEl>
                                          <p:spTgt spid="29">
                                            <p:txEl>
                                              <p:pRg st="1" end="1"/>
                                            </p:txEl>
                                          </p:spTgt>
                                        </p:tgtEl>
                                        <p:attrNameLst>
                                          <p:attrName>style.visibility</p:attrName>
                                        </p:attrNameLst>
                                      </p:cBhvr>
                                      <p:to>
                                        <p:strVal val="visible"/>
                                      </p:to>
                                    </p:set>
                                    <p:animEffect transition="in" filter="fade">
                                      <p:cBhvr>
                                        <p:cTn id="71" dur="1000"/>
                                        <p:tgtEl>
                                          <p:spTgt spid="29">
                                            <p:txEl>
                                              <p:pRg st="1" end="1"/>
                                            </p:txEl>
                                          </p:spTgt>
                                        </p:tgtEl>
                                      </p:cBhvr>
                                    </p:animEffect>
                                  </p:childTnLst>
                                </p:cTn>
                              </p:par>
                            </p:childTnLst>
                          </p:cTn>
                        </p:par>
                        <p:par>
                          <p:cTn id="72" fill="hold">
                            <p:stCondLst>
                              <p:cond delay="14000"/>
                            </p:stCondLst>
                            <p:childTnLst>
                              <p:par>
                                <p:cTn id="73" presetID="10" presetClass="entr" presetSubtype="0" fill="hold" grpId="0" nodeType="afterEffect">
                                  <p:stCondLst>
                                    <p:cond delay="0"/>
                                  </p:stCondLst>
                                  <p:childTnLst>
                                    <p:set>
                                      <p:cBhvr>
                                        <p:cTn id="74" dur="1" fill="hold">
                                          <p:stCondLst>
                                            <p:cond delay="0"/>
                                          </p:stCondLst>
                                        </p:cTn>
                                        <p:tgtEl>
                                          <p:spTgt spid="29">
                                            <p:txEl>
                                              <p:pRg st="2" end="2"/>
                                            </p:txEl>
                                          </p:spTgt>
                                        </p:tgtEl>
                                        <p:attrNameLst>
                                          <p:attrName>style.visibility</p:attrName>
                                        </p:attrNameLst>
                                      </p:cBhvr>
                                      <p:to>
                                        <p:strVal val="visible"/>
                                      </p:to>
                                    </p:set>
                                    <p:animEffect transition="in" filter="fade">
                                      <p:cBhvr>
                                        <p:cTn id="75" dur="1000"/>
                                        <p:tgtEl>
                                          <p:spTgt spid="29">
                                            <p:txEl>
                                              <p:pRg st="2" end="2"/>
                                            </p:txEl>
                                          </p:spTgt>
                                        </p:tgtEl>
                                      </p:cBhvr>
                                    </p:animEffect>
                                  </p:childTnLst>
                                </p:cTn>
                              </p:par>
                            </p:childTnLst>
                          </p:cTn>
                        </p:par>
                        <p:par>
                          <p:cTn id="76" fill="hold">
                            <p:stCondLst>
                              <p:cond delay="15000"/>
                            </p:stCondLst>
                            <p:childTnLst>
                              <p:par>
                                <p:cTn id="77" presetID="10" presetClass="entr" presetSubtype="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500"/>
                                        <p:tgtEl>
                                          <p:spTgt spid="6"/>
                                        </p:tgtEl>
                                      </p:cBhvr>
                                    </p:animEffect>
                                  </p:childTnLst>
                                </p:cTn>
                              </p:par>
                            </p:childTnLst>
                          </p:cTn>
                        </p:par>
                        <p:par>
                          <p:cTn id="86" fill="hold">
                            <p:stCondLst>
                              <p:cond delay="15500"/>
                            </p:stCondLst>
                            <p:childTnLst>
                              <p:par>
                                <p:cTn id="87" presetID="10" presetClass="entr" presetSubtype="0" fill="hold" grpId="0" nodeType="afterEffect">
                                  <p:stCondLst>
                                    <p:cond delay="0"/>
                                  </p:stCondLst>
                                  <p:childTnLst>
                                    <p:set>
                                      <p:cBhvr>
                                        <p:cTn id="88" dur="1" fill="hold">
                                          <p:stCondLst>
                                            <p:cond delay="0"/>
                                          </p:stCondLst>
                                        </p:cTn>
                                        <p:tgtEl>
                                          <p:spTgt spid="30">
                                            <p:txEl>
                                              <p:pRg st="0" end="0"/>
                                            </p:txEl>
                                          </p:spTgt>
                                        </p:tgtEl>
                                        <p:attrNameLst>
                                          <p:attrName>style.visibility</p:attrName>
                                        </p:attrNameLst>
                                      </p:cBhvr>
                                      <p:to>
                                        <p:strVal val="visible"/>
                                      </p:to>
                                    </p:set>
                                    <p:animEffect transition="in" filter="fade">
                                      <p:cBhvr>
                                        <p:cTn id="89" dur="1000"/>
                                        <p:tgtEl>
                                          <p:spTgt spid="30">
                                            <p:txEl>
                                              <p:pRg st="0" end="0"/>
                                            </p:txEl>
                                          </p:spTgt>
                                        </p:tgtEl>
                                      </p:cBhvr>
                                    </p:animEffect>
                                  </p:childTnLst>
                                </p:cTn>
                              </p:par>
                            </p:childTnLst>
                          </p:cTn>
                        </p:par>
                        <p:par>
                          <p:cTn id="90" fill="hold">
                            <p:stCondLst>
                              <p:cond delay="16500"/>
                            </p:stCondLst>
                            <p:childTnLst>
                              <p:par>
                                <p:cTn id="91" presetID="10" presetClass="entr" presetSubtype="0" fill="hold" grpId="0" nodeType="afterEffect">
                                  <p:stCondLst>
                                    <p:cond delay="0"/>
                                  </p:stCondLst>
                                  <p:childTnLst>
                                    <p:set>
                                      <p:cBhvr>
                                        <p:cTn id="92" dur="1" fill="hold">
                                          <p:stCondLst>
                                            <p:cond delay="0"/>
                                          </p:stCondLst>
                                        </p:cTn>
                                        <p:tgtEl>
                                          <p:spTgt spid="30">
                                            <p:txEl>
                                              <p:pRg st="1" end="1"/>
                                            </p:txEl>
                                          </p:spTgt>
                                        </p:tgtEl>
                                        <p:attrNameLst>
                                          <p:attrName>style.visibility</p:attrName>
                                        </p:attrNameLst>
                                      </p:cBhvr>
                                      <p:to>
                                        <p:strVal val="visible"/>
                                      </p:to>
                                    </p:set>
                                    <p:animEffect transition="in" filter="fade">
                                      <p:cBhvr>
                                        <p:cTn id="93" dur="1000"/>
                                        <p:tgtEl>
                                          <p:spTgt spid="30">
                                            <p:txEl>
                                              <p:pRg st="1" end="1"/>
                                            </p:txEl>
                                          </p:spTgt>
                                        </p:tgtEl>
                                      </p:cBhvr>
                                    </p:animEffect>
                                  </p:childTnLst>
                                </p:cTn>
                              </p:par>
                            </p:childTnLst>
                          </p:cTn>
                        </p:par>
                        <p:par>
                          <p:cTn id="94" fill="hold">
                            <p:stCondLst>
                              <p:cond delay="17500"/>
                            </p:stCondLst>
                            <p:childTnLst>
                              <p:par>
                                <p:cTn id="95" presetID="10" presetClass="entr" presetSubtype="0" fill="hold" grpId="0" nodeType="afterEffect">
                                  <p:stCondLst>
                                    <p:cond delay="0"/>
                                  </p:stCondLst>
                                  <p:childTnLst>
                                    <p:set>
                                      <p:cBhvr>
                                        <p:cTn id="96" dur="1" fill="hold">
                                          <p:stCondLst>
                                            <p:cond delay="0"/>
                                          </p:stCondLst>
                                        </p:cTn>
                                        <p:tgtEl>
                                          <p:spTgt spid="30">
                                            <p:txEl>
                                              <p:pRg st="2" end="2"/>
                                            </p:txEl>
                                          </p:spTgt>
                                        </p:tgtEl>
                                        <p:attrNameLst>
                                          <p:attrName>style.visibility</p:attrName>
                                        </p:attrNameLst>
                                      </p:cBhvr>
                                      <p:to>
                                        <p:strVal val="visible"/>
                                      </p:to>
                                    </p:set>
                                    <p:animEffect transition="in" filter="fade">
                                      <p:cBhvr>
                                        <p:cTn id="97" dur="1000"/>
                                        <p:tgtEl>
                                          <p:spTgt spid="30">
                                            <p:txEl>
                                              <p:pRg st="2" end="2"/>
                                            </p:txEl>
                                          </p:spTgt>
                                        </p:tgtEl>
                                      </p:cBhvr>
                                    </p:animEffect>
                                  </p:childTnLst>
                                </p:cTn>
                              </p:par>
                            </p:childTnLst>
                          </p:cTn>
                        </p:par>
                        <p:par>
                          <p:cTn id="98" fill="hold">
                            <p:stCondLst>
                              <p:cond delay="18500"/>
                            </p:stCondLst>
                            <p:childTnLst>
                              <p:par>
                                <p:cTn id="99" presetID="10" presetClass="entr" presetSubtype="0" fill="hold" grpId="0" nodeType="afterEffect">
                                  <p:stCondLst>
                                    <p:cond delay="0"/>
                                  </p:stCondLst>
                                  <p:childTnLst>
                                    <p:set>
                                      <p:cBhvr>
                                        <p:cTn id="100" dur="1" fill="hold">
                                          <p:stCondLst>
                                            <p:cond delay="0"/>
                                          </p:stCondLst>
                                        </p:cTn>
                                        <p:tgtEl>
                                          <p:spTgt spid="30">
                                            <p:txEl>
                                              <p:pRg st="3" end="3"/>
                                            </p:txEl>
                                          </p:spTgt>
                                        </p:tgtEl>
                                        <p:attrNameLst>
                                          <p:attrName>style.visibility</p:attrName>
                                        </p:attrNameLst>
                                      </p:cBhvr>
                                      <p:to>
                                        <p:strVal val="visible"/>
                                      </p:to>
                                    </p:set>
                                    <p:animEffect transition="in" filter="fade">
                                      <p:cBhvr>
                                        <p:cTn id="101" dur="1000"/>
                                        <p:tgtEl>
                                          <p:spTgt spid="30">
                                            <p:txEl>
                                              <p:pRg st="3" end="3"/>
                                            </p:txEl>
                                          </p:spTgt>
                                        </p:tgtEl>
                                      </p:cBhvr>
                                    </p:animEffect>
                                  </p:childTnLst>
                                </p:cTn>
                              </p:par>
                            </p:childTnLst>
                          </p:cTn>
                        </p:par>
                        <p:par>
                          <p:cTn id="102" fill="hold">
                            <p:stCondLst>
                              <p:cond delay="19500"/>
                            </p:stCondLst>
                            <p:childTnLst>
                              <p:par>
                                <p:cTn id="103" presetID="22" presetClass="entr" presetSubtype="4" fill="hold" nodeType="afterEffect">
                                  <p:stCondLst>
                                    <p:cond delay="0"/>
                                  </p:stCondLst>
                                  <p:childTnLst>
                                    <p:set>
                                      <p:cBhvr>
                                        <p:cTn id="104" dur="1" fill="hold">
                                          <p:stCondLst>
                                            <p:cond delay="0"/>
                                          </p:stCondLst>
                                        </p:cTn>
                                        <p:tgtEl>
                                          <p:spTgt spid="3"/>
                                        </p:tgtEl>
                                        <p:attrNameLst>
                                          <p:attrName>style.visibility</p:attrName>
                                        </p:attrNameLst>
                                      </p:cBhvr>
                                      <p:to>
                                        <p:strVal val="visible"/>
                                      </p:to>
                                    </p:set>
                                    <p:animEffect transition="in" filter="wipe(down)">
                                      <p:cBhvr>
                                        <p:cTn id="10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2" grpId="0"/>
      <p:bldP spid="14" grpId="0"/>
      <p:bldP spid="16" grpId="0" animBg="1"/>
      <p:bldP spid="18" grpId="0" animBg="1"/>
      <p:bldP spid="19" grpId="0" animBg="1"/>
      <p:bldP spid="20" grpId="0"/>
      <p:bldP spid="21" grpId="0" animBg="1"/>
      <p:bldP spid="26" grpId="0" uiExpand="1" build="p"/>
      <p:bldP spid="27" grpId="0" uiExpand="1" build="p"/>
      <p:bldP spid="29" grpId="0" uiExpand="1" build="p"/>
      <p:bldP spid="30"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5496" y="45443"/>
            <a:ext cx="9036495"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Axes D’améliorations et de Transformation</a:t>
            </a:r>
          </a:p>
        </p:txBody>
      </p:sp>
      <p:sp>
        <p:nvSpPr>
          <p:cNvPr id="8" name="Rectangle 7"/>
          <p:cNvSpPr/>
          <p:nvPr/>
        </p:nvSpPr>
        <p:spPr bwMode="auto">
          <a:xfrm>
            <a:off x="490537" y="1439887"/>
            <a:ext cx="8581454" cy="1143000"/>
          </a:xfrm>
          <a:prstGeom prst="rect">
            <a:avLst/>
          </a:prstGeom>
          <a:gradFill flip="none" rotWithShape="1">
            <a:gsLst>
              <a:gs pos="0">
                <a:schemeClr val="accent1">
                  <a:lumMod val="60000"/>
                  <a:lumOff val="40000"/>
                  <a:alpha val="75000"/>
                </a:schemeClr>
              </a:gs>
              <a:gs pos="35000">
                <a:srgbClr val="EBF6F7"/>
              </a:gs>
              <a:gs pos="100000">
                <a:schemeClr val="accent3">
                  <a:tint val="15000"/>
                  <a:satMod val="350000"/>
                </a:schemeClr>
              </a:gs>
            </a:gsLst>
            <a:lin ang="0" scaled="1"/>
            <a:tileRect/>
          </a:gradFill>
          <a:ln>
            <a:noFill/>
            <a:headEnd type="none" w="med" len="med"/>
            <a:tailEnd type="none" w="med" len="med"/>
          </a:ln>
          <a:effectLst/>
        </p:spPr>
        <p:style>
          <a:lnRef idx="1">
            <a:schemeClr val="accent3"/>
          </a:lnRef>
          <a:fillRef idx="2">
            <a:schemeClr val="accent3"/>
          </a:fillRef>
          <a:effectRef idx="1">
            <a:schemeClr val="accent3"/>
          </a:effectRef>
          <a:fontRef idx="minor">
            <a:schemeClr val="dk1"/>
          </a:fontRef>
        </p:style>
        <p:txBody>
          <a:bodyPr wrap="none" anchor="ctr"/>
          <a:lstStyle/>
          <a:p>
            <a:pPr algn="ctr" defTabSz="449263" fontAlgn="auto">
              <a:lnSpc>
                <a:spcPct val="90000"/>
              </a:lnSpc>
              <a:spcBef>
                <a:spcPts val="0"/>
              </a:spcBef>
              <a:spcAft>
                <a:spcPts val="0"/>
              </a:spcAft>
            </a:pPr>
            <a:endParaRPr lang="en-US" sz="2200">
              <a:solidFill>
                <a:prstClr val="white"/>
              </a:solidFill>
              <a:latin typeface="+mj-lt"/>
            </a:endParaRPr>
          </a:p>
        </p:txBody>
      </p:sp>
      <p:sp>
        <p:nvSpPr>
          <p:cNvPr id="10" name="TextBox 8"/>
          <p:cNvSpPr txBox="1">
            <a:spLocks noChangeArrowheads="1"/>
          </p:cNvSpPr>
          <p:nvPr/>
        </p:nvSpPr>
        <p:spPr bwMode="auto">
          <a:xfrm>
            <a:off x="898579" y="1675688"/>
            <a:ext cx="1769533" cy="646331"/>
          </a:xfrm>
          <a:prstGeom prst="rect">
            <a:avLst/>
          </a:prstGeom>
          <a:noFill/>
          <a:ln w="9525">
            <a:noFill/>
            <a:miter lim="800000"/>
            <a:headEnd/>
            <a:tailEnd/>
          </a:ln>
        </p:spPr>
        <p:txBody>
          <a:bodyPr wrap="square">
            <a:spAutoFit/>
          </a:bodyPr>
          <a:lstStyle>
            <a:defPPr>
              <a:defRPr lang="en-GB"/>
            </a:defPPr>
            <a:lvl1pPr algn="l" defTabSz="449263" rtl="0" fontAlgn="base">
              <a:spcBef>
                <a:spcPct val="0"/>
              </a:spcBef>
              <a:spcAft>
                <a:spcPct val="0"/>
              </a:spcAft>
              <a:defRPr sz="1600" kern="1200">
                <a:solidFill>
                  <a:srgbClr val="000000"/>
                </a:solidFill>
                <a:latin typeface="Arial" pitchFamily="34" charset="0"/>
                <a:ea typeface="+mn-ea"/>
                <a:cs typeface="Arial" pitchFamily="34" charset="0"/>
              </a:defRPr>
            </a:lvl1pPr>
            <a:lvl2pPr marL="457200" algn="l" defTabSz="449263" rtl="0" fontAlgn="base">
              <a:spcBef>
                <a:spcPct val="0"/>
              </a:spcBef>
              <a:spcAft>
                <a:spcPct val="0"/>
              </a:spcAft>
              <a:defRPr sz="1600" kern="1200">
                <a:solidFill>
                  <a:srgbClr val="000000"/>
                </a:solidFill>
                <a:latin typeface="Arial" pitchFamily="34" charset="0"/>
                <a:ea typeface="+mn-ea"/>
                <a:cs typeface="Arial" pitchFamily="34" charset="0"/>
              </a:defRPr>
            </a:lvl2pPr>
            <a:lvl3pPr marL="914400" algn="l" defTabSz="449263" rtl="0" fontAlgn="base">
              <a:spcBef>
                <a:spcPct val="0"/>
              </a:spcBef>
              <a:spcAft>
                <a:spcPct val="0"/>
              </a:spcAft>
              <a:defRPr sz="1600" kern="1200">
                <a:solidFill>
                  <a:srgbClr val="000000"/>
                </a:solidFill>
                <a:latin typeface="Arial" pitchFamily="34" charset="0"/>
                <a:ea typeface="+mn-ea"/>
                <a:cs typeface="Arial" pitchFamily="34" charset="0"/>
              </a:defRPr>
            </a:lvl3pPr>
            <a:lvl4pPr marL="1371600" algn="l" defTabSz="449263" rtl="0" fontAlgn="base">
              <a:spcBef>
                <a:spcPct val="0"/>
              </a:spcBef>
              <a:spcAft>
                <a:spcPct val="0"/>
              </a:spcAft>
              <a:defRPr sz="1600" kern="1200">
                <a:solidFill>
                  <a:srgbClr val="000000"/>
                </a:solidFill>
                <a:latin typeface="Arial" pitchFamily="34" charset="0"/>
                <a:ea typeface="+mn-ea"/>
                <a:cs typeface="Arial" pitchFamily="34" charset="0"/>
              </a:defRPr>
            </a:lvl4pPr>
            <a:lvl5pPr marL="1828800" algn="l" defTabSz="449263" rtl="0" fontAlgn="base">
              <a:spcBef>
                <a:spcPct val="0"/>
              </a:spcBef>
              <a:spcAft>
                <a:spcPct val="0"/>
              </a:spcAft>
              <a:defRPr sz="1600" kern="1200">
                <a:solidFill>
                  <a:srgbClr val="000000"/>
                </a:solidFill>
                <a:latin typeface="Arial" pitchFamily="34" charset="0"/>
                <a:ea typeface="+mn-ea"/>
                <a:cs typeface="Arial" pitchFamily="34" charset="0"/>
              </a:defRPr>
            </a:lvl5pPr>
            <a:lvl6pPr marL="2286000" algn="l" defTabSz="914400" rtl="0" eaLnBrk="1" latinLnBrk="0" hangingPunct="1">
              <a:defRPr sz="1600" kern="1200">
                <a:solidFill>
                  <a:srgbClr val="000000"/>
                </a:solidFill>
                <a:latin typeface="Arial" pitchFamily="34" charset="0"/>
                <a:ea typeface="+mn-ea"/>
                <a:cs typeface="Arial" pitchFamily="34" charset="0"/>
              </a:defRPr>
            </a:lvl6pPr>
            <a:lvl7pPr marL="2743200" algn="l" defTabSz="914400" rtl="0" eaLnBrk="1" latinLnBrk="0" hangingPunct="1">
              <a:defRPr sz="1600" kern="1200">
                <a:solidFill>
                  <a:srgbClr val="000000"/>
                </a:solidFill>
                <a:latin typeface="Arial" pitchFamily="34" charset="0"/>
                <a:ea typeface="+mn-ea"/>
                <a:cs typeface="Arial" pitchFamily="34" charset="0"/>
              </a:defRPr>
            </a:lvl7pPr>
            <a:lvl8pPr marL="3200400" algn="l" defTabSz="914400" rtl="0" eaLnBrk="1" latinLnBrk="0" hangingPunct="1">
              <a:defRPr sz="1600" kern="1200">
                <a:solidFill>
                  <a:srgbClr val="000000"/>
                </a:solidFill>
                <a:latin typeface="Arial" pitchFamily="34" charset="0"/>
                <a:ea typeface="+mn-ea"/>
                <a:cs typeface="Arial" pitchFamily="34" charset="0"/>
              </a:defRPr>
            </a:lvl8pPr>
            <a:lvl9pPr marL="3657600" algn="l" defTabSz="914400" rtl="0" eaLnBrk="1" latinLnBrk="0" hangingPunct="1">
              <a:defRPr sz="1600" kern="1200">
                <a:solidFill>
                  <a:srgbClr val="000000"/>
                </a:solidFill>
                <a:latin typeface="Arial" pitchFamily="34" charset="0"/>
                <a:ea typeface="+mn-ea"/>
                <a:cs typeface="Arial" pitchFamily="34" charset="0"/>
              </a:defRPr>
            </a:lvl9pPr>
          </a:lstStyle>
          <a:p>
            <a:pPr algn="ctr" defTabSz="914400">
              <a:defRPr/>
            </a:pPr>
            <a:r>
              <a:rPr lang="en-US" sz="1800" b="1" i="1" dirty="0" err="1" smtClean="0">
                <a:solidFill>
                  <a:srgbClr val="376092"/>
                </a:solidFill>
                <a:latin typeface="Calibri" panose="020F0502020204030204" pitchFamily="34" charset="0"/>
                <a:cs typeface="Arial" charset="0"/>
              </a:rPr>
              <a:t>Qu’est-ce</a:t>
            </a:r>
            <a:r>
              <a:rPr lang="en-US" sz="1800" b="1" i="1" dirty="0" smtClean="0">
                <a:solidFill>
                  <a:srgbClr val="376092"/>
                </a:solidFill>
                <a:latin typeface="Calibri" panose="020F0502020204030204" pitchFamily="34" charset="0"/>
                <a:cs typeface="Arial" charset="0"/>
              </a:rPr>
              <a:t> que je </a:t>
            </a:r>
            <a:r>
              <a:rPr lang="en-US" sz="1800" b="1" i="1" dirty="0" err="1" smtClean="0">
                <a:solidFill>
                  <a:srgbClr val="376092"/>
                </a:solidFill>
                <a:latin typeface="Calibri" panose="020F0502020204030204" pitchFamily="34" charset="0"/>
                <a:cs typeface="Arial" charset="0"/>
              </a:rPr>
              <a:t>veux</a:t>
            </a:r>
            <a:r>
              <a:rPr lang="en-US" sz="1800" b="1" i="1" dirty="0" smtClean="0">
                <a:solidFill>
                  <a:srgbClr val="376092"/>
                </a:solidFill>
                <a:latin typeface="Calibri" panose="020F0502020204030204" pitchFamily="34" charset="0"/>
                <a:cs typeface="Arial" charset="0"/>
              </a:rPr>
              <a:t> faire ?</a:t>
            </a:r>
            <a:endParaRPr lang="en-US" sz="1800" b="1" i="1" dirty="0">
              <a:solidFill>
                <a:srgbClr val="376092"/>
              </a:solidFill>
              <a:latin typeface="Calibri" panose="020F0502020204030204" pitchFamily="34" charset="0"/>
              <a:cs typeface="Arial" charset="0"/>
            </a:endParaRPr>
          </a:p>
        </p:txBody>
      </p:sp>
      <p:sp>
        <p:nvSpPr>
          <p:cNvPr id="16" name="TextBox 29"/>
          <p:cNvSpPr txBox="1"/>
          <p:nvPr/>
        </p:nvSpPr>
        <p:spPr>
          <a:xfrm rot="16200000">
            <a:off x="61912" y="1842110"/>
            <a:ext cx="1143000" cy="338554"/>
          </a:xfrm>
          <a:prstGeom prst="rect">
            <a:avLst/>
          </a:prstGeom>
          <a:solidFill>
            <a:schemeClr val="accent1">
              <a:lumMod val="60000"/>
              <a:lumOff val="40000"/>
            </a:schemeClr>
          </a:solidFill>
        </p:spPr>
        <p:txBody>
          <a:bodyPr anchor="ctr">
            <a:spAutoFit/>
          </a:bodyPr>
          <a:lstStyle>
            <a:defPPr>
              <a:defRPr lang="en-GB"/>
            </a:defPPr>
            <a:lvl1pPr algn="l" defTabSz="449263" rtl="0" fontAlgn="base">
              <a:spcBef>
                <a:spcPct val="0"/>
              </a:spcBef>
              <a:spcAft>
                <a:spcPct val="0"/>
              </a:spcAft>
              <a:defRPr sz="1600" kern="1200">
                <a:solidFill>
                  <a:srgbClr val="000000"/>
                </a:solidFill>
                <a:latin typeface="Arial" pitchFamily="34" charset="0"/>
                <a:ea typeface="+mn-ea"/>
                <a:cs typeface="Arial" pitchFamily="34" charset="0"/>
              </a:defRPr>
            </a:lvl1pPr>
            <a:lvl2pPr marL="457200" algn="l" defTabSz="449263" rtl="0" fontAlgn="base">
              <a:spcBef>
                <a:spcPct val="0"/>
              </a:spcBef>
              <a:spcAft>
                <a:spcPct val="0"/>
              </a:spcAft>
              <a:defRPr sz="1600" kern="1200">
                <a:solidFill>
                  <a:srgbClr val="000000"/>
                </a:solidFill>
                <a:latin typeface="Arial" pitchFamily="34" charset="0"/>
                <a:ea typeface="+mn-ea"/>
                <a:cs typeface="Arial" pitchFamily="34" charset="0"/>
              </a:defRPr>
            </a:lvl2pPr>
            <a:lvl3pPr marL="914400" algn="l" defTabSz="449263" rtl="0" fontAlgn="base">
              <a:spcBef>
                <a:spcPct val="0"/>
              </a:spcBef>
              <a:spcAft>
                <a:spcPct val="0"/>
              </a:spcAft>
              <a:defRPr sz="1600" kern="1200">
                <a:solidFill>
                  <a:srgbClr val="000000"/>
                </a:solidFill>
                <a:latin typeface="Arial" pitchFamily="34" charset="0"/>
                <a:ea typeface="+mn-ea"/>
                <a:cs typeface="Arial" pitchFamily="34" charset="0"/>
              </a:defRPr>
            </a:lvl3pPr>
            <a:lvl4pPr marL="1371600" algn="l" defTabSz="449263" rtl="0" fontAlgn="base">
              <a:spcBef>
                <a:spcPct val="0"/>
              </a:spcBef>
              <a:spcAft>
                <a:spcPct val="0"/>
              </a:spcAft>
              <a:defRPr sz="1600" kern="1200">
                <a:solidFill>
                  <a:srgbClr val="000000"/>
                </a:solidFill>
                <a:latin typeface="Arial" pitchFamily="34" charset="0"/>
                <a:ea typeface="+mn-ea"/>
                <a:cs typeface="Arial" pitchFamily="34" charset="0"/>
              </a:defRPr>
            </a:lvl4pPr>
            <a:lvl5pPr marL="1828800" algn="l" defTabSz="449263" rtl="0" fontAlgn="base">
              <a:spcBef>
                <a:spcPct val="0"/>
              </a:spcBef>
              <a:spcAft>
                <a:spcPct val="0"/>
              </a:spcAft>
              <a:defRPr sz="1600" kern="1200">
                <a:solidFill>
                  <a:srgbClr val="000000"/>
                </a:solidFill>
                <a:latin typeface="Arial" pitchFamily="34" charset="0"/>
                <a:ea typeface="+mn-ea"/>
                <a:cs typeface="Arial" pitchFamily="34" charset="0"/>
              </a:defRPr>
            </a:lvl5pPr>
            <a:lvl6pPr marL="2286000" algn="l" defTabSz="914400" rtl="0" eaLnBrk="1" latinLnBrk="0" hangingPunct="1">
              <a:defRPr sz="1600" kern="1200">
                <a:solidFill>
                  <a:srgbClr val="000000"/>
                </a:solidFill>
                <a:latin typeface="Arial" pitchFamily="34" charset="0"/>
                <a:ea typeface="+mn-ea"/>
                <a:cs typeface="Arial" pitchFamily="34" charset="0"/>
              </a:defRPr>
            </a:lvl6pPr>
            <a:lvl7pPr marL="2743200" algn="l" defTabSz="914400" rtl="0" eaLnBrk="1" latinLnBrk="0" hangingPunct="1">
              <a:defRPr sz="1600" kern="1200">
                <a:solidFill>
                  <a:srgbClr val="000000"/>
                </a:solidFill>
                <a:latin typeface="Arial" pitchFamily="34" charset="0"/>
                <a:ea typeface="+mn-ea"/>
                <a:cs typeface="Arial" pitchFamily="34" charset="0"/>
              </a:defRPr>
            </a:lvl7pPr>
            <a:lvl8pPr marL="3200400" algn="l" defTabSz="914400" rtl="0" eaLnBrk="1" latinLnBrk="0" hangingPunct="1">
              <a:defRPr sz="1600" kern="1200">
                <a:solidFill>
                  <a:srgbClr val="000000"/>
                </a:solidFill>
                <a:latin typeface="Arial" pitchFamily="34" charset="0"/>
                <a:ea typeface="+mn-ea"/>
                <a:cs typeface="Arial" pitchFamily="34" charset="0"/>
              </a:defRPr>
            </a:lvl8pPr>
            <a:lvl9pPr marL="3657600" algn="l" defTabSz="914400" rtl="0" eaLnBrk="1" latinLnBrk="0" hangingPunct="1">
              <a:defRPr sz="1600" kern="1200">
                <a:solidFill>
                  <a:srgbClr val="000000"/>
                </a:solidFill>
                <a:latin typeface="Arial" pitchFamily="34" charset="0"/>
                <a:ea typeface="+mn-ea"/>
                <a:cs typeface="Arial" pitchFamily="34" charset="0"/>
              </a:defRPr>
            </a:lvl9pPr>
          </a:lstStyle>
          <a:p>
            <a:pPr algn="ctr" defTabSz="914400">
              <a:defRPr/>
            </a:pPr>
            <a:r>
              <a:rPr lang="en-US" dirty="0" err="1" smtClean="0">
                <a:latin typeface="Calibri" panose="020F0502020204030204" pitchFamily="34" charset="0"/>
                <a:ea typeface="MS PGothic" charset="-128"/>
                <a:cs typeface="Arial" charset="0"/>
              </a:rPr>
              <a:t>Etape</a:t>
            </a:r>
            <a:r>
              <a:rPr lang="en-US" dirty="0" smtClean="0">
                <a:latin typeface="Calibri" panose="020F0502020204030204" pitchFamily="34" charset="0"/>
                <a:ea typeface="MS PGothic" charset="-128"/>
                <a:cs typeface="Arial" charset="0"/>
              </a:rPr>
              <a:t> 1</a:t>
            </a:r>
            <a:endParaRPr lang="en-US" dirty="0">
              <a:latin typeface="Calibri" panose="020F0502020204030204" pitchFamily="34" charset="0"/>
              <a:ea typeface="MS PGothic" charset="-128"/>
              <a:cs typeface="Arial" charset="0"/>
            </a:endParaRPr>
          </a:p>
        </p:txBody>
      </p:sp>
      <p:sp>
        <p:nvSpPr>
          <p:cNvPr id="26" name="TextBox 9"/>
          <p:cNvSpPr txBox="1">
            <a:spLocks noChangeArrowheads="1"/>
          </p:cNvSpPr>
          <p:nvPr/>
        </p:nvSpPr>
        <p:spPr bwMode="auto">
          <a:xfrm>
            <a:off x="2987824" y="1637474"/>
            <a:ext cx="5184576" cy="830997"/>
          </a:xfrm>
          <a:prstGeom prst="rect">
            <a:avLst/>
          </a:prstGeom>
          <a:noFill/>
          <a:ln w="9525">
            <a:noFill/>
            <a:miter lim="800000"/>
            <a:headEnd/>
            <a:tailEnd/>
          </a:ln>
        </p:spPr>
        <p:txBody>
          <a:bodyPr wrap="square">
            <a:spAutoFit/>
          </a:bodyPr>
          <a:lstStyle>
            <a:defPPr>
              <a:defRPr lang="en-GB"/>
            </a:defPPr>
            <a:lvl1pPr algn="l" defTabSz="449263" rtl="0" fontAlgn="base">
              <a:spcBef>
                <a:spcPct val="0"/>
              </a:spcBef>
              <a:spcAft>
                <a:spcPct val="0"/>
              </a:spcAft>
              <a:defRPr sz="1600" kern="1200">
                <a:solidFill>
                  <a:srgbClr val="000000"/>
                </a:solidFill>
                <a:latin typeface="Arial" pitchFamily="34" charset="0"/>
                <a:ea typeface="+mn-ea"/>
                <a:cs typeface="Arial" pitchFamily="34" charset="0"/>
              </a:defRPr>
            </a:lvl1pPr>
            <a:lvl2pPr marL="457200" algn="l" defTabSz="449263" rtl="0" fontAlgn="base">
              <a:spcBef>
                <a:spcPct val="0"/>
              </a:spcBef>
              <a:spcAft>
                <a:spcPct val="0"/>
              </a:spcAft>
              <a:defRPr sz="1600" kern="1200">
                <a:solidFill>
                  <a:srgbClr val="000000"/>
                </a:solidFill>
                <a:latin typeface="Arial" pitchFamily="34" charset="0"/>
                <a:ea typeface="+mn-ea"/>
                <a:cs typeface="Arial" pitchFamily="34" charset="0"/>
              </a:defRPr>
            </a:lvl2pPr>
            <a:lvl3pPr marL="914400" algn="l" defTabSz="449263" rtl="0" fontAlgn="base">
              <a:spcBef>
                <a:spcPct val="0"/>
              </a:spcBef>
              <a:spcAft>
                <a:spcPct val="0"/>
              </a:spcAft>
              <a:defRPr sz="1600" kern="1200">
                <a:solidFill>
                  <a:srgbClr val="000000"/>
                </a:solidFill>
                <a:latin typeface="Arial" pitchFamily="34" charset="0"/>
                <a:ea typeface="+mn-ea"/>
                <a:cs typeface="Arial" pitchFamily="34" charset="0"/>
              </a:defRPr>
            </a:lvl3pPr>
            <a:lvl4pPr marL="1371600" algn="l" defTabSz="449263" rtl="0" fontAlgn="base">
              <a:spcBef>
                <a:spcPct val="0"/>
              </a:spcBef>
              <a:spcAft>
                <a:spcPct val="0"/>
              </a:spcAft>
              <a:defRPr sz="1600" kern="1200">
                <a:solidFill>
                  <a:srgbClr val="000000"/>
                </a:solidFill>
                <a:latin typeface="Arial" pitchFamily="34" charset="0"/>
                <a:ea typeface="+mn-ea"/>
                <a:cs typeface="Arial" pitchFamily="34" charset="0"/>
              </a:defRPr>
            </a:lvl4pPr>
            <a:lvl5pPr marL="1828800" algn="l" defTabSz="449263" rtl="0" fontAlgn="base">
              <a:spcBef>
                <a:spcPct val="0"/>
              </a:spcBef>
              <a:spcAft>
                <a:spcPct val="0"/>
              </a:spcAft>
              <a:defRPr sz="1600" kern="1200">
                <a:solidFill>
                  <a:srgbClr val="000000"/>
                </a:solidFill>
                <a:latin typeface="Arial" pitchFamily="34" charset="0"/>
                <a:ea typeface="+mn-ea"/>
                <a:cs typeface="Arial" pitchFamily="34" charset="0"/>
              </a:defRPr>
            </a:lvl5pPr>
            <a:lvl6pPr marL="2286000" algn="l" defTabSz="914400" rtl="0" eaLnBrk="1" latinLnBrk="0" hangingPunct="1">
              <a:defRPr sz="1600" kern="1200">
                <a:solidFill>
                  <a:srgbClr val="000000"/>
                </a:solidFill>
                <a:latin typeface="Arial" pitchFamily="34" charset="0"/>
                <a:ea typeface="+mn-ea"/>
                <a:cs typeface="Arial" pitchFamily="34" charset="0"/>
              </a:defRPr>
            </a:lvl6pPr>
            <a:lvl7pPr marL="2743200" algn="l" defTabSz="914400" rtl="0" eaLnBrk="1" latinLnBrk="0" hangingPunct="1">
              <a:defRPr sz="1600" kern="1200">
                <a:solidFill>
                  <a:srgbClr val="000000"/>
                </a:solidFill>
                <a:latin typeface="Arial" pitchFamily="34" charset="0"/>
                <a:ea typeface="+mn-ea"/>
                <a:cs typeface="Arial" pitchFamily="34" charset="0"/>
              </a:defRPr>
            </a:lvl7pPr>
            <a:lvl8pPr marL="3200400" algn="l" defTabSz="914400" rtl="0" eaLnBrk="1" latinLnBrk="0" hangingPunct="1">
              <a:defRPr sz="1600" kern="1200">
                <a:solidFill>
                  <a:srgbClr val="000000"/>
                </a:solidFill>
                <a:latin typeface="Arial" pitchFamily="34" charset="0"/>
                <a:ea typeface="+mn-ea"/>
                <a:cs typeface="Arial" pitchFamily="34" charset="0"/>
              </a:defRPr>
            </a:lvl8pPr>
            <a:lvl9pPr marL="3657600" algn="l" defTabSz="914400" rtl="0" eaLnBrk="1" latinLnBrk="0" hangingPunct="1">
              <a:defRPr sz="1600" kern="1200">
                <a:solidFill>
                  <a:srgbClr val="000000"/>
                </a:solidFill>
                <a:latin typeface="Arial" pitchFamily="34" charset="0"/>
                <a:ea typeface="+mn-ea"/>
                <a:cs typeface="Arial" pitchFamily="34" charset="0"/>
              </a:defRPr>
            </a:lvl9pPr>
          </a:lstStyle>
          <a:p>
            <a:pPr marL="147638" indent="-147638" defTabSz="914400">
              <a:buFont typeface="Arial" pitchFamily="34" charset="0"/>
              <a:buChar char="•"/>
            </a:pPr>
            <a:r>
              <a:rPr lang="en-US" dirty="0" err="1" smtClean="0">
                <a:solidFill>
                  <a:schemeClr val="accent5">
                    <a:lumMod val="25000"/>
                  </a:schemeClr>
                </a:solidFill>
                <a:latin typeface="Calibri" panose="020F0502020204030204" pitchFamily="34" charset="0"/>
              </a:rPr>
              <a:t>Réfléchir</a:t>
            </a:r>
            <a:r>
              <a:rPr lang="en-US" dirty="0" smtClean="0">
                <a:solidFill>
                  <a:schemeClr val="accent5">
                    <a:lumMod val="25000"/>
                  </a:schemeClr>
                </a:solidFill>
                <a:latin typeface="Calibri" panose="020F0502020204030204" pitchFamily="34" charset="0"/>
              </a:rPr>
              <a:t> </a:t>
            </a:r>
            <a:r>
              <a:rPr lang="en-US" dirty="0" err="1" smtClean="0">
                <a:solidFill>
                  <a:schemeClr val="accent5">
                    <a:lumMod val="25000"/>
                  </a:schemeClr>
                </a:solidFill>
                <a:latin typeface="Calibri" panose="020F0502020204030204" pitchFamily="34" charset="0"/>
              </a:rPr>
              <a:t>en</a:t>
            </a:r>
            <a:r>
              <a:rPr lang="en-US" dirty="0" smtClean="0">
                <a:solidFill>
                  <a:schemeClr val="accent5">
                    <a:lumMod val="25000"/>
                  </a:schemeClr>
                </a:solidFill>
                <a:latin typeface="Calibri" panose="020F0502020204030204" pitchFamily="34" charset="0"/>
              </a:rPr>
              <a:t> </a:t>
            </a:r>
            <a:r>
              <a:rPr lang="en-US" dirty="0" err="1" smtClean="0">
                <a:solidFill>
                  <a:schemeClr val="accent5">
                    <a:lumMod val="25000"/>
                  </a:schemeClr>
                </a:solidFill>
                <a:latin typeface="Calibri" panose="020F0502020204030204" pitchFamily="34" charset="0"/>
              </a:rPr>
              <a:t>terme</a:t>
            </a:r>
            <a:r>
              <a:rPr lang="en-US" dirty="0" smtClean="0">
                <a:solidFill>
                  <a:schemeClr val="accent5">
                    <a:lumMod val="25000"/>
                  </a:schemeClr>
                </a:solidFill>
                <a:latin typeface="Calibri" panose="020F0502020204030204" pitchFamily="34" charset="0"/>
              </a:rPr>
              <a:t> des </a:t>
            </a:r>
            <a:r>
              <a:rPr lang="en-US" dirty="0" err="1" smtClean="0">
                <a:solidFill>
                  <a:schemeClr val="accent5">
                    <a:lumMod val="25000"/>
                  </a:schemeClr>
                </a:solidFill>
                <a:latin typeface="Calibri" panose="020F0502020204030204" pitchFamily="34" charset="0"/>
              </a:rPr>
              <a:t>besoins</a:t>
            </a:r>
            <a:r>
              <a:rPr lang="en-US" dirty="0" smtClean="0">
                <a:solidFill>
                  <a:schemeClr val="accent5">
                    <a:lumMod val="25000"/>
                  </a:schemeClr>
                </a:solidFill>
                <a:latin typeface="Calibri" panose="020F0502020204030204" pitchFamily="34" charset="0"/>
              </a:rPr>
              <a:t> métier</a:t>
            </a:r>
            <a:endParaRPr lang="en-US" dirty="0">
              <a:solidFill>
                <a:schemeClr val="accent5">
                  <a:lumMod val="25000"/>
                </a:schemeClr>
              </a:solidFill>
              <a:latin typeface="Calibri" panose="020F0502020204030204" pitchFamily="34" charset="0"/>
            </a:endParaRPr>
          </a:p>
          <a:p>
            <a:pPr marL="147638" indent="-147638" defTabSz="914400">
              <a:buFont typeface="Arial" pitchFamily="34" charset="0"/>
              <a:buChar char="•"/>
            </a:pPr>
            <a:r>
              <a:rPr lang="en-US" dirty="0" err="1" smtClean="0">
                <a:solidFill>
                  <a:schemeClr val="accent5">
                    <a:lumMod val="25000"/>
                  </a:schemeClr>
                </a:solidFill>
                <a:latin typeface="Calibri" panose="020F0502020204030204" pitchFamily="34" charset="0"/>
              </a:rPr>
              <a:t>Définir</a:t>
            </a:r>
            <a:r>
              <a:rPr lang="en-US" dirty="0" smtClean="0">
                <a:solidFill>
                  <a:schemeClr val="accent5">
                    <a:lumMod val="25000"/>
                  </a:schemeClr>
                </a:solidFill>
                <a:latin typeface="Calibri" panose="020F0502020204030204" pitchFamily="34" charset="0"/>
              </a:rPr>
              <a:t> des </a:t>
            </a:r>
            <a:r>
              <a:rPr lang="en-US" dirty="0" err="1" smtClean="0">
                <a:solidFill>
                  <a:schemeClr val="accent5">
                    <a:lumMod val="25000"/>
                  </a:schemeClr>
                </a:solidFill>
                <a:latin typeface="Calibri" panose="020F0502020204030204" pitchFamily="34" charset="0"/>
              </a:rPr>
              <a:t>objectifs</a:t>
            </a:r>
            <a:r>
              <a:rPr lang="en-US" dirty="0" smtClean="0">
                <a:solidFill>
                  <a:schemeClr val="accent5">
                    <a:lumMod val="25000"/>
                  </a:schemeClr>
                </a:solidFill>
                <a:latin typeface="Calibri" panose="020F0502020204030204" pitchFamily="34" charset="0"/>
              </a:rPr>
              <a:t> </a:t>
            </a:r>
            <a:r>
              <a:rPr lang="en-US" dirty="0" err="1" smtClean="0">
                <a:solidFill>
                  <a:schemeClr val="accent5">
                    <a:lumMod val="25000"/>
                  </a:schemeClr>
                </a:solidFill>
                <a:latin typeface="Calibri" panose="020F0502020204030204" pitchFamily="34" charset="0"/>
              </a:rPr>
              <a:t>mesurables</a:t>
            </a:r>
            <a:r>
              <a:rPr lang="en-US" dirty="0">
                <a:solidFill>
                  <a:schemeClr val="accent5">
                    <a:lumMod val="25000"/>
                  </a:schemeClr>
                </a:solidFill>
                <a:latin typeface="Calibri" panose="020F0502020204030204" pitchFamily="34" charset="0"/>
              </a:rPr>
              <a:t> </a:t>
            </a:r>
            <a:r>
              <a:rPr lang="en-US" dirty="0" smtClean="0">
                <a:solidFill>
                  <a:schemeClr val="accent5">
                    <a:lumMod val="25000"/>
                  </a:schemeClr>
                </a:solidFill>
                <a:latin typeface="Calibri" panose="020F0502020204030204" pitchFamily="34" charset="0"/>
              </a:rPr>
              <a:t>et </a:t>
            </a:r>
            <a:r>
              <a:rPr lang="en-US" dirty="0" err="1" smtClean="0">
                <a:solidFill>
                  <a:schemeClr val="accent5">
                    <a:lumMod val="25000"/>
                  </a:schemeClr>
                </a:solidFill>
                <a:latin typeface="Calibri" panose="020F0502020204030204" pitchFamily="34" charset="0"/>
              </a:rPr>
              <a:t>atteignables</a:t>
            </a:r>
            <a:endParaRPr lang="en-US" dirty="0">
              <a:solidFill>
                <a:schemeClr val="accent5">
                  <a:lumMod val="25000"/>
                </a:schemeClr>
              </a:solidFill>
              <a:latin typeface="Calibri" panose="020F0502020204030204" pitchFamily="34" charset="0"/>
            </a:endParaRPr>
          </a:p>
          <a:p>
            <a:pPr marL="147638" indent="-147638" defTabSz="914400">
              <a:buFont typeface="Arial" pitchFamily="34" charset="0"/>
              <a:buChar char="•"/>
            </a:pPr>
            <a:r>
              <a:rPr lang="en-US" dirty="0" err="1" smtClean="0">
                <a:solidFill>
                  <a:schemeClr val="accent5">
                    <a:lumMod val="25000"/>
                  </a:schemeClr>
                </a:solidFill>
                <a:latin typeface="Calibri" panose="020F0502020204030204" pitchFamily="34" charset="0"/>
              </a:rPr>
              <a:t>Inclure</a:t>
            </a:r>
            <a:r>
              <a:rPr lang="en-US" dirty="0" smtClean="0">
                <a:solidFill>
                  <a:schemeClr val="accent5">
                    <a:lumMod val="25000"/>
                  </a:schemeClr>
                </a:solidFill>
                <a:latin typeface="Calibri" panose="020F0502020204030204" pitchFamily="34" charset="0"/>
              </a:rPr>
              <a:t> des </a:t>
            </a:r>
            <a:r>
              <a:rPr lang="en-US" dirty="0" err="1" smtClean="0">
                <a:solidFill>
                  <a:schemeClr val="accent5">
                    <a:lumMod val="25000"/>
                  </a:schemeClr>
                </a:solidFill>
                <a:latin typeface="Calibri" panose="020F0502020204030204" pitchFamily="34" charset="0"/>
              </a:rPr>
              <a:t>personnes</a:t>
            </a:r>
            <a:r>
              <a:rPr lang="en-US" dirty="0" smtClean="0">
                <a:solidFill>
                  <a:schemeClr val="accent5">
                    <a:lumMod val="25000"/>
                  </a:schemeClr>
                </a:solidFill>
                <a:latin typeface="Calibri" panose="020F0502020204030204" pitchFamily="34" charset="0"/>
              </a:rPr>
              <a:t> </a:t>
            </a:r>
            <a:r>
              <a:rPr lang="en-US" dirty="0" err="1" smtClean="0">
                <a:solidFill>
                  <a:schemeClr val="accent5">
                    <a:lumMod val="25000"/>
                  </a:schemeClr>
                </a:solidFill>
                <a:latin typeface="Calibri" panose="020F0502020204030204" pitchFamily="34" charset="0"/>
              </a:rPr>
              <a:t>clés</a:t>
            </a:r>
            <a:r>
              <a:rPr lang="en-US" dirty="0" smtClean="0">
                <a:solidFill>
                  <a:schemeClr val="accent5">
                    <a:lumMod val="25000"/>
                  </a:schemeClr>
                </a:solidFill>
                <a:latin typeface="Calibri" panose="020F0502020204030204" pitchFamily="34" charset="0"/>
              </a:rPr>
              <a:t> (Dev et Ops) </a:t>
            </a:r>
            <a:r>
              <a:rPr lang="en-US" dirty="0" err="1" smtClean="0">
                <a:solidFill>
                  <a:schemeClr val="accent5">
                    <a:lumMod val="25000"/>
                  </a:schemeClr>
                </a:solidFill>
                <a:latin typeface="Calibri" panose="020F0502020204030204" pitchFamily="34" charset="0"/>
              </a:rPr>
              <a:t>dans</a:t>
            </a:r>
            <a:r>
              <a:rPr lang="en-US" dirty="0" smtClean="0">
                <a:solidFill>
                  <a:schemeClr val="accent5">
                    <a:lumMod val="25000"/>
                  </a:schemeClr>
                </a:solidFill>
                <a:latin typeface="Calibri" panose="020F0502020204030204" pitchFamily="34" charset="0"/>
              </a:rPr>
              <a:t> la </a:t>
            </a:r>
            <a:r>
              <a:rPr lang="en-US" dirty="0" err="1" smtClean="0">
                <a:solidFill>
                  <a:schemeClr val="accent5">
                    <a:lumMod val="25000"/>
                  </a:schemeClr>
                </a:solidFill>
                <a:latin typeface="Calibri" panose="020F0502020204030204" pitchFamily="34" charset="0"/>
              </a:rPr>
              <a:t>réflexion</a:t>
            </a:r>
            <a:endParaRPr lang="en-US" dirty="0">
              <a:solidFill>
                <a:schemeClr val="accent5">
                  <a:lumMod val="25000"/>
                </a:schemeClr>
              </a:solidFill>
              <a:latin typeface="Calibri" panose="020F0502020204030204" pitchFamily="34" charset="0"/>
            </a:endParaRPr>
          </a:p>
        </p:txBody>
      </p:sp>
      <p:cxnSp>
        <p:nvCxnSpPr>
          <p:cNvPr id="3" name="Connecteur droit 2"/>
          <p:cNvCxnSpPr/>
          <p:nvPr/>
        </p:nvCxnSpPr>
        <p:spPr>
          <a:xfrm>
            <a:off x="2771800" y="1439887"/>
            <a:ext cx="0" cy="1143000"/>
          </a:xfrm>
          <a:prstGeom prst="line">
            <a:avLst/>
          </a:prstGeom>
          <a:ln w="31750">
            <a:solidFill>
              <a:srgbClr val="5B92C8"/>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4975" y="828635"/>
            <a:ext cx="4194984" cy="369332"/>
          </a:xfrm>
          <a:prstGeom prst="rect">
            <a:avLst/>
          </a:prstGeom>
          <a:solidFill>
            <a:srgbClr val="0070C0"/>
          </a:solidFill>
        </p:spPr>
        <p:txBody>
          <a:bodyPr wrap="square">
            <a:spAutoFit/>
          </a:bodyPr>
          <a:lstStyle/>
          <a:p>
            <a:r>
              <a:rPr lang="fr-FR" dirty="0" err="1" smtClean="0">
                <a:solidFill>
                  <a:schemeClr val="bg1"/>
                </a:solidFill>
                <a:latin typeface="Calibri" panose="020F0502020204030204" pitchFamily="34" charset="0"/>
              </a:rPr>
              <a:t>Step</a:t>
            </a:r>
            <a:r>
              <a:rPr lang="fr-FR" dirty="0" smtClean="0">
                <a:solidFill>
                  <a:schemeClr val="bg1"/>
                </a:solidFill>
                <a:latin typeface="Calibri" panose="020F0502020204030204" pitchFamily="34" charset="0"/>
              </a:rPr>
              <a:t> 1 : le besoin et les objectifs ?</a:t>
            </a:r>
            <a:endParaRPr lang="fr-FR" dirty="0">
              <a:solidFill>
                <a:schemeClr val="bg1"/>
              </a:solidFill>
              <a:latin typeface="Calibri" panose="020F0502020204030204" pitchFamily="34" charset="0"/>
            </a:endParaRPr>
          </a:p>
        </p:txBody>
      </p:sp>
      <p:sp>
        <p:nvSpPr>
          <p:cNvPr id="4" name="ZoneTexte 3"/>
          <p:cNvSpPr txBox="1"/>
          <p:nvPr/>
        </p:nvSpPr>
        <p:spPr>
          <a:xfrm>
            <a:off x="1115616" y="3623840"/>
            <a:ext cx="6912768" cy="1015663"/>
          </a:xfrm>
          <a:prstGeom prst="rect">
            <a:avLst/>
          </a:prstGeom>
          <a:noFill/>
          <a:ln w="28575">
            <a:solidFill>
              <a:srgbClr val="0070C0"/>
            </a:solidFill>
          </a:ln>
        </p:spPr>
        <p:txBody>
          <a:bodyPr wrap="square" rtlCol="0">
            <a:spAutoFit/>
          </a:bodyPr>
          <a:lstStyle/>
          <a:p>
            <a:pPr algn="ctr"/>
            <a:endParaRPr lang="fr-FR" dirty="0" smtClean="0"/>
          </a:p>
          <a:p>
            <a:pPr algn="ctr"/>
            <a:r>
              <a:rPr lang="fr-FR" sz="2400" dirty="0" smtClean="0">
                <a:solidFill>
                  <a:srgbClr val="0070C0"/>
                </a:solidFill>
              </a:rPr>
              <a:t>Travail / Réflexion à mener (Workshop)</a:t>
            </a:r>
          </a:p>
          <a:p>
            <a:pPr algn="ctr"/>
            <a:endParaRPr lang="fr-FR" dirty="0"/>
          </a:p>
        </p:txBody>
      </p:sp>
    </p:spTree>
    <p:extLst>
      <p:ext uri="{BB962C8B-B14F-4D97-AF65-F5344CB8AC3E}">
        <p14:creationId xmlns:p14="http://schemas.microsoft.com/office/powerpoint/2010/main" val="3418034947"/>
      </p:ext>
    </p:extLst>
  </p:cSld>
  <p:clrMapOvr>
    <a:masterClrMapping/>
  </p:clrMapOvr>
  <p:transition>
    <p:dissolv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5496" y="45443"/>
            <a:ext cx="9036495"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Axes D’améliorations et de Transformation</a:t>
            </a:r>
          </a:p>
        </p:txBody>
      </p:sp>
      <p:pic>
        <p:nvPicPr>
          <p:cNvPr id="25" name="table"/>
          <p:cNvPicPr>
            <a:picLocks noChangeAspect="1"/>
          </p:cNvPicPr>
          <p:nvPr/>
        </p:nvPicPr>
        <p:blipFill>
          <a:blip r:embed="rId3"/>
          <a:stretch>
            <a:fillRect/>
          </a:stretch>
        </p:blipFill>
        <p:spPr>
          <a:xfrm>
            <a:off x="463795" y="1676093"/>
            <a:ext cx="8644709" cy="4561219"/>
          </a:xfrm>
          <a:prstGeom prst="rect">
            <a:avLst/>
          </a:prstGeom>
        </p:spPr>
      </p:pic>
      <p:sp>
        <p:nvSpPr>
          <p:cNvPr id="27" name="Rectangle 3"/>
          <p:cNvSpPr>
            <a:spLocks noChangeArrowheads="1"/>
          </p:cNvSpPr>
          <p:nvPr/>
        </p:nvSpPr>
        <p:spPr bwMode="auto">
          <a:xfrm>
            <a:off x="903735" y="2138167"/>
            <a:ext cx="1828800" cy="731837"/>
          </a:xfrm>
          <a:prstGeom prst="roundRect">
            <a:avLst>
              <a:gd name="adj" fmla="val 16667"/>
            </a:avLst>
          </a:prstGeom>
          <a:solidFill>
            <a:srgbClr val="00B050"/>
          </a:solidFill>
          <a:ln w="3175" algn="ctr">
            <a:solidFill>
              <a:schemeClr val="tx1"/>
            </a:solidFill>
            <a:round/>
            <a:headEnd/>
            <a:tailEnd/>
          </a:ln>
          <a:effectLst>
            <a:outerShdw blurRad="50800" dist="38100" dir="2700000" algn="tl" rotWithShape="0">
              <a:prstClr val="black">
                <a:alpha val="40000"/>
              </a:prstClr>
            </a:outerShdw>
          </a:effectLst>
        </p:spPr>
        <p:txBody>
          <a:bodyPr lIns="0" rIns="0" anchor="ctr"/>
          <a:lstStyle>
            <a:defPPr>
              <a:defRPr lang="en-GB"/>
            </a:defPPr>
            <a:lvl1pPr algn="l" defTabSz="449263" rtl="0" fontAlgn="base">
              <a:spcBef>
                <a:spcPct val="0"/>
              </a:spcBef>
              <a:spcAft>
                <a:spcPct val="0"/>
              </a:spcAft>
              <a:defRPr sz="1600" kern="1200">
                <a:solidFill>
                  <a:srgbClr val="000000"/>
                </a:solidFill>
                <a:latin typeface="Arial" pitchFamily="34" charset="0"/>
                <a:ea typeface="+mn-ea"/>
                <a:cs typeface="Arial" pitchFamily="34" charset="0"/>
              </a:defRPr>
            </a:lvl1pPr>
            <a:lvl2pPr marL="457200" algn="l" defTabSz="449263" rtl="0" fontAlgn="base">
              <a:spcBef>
                <a:spcPct val="0"/>
              </a:spcBef>
              <a:spcAft>
                <a:spcPct val="0"/>
              </a:spcAft>
              <a:defRPr sz="1600" kern="1200">
                <a:solidFill>
                  <a:srgbClr val="000000"/>
                </a:solidFill>
                <a:latin typeface="Arial" pitchFamily="34" charset="0"/>
                <a:ea typeface="+mn-ea"/>
                <a:cs typeface="Arial" pitchFamily="34" charset="0"/>
              </a:defRPr>
            </a:lvl2pPr>
            <a:lvl3pPr marL="914400" algn="l" defTabSz="449263" rtl="0" fontAlgn="base">
              <a:spcBef>
                <a:spcPct val="0"/>
              </a:spcBef>
              <a:spcAft>
                <a:spcPct val="0"/>
              </a:spcAft>
              <a:defRPr sz="1600" kern="1200">
                <a:solidFill>
                  <a:srgbClr val="000000"/>
                </a:solidFill>
                <a:latin typeface="Arial" pitchFamily="34" charset="0"/>
                <a:ea typeface="+mn-ea"/>
                <a:cs typeface="Arial" pitchFamily="34" charset="0"/>
              </a:defRPr>
            </a:lvl3pPr>
            <a:lvl4pPr marL="1371600" algn="l" defTabSz="449263" rtl="0" fontAlgn="base">
              <a:spcBef>
                <a:spcPct val="0"/>
              </a:spcBef>
              <a:spcAft>
                <a:spcPct val="0"/>
              </a:spcAft>
              <a:defRPr sz="1600" kern="1200">
                <a:solidFill>
                  <a:srgbClr val="000000"/>
                </a:solidFill>
                <a:latin typeface="Arial" pitchFamily="34" charset="0"/>
                <a:ea typeface="+mn-ea"/>
                <a:cs typeface="Arial" pitchFamily="34" charset="0"/>
              </a:defRPr>
            </a:lvl4pPr>
            <a:lvl5pPr marL="1828800" algn="l" defTabSz="449263" rtl="0" fontAlgn="base">
              <a:spcBef>
                <a:spcPct val="0"/>
              </a:spcBef>
              <a:spcAft>
                <a:spcPct val="0"/>
              </a:spcAft>
              <a:defRPr sz="1600" kern="1200">
                <a:solidFill>
                  <a:srgbClr val="000000"/>
                </a:solidFill>
                <a:latin typeface="Arial" pitchFamily="34" charset="0"/>
                <a:ea typeface="+mn-ea"/>
                <a:cs typeface="Arial" pitchFamily="34" charset="0"/>
              </a:defRPr>
            </a:lvl5pPr>
            <a:lvl6pPr marL="2286000" algn="l" defTabSz="914400" rtl="0" eaLnBrk="1" latinLnBrk="0" hangingPunct="1">
              <a:defRPr sz="1600" kern="1200">
                <a:solidFill>
                  <a:srgbClr val="000000"/>
                </a:solidFill>
                <a:latin typeface="Arial" pitchFamily="34" charset="0"/>
                <a:ea typeface="+mn-ea"/>
                <a:cs typeface="Arial" pitchFamily="34" charset="0"/>
              </a:defRPr>
            </a:lvl6pPr>
            <a:lvl7pPr marL="2743200" algn="l" defTabSz="914400" rtl="0" eaLnBrk="1" latinLnBrk="0" hangingPunct="1">
              <a:defRPr sz="1600" kern="1200">
                <a:solidFill>
                  <a:srgbClr val="000000"/>
                </a:solidFill>
                <a:latin typeface="Arial" pitchFamily="34" charset="0"/>
                <a:ea typeface="+mn-ea"/>
                <a:cs typeface="Arial" pitchFamily="34" charset="0"/>
              </a:defRPr>
            </a:lvl7pPr>
            <a:lvl8pPr marL="3200400" algn="l" defTabSz="914400" rtl="0" eaLnBrk="1" latinLnBrk="0" hangingPunct="1">
              <a:defRPr sz="1600" kern="1200">
                <a:solidFill>
                  <a:srgbClr val="000000"/>
                </a:solidFill>
                <a:latin typeface="Arial" pitchFamily="34" charset="0"/>
                <a:ea typeface="+mn-ea"/>
                <a:cs typeface="Arial" pitchFamily="34" charset="0"/>
              </a:defRPr>
            </a:lvl8pPr>
            <a:lvl9pPr marL="3657600" algn="l" defTabSz="914400" rtl="0" eaLnBrk="1" latinLnBrk="0" hangingPunct="1">
              <a:defRPr sz="1600" kern="1200">
                <a:solidFill>
                  <a:srgbClr val="000000"/>
                </a:solidFill>
                <a:latin typeface="Arial" pitchFamily="34" charset="0"/>
                <a:ea typeface="+mn-ea"/>
                <a:cs typeface="Arial" pitchFamily="34" charset="0"/>
              </a:defRPr>
            </a:lvl9pPr>
          </a:lstStyle>
          <a:p>
            <a:pPr marL="115888" indent="-115888" algn="ctr">
              <a:lnSpc>
                <a:spcPct val="80000"/>
              </a:lnSpc>
              <a:spcBef>
                <a:spcPct val="40000"/>
              </a:spcBef>
              <a:defRPr/>
            </a:pPr>
            <a:r>
              <a:rPr lang="en-US" sz="1100" dirty="0">
                <a:solidFill>
                  <a:schemeClr val="bg1"/>
                </a:solidFill>
                <a:latin typeface="Arial" charset="0"/>
                <a:cs typeface="Arial" charset="0"/>
              </a:rPr>
              <a:t> Define release with business objectives</a:t>
            </a:r>
          </a:p>
          <a:p>
            <a:pPr marL="115888" indent="-115888" algn="ctr">
              <a:lnSpc>
                <a:spcPct val="80000"/>
              </a:lnSpc>
              <a:spcBef>
                <a:spcPct val="40000"/>
              </a:spcBef>
              <a:defRPr/>
            </a:pPr>
            <a:r>
              <a:rPr lang="en-US" sz="1100" dirty="0">
                <a:solidFill>
                  <a:schemeClr val="bg1"/>
                </a:solidFill>
                <a:latin typeface="Arial" charset="0"/>
                <a:cs typeface="Arial" charset="0"/>
              </a:rPr>
              <a:t>Measure to customer value</a:t>
            </a:r>
          </a:p>
        </p:txBody>
      </p:sp>
      <p:sp>
        <p:nvSpPr>
          <p:cNvPr id="28" name="Rectangle 3"/>
          <p:cNvSpPr>
            <a:spLocks noChangeArrowheads="1"/>
          </p:cNvSpPr>
          <p:nvPr/>
        </p:nvSpPr>
        <p:spPr bwMode="auto">
          <a:xfrm>
            <a:off x="7179122" y="3211317"/>
            <a:ext cx="1828800" cy="730250"/>
          </a:xfrm>
          <a:prstGeom prst="roundRect">
            <a:avLst>
              <a:gd name="adj" fmla="val 16667"/>
            </a:avLst>
          </a:prstGeom>
          <a:solidFill>
            <a:srgbClr val="92D050"/>
          </a:solidFill>
          <a:ln w="3175">
            <a:solidFill>
              <a:schemeClr val="tx1"/>
            </a:solidFill>
            <a:prstDash val="solid"/>
            <a:round/>
            <a:headEnd/>
            <a:tailEnd/>
          </a:ln>
          <a:effectLst>
            <a:outerShdw blurRad="50800" dist="38100" dir="2700000" algn="tl" rotWithShape="0">
              <a:prstClr val="black">
                <a:alpha val="40000"/>
              </a:prstClr>
            </a:outerShdw>
          </a:effectLst>
        </p:spPr>
        <p:txBody>
          <a:bodyPr lIns="0" rIns="0" anchor="ctr"/>
          <a:lstStyle/>
          <a:p>
            <a:pPr marL="115888" indent="-115888" algn="ctr" defTabSz="449263">
              <a:lnSpc>
                <a:spcPct val="80000"/>
              </a:lnSpc>
              <a:spcBef>
                <a:spcPct val="40000"/>
              </a:spcBef>
            </a:pPr>
            <a:r>
              <a:rPr lang="en-US" sz="1100" dirty="0">
                <a:solidFill>
                  <a:srgbClr val="000000"/>
                </a:solidFill>
                <a:cs typeface="Arial" charset="0"/>
              </a:rPr>
              <a:t>Optimize applications</a:t>
            </a:r>
          </a:p>
          <a:p>
            <a:pPr marL="115888" indent="-115888" algn="ctr" defTabSz="449263">
              <a:lnSpc>
                <a:spcPct val="80000"/>
              </a:lnSpc>
              <a:spcBef>
                <a:spcPct val="40000"/>
              </a:spcBef>
            </a:pPr>
            <a:r>
              <a:rPr lang="en-US" sz="1100" dirty="0">
                <a:solidFill>
                  <a:srgbClr val="000000"/>
                </a:solidFill>
                <a:cs typeface="Arial" charset="0"/>
              </a:rPr>
              <a:t>Use enterprise issue resolution procedures </a:t>
            </a:r>
          </a:p>
        </p:txBody>
      </p:sp>
      <p:sp>
        <p:nvSpPr>
          <p:cNvPr id="29" name="Rectangle 3"/>
          <p:cNvSpPr>
            <a:spLocks noChangeArrowheads="1"/>
          </p:cNvSpPr>
          <p:nvPr/>
        </p:nvSpPr>
        <p:spPr bwMode="auto">
          <a:xfrm>
            <a:off x="5086797" y="3211317"/>
            <a:ext cx="1828800" cy="730250"/>
          </a:xfrm>
          <a:prstGeom prst="roundRect">
            <a:avLst>
              <a:gd name="adj" fmla="val 16667"/>
            </a:avLst>
          </a:prstGeom>
          <a:solidFill>
            <a:srgbClr val="92D050"/>
          </a:solidFill>
          <a:ln w="3175">
            <a:solidFill>
              <a:schemeClr val="tx1"/>
            </a:solidFill>
            <a:prstDash val="solid"/>
            <a:round/>
            <a:headEnd/>
            <a:tailEnd/>
          </a:ln>
          <a:effectLst>
            <a:outerShdw blurRad="50800" dist="38100" dir="2700000" algn="tl" rotWithShape="0">
              <a:prstClr val="black">
                <a:alpha val="40000"/>
              </a:prstClr>
            </a:outerShdw>
          </a:effectLst>
        </p:spPr>
        <p:txBody>
          <a:bodyPr lIns="0" rIns="0" anchor="ctr"/>
          <a:lstStyle/>
          <a:p>
            <a:pPr marL="115888" indent="-115888" algn="ctr" defTabSz="449263">
              <a:lnSpc>
                <a:spcPct val="80000"/>
              </a:lnSpc>
              <a:spcBef>
                <a:spcPct val="40000"/>
              </a:spcBef>
            </a:pPr>
            <a:r>
              <a:rPr lang="en-US" sz="1100" dirty="0">
                <a:solidFill>
                  <a:srgbClr val="000000"/>
                </a:solidFill>
                <a:cs typeface="Arial" charset="0"/>
              </a:rPr>
              <a:t>Standardize and automate cross-enterprise</a:t>
            </a:r>
          </a:p>
          <a:p>
            <a:pPr marL="115888" indent="-115888" algn="ctr" defTabSz="449263">
              <a:lnSpc>
                <a:spcPct val="80000"/>
              </a:lnSpc>
              <a:spcBef>
                <a:spcPct val="40000"/>
              </a:spcBef>
            </a:pPr>
            <a:r>
              <a:rPr lang="en-US" sz="1100" dirty="0">
                <a:solidFill>
                  <a:srgbClr val="000000"/>
                </a:solidFill>
                <a:cs typeface="Arial" charset="0"/>
              </a:rPr>
              <a:t>Automate patterns-based provision and deploy</a:t>
            </a:r>
          </a:p>
        </p:txBody>
      </p:sp>
      <p:sp>
        <p:nvSpPr>
          <p:cNvPr id="30" name="Rectangle 3"/>
          <p:cNvSpPr>
            <a:spLocks noChangeArrowheads="1"/>
          </p:cNvSpPr>
          <p:nvPr/>
        </p:nvSpPr>
        <p:spPr bwMode="auto">
          <a:xfrm>
            <a:off x="2994472" y="3211317"/>
            <a:ext cx="1828800" cy="730250"/>
          </a:xfrm>
          <a:prstGeom prst="roundRect">
            <a:avLst>
              <a:gd name="adj" fmla="val 16667"/>
            </a:avLst>
          </a:prstGeom>
          <a:solidFill>
            <a:srgbClr val="92D050"/>
          </a:solidFill>
          <a:ln w="3175">
            <a:solidFill>
              <a:schemeClr val="tx1"/>
            </a:solidFill>
            <a:prstDash val="solid"/>
            <a:round/>
            <a:headEnd/>
            <a:tailEnd/>
          </a:ln>
          <a:effectLst>
            <a:outerShdw blurRad="50800" dist="38100" dir="2700000" algn="tl" rotWithShape="0">
              <a:prstClr val="black">
                <a:alpha val="40000"/>
              </a:prstClr>
            </a:outerShdw>
          </a:effectLst>
        </p:spPr>
        <p:txBody>
          <a:bodyPr lIns="0" rIns="0" anchor="ctr"/>
          <a:lstStyle/>
          <a:p>
            <a:pPr marL="115888" indent="-115888" algn="ctr" defTabSz="449263">
              <a:lnSpc>
                <a:spcPct val="80000"/>
              </a:lnSpc>
              <a:spcBef>
                <a:spcPct val="40000"/>
              </a:spcBef>
            </a:pPr>
            <a:r>
              <a:rPr lang="en-US" sz="1100" dirty="0">
                <a:solidFill>
                  <a:srgbClr val="000000"/>
                </a:solidFill>
                <a:cs typeface="Arial" charset="0"/>
              </a:rPr>
              <a:t>Manage data and </a:t>
            </a:r>
            <a:r>
              <a:rPr lang="en-US" sz="1100" dirty="0" err="1">
                <a:solidFill>
                  <a:srgbClr val="000000"/>
                </a:solidFill>
                <a:cs typeface="Arial" charset="0"/>
              </a:rPr>
              <a:t>virtualize</a:t>
            </a:r>
            <a:r>
              <a:rPr lang="en-US" sz="1100" dirty="0">
                <a:solidFill>
                  <a:srgbClr val="000000"/>
                </a:solidFill>
                <a:cs typeface="Arial" charset="0"/>
              </a:rPr>
              <a:t> services for test </a:t>
            </a:r>
          </a:p>
          <a:p>
            <a:pPr marL="115888" indent="-115888" algn="ctr" defTabSz="449263">
              <a:lnSpc>
                <a:spcPct val="80000"/>
              </a:lnSpc>
              <a:spcBef>
                <a:spcPct val="40000"/>
              </a:spcBef>
            </a:pPr>
            <a:r>
              <a:rPr lang="en-US" sz="1100" dirty="0">
                <a:solidFill>
                  <a:srgbClr val="000000"/>
                </a:solidFill>
                <a:cs typeface="Arial" charset="0"/>
              </a:rPr>
              <a:t>Deliver and integrate continuously</a:t>
            </a:r>
          </a:p>
        </p:txBody>
      </p:sp>
      <p:sp>
        <p:nvSpPr>
          <p:cNvPr id="31" name="Rectangle 3"/>
          <p:cNvSpPr>
            <a:spLocks noChangeArrowheads="1"/>
          </p:cNvSpPr>
          <p:nvPr/>
        </p:nvSpPr>
        <p:spPr bwMode="auto">
          <a:xfrm>
            <a:off x="903735" y="4282879"/>
            <a:ext cx="1828800" cy="731838"/>
          </a:xfrm>
          <a:prstGeom prst="roundRect">
            <a:avLst>
              <a:gd name="adj" fmla="val 16667"/>
            </a:avLst>
          </a:prstGeom>
          <a:solidFill>
            <a:srgbClr val="FFFF00"/>
          </a:solidFill>
          <a:ln w="3175" algn="ctr">
            <a:solidFill>
              <a:schemeClr val="tx1"/>
            </a:solidFill>
            <a:prstDash val="solid"/>
            <a:round/>
            <a:headEnd/>
            <a:tailEnd/>
          </a:ln>
          <a:effectLst>
            <a:outerShdw blurRad="50800" dist="38100" dir="2700000" algn="tl" rotWithShape="0">
              <a:prstClr val="black">
                <a:alpha val="40000"/>
              </a:prstClr>
            </a:outerShdw>
          </a:effectLst>
        </p:spPr>
        <p:txBody>
          <a:bodyPr lIns="0" rIns="0" anchor="ctr"/>
          <a:lstStyle>
            <a:defPPr>
              <a:defRPr lang="en-GB"/>
            </a:defPPr>
            <a:lvl1pPr algn="l" defTabSz="449263" rtl="0" fontAlgn="base">
              <a:spcBef>
                <a:spcPct val="0"/>
              </a:spcBef>
              <a:spcAft>
                <a:spcPct val="0"/>
              </a:spcAft>
              <a:defRPr sz="1600" kern="1200">
                <a:solidFill>
                  <a:srgbClr val="000000"/>
                </a:solidFill>
                <a:latin typeface="Arial" pitchFamily="34" charset="0"/>
                <a:ea typeface="+mn-ea"/>
                <a:cs typeface="Arial" pitchFamily="34" charset="0"/>
              </a:defRPr>
            </a:lvl1pPr>
            <a:lvl2pPr marL="457200" algn="l" defTabSz="449263" rtl="0" fontAlgn="base">
              <a:spcBef>
                <a:spcPct val="0"/>
              </a:spcBef>
              <a:spcAft>
                <a:spcPct val="0"/>
              </a:spcAft>
              <a:defRPr sz="1600" kern="1200">
                <a:solidFill>
                  <a:srgbClr val="000000"/>
                </a:solidFill>
                <a:latin typeface="Arial" pitchFamily="34" charset="0"/>
                <a:ea typeface="+mn-ea"/>
                <a:cs typeface="Arial" pitchFamily="34" charset="0"/>
              </a:defRPr>
            </a:lvl2pPr>
            <a:lvl3pPr marL="914400" algn="l" defTabSz="449263" rtl="0" fontAlgn="base">
              <a:spcBef>
                <a:spcPct val="0"/>
              </a:spcBef>
              <a:spcAft>
                <a:spcPct val="0"/>
              </a:spcAft>
              <a:defRPr sz="1600" kern="1200">
                <a:solidFill>
                  <a:srgbClr val="000000"/>
                </a:solidFill>
                <a:latin typeface="Arial" pitchFamily="34" charset="0"/>
                <a:ea typeface="+mn-ea"/>
                <a:cs typeface="Arial" pitchFamily="34" charset="0"/>
              </a:defRPr>
            </a:lvl3pPr>
            <a:lvl4pPr marL="1371600" algn="l" defTabSz="449263" rtl="0" fontAlgn="base">
              <a:spcBef>
                <a:spcPct val="0"/>
              </a:spcBef>
              <a:spcAft>
                <a:spcPct val="0"/>
              </a:spcAft>
              <a:defRPr sz="1600" kern="1200">
                <a:solidFill>
                  <a:srgbClr val="000000"/>
                </a:solidFill>
                <a:latin typeface="Arial" pitchFamily="34" charset="0"/>
                <a:ea typeface="+mn-ea"/>
                <a:cs typeface="Arial" pitchFamily="34" charset="0"/>
              </a:defRPr>
            </a:lvl4pPr>
            <a:lvl5pPr marL="1828800" algn="l" defTabSz="449263" rtl="0" fontAlgn="base">
              <a:spcBef>
                <a:spcPct val="0"/>
              </a:spcBef>
              <a:spcAft>
                <a:spcPct val="0"/>
              </a:spcAft>
              <a:defRPr sz="1600" kern="1200">
                <a:solidFill>
                  <a:srgbClr val="000000"/>
                </a:solidFill>
                <a:latin typeface="Arial" pitchFamily="34" charset="0"/>
                <a:ea typeface="+mn-ea"/>
                <a:cs typeface="Arial" pitchFamily="34" charset="0"/>
              </a:defRPr>
            </a:lvl5pPr>
            <a:lvl6pPr marL="2286000" algn="l" defTabSz="914400" rtl="0" eaLnBrk="1" latinLnBrk="0" hangingPunct="1">
              <a:defRPr sz="1600" kern="1200">
                <a:solidFill>
                  <a:srgbClr val="000000"/>
                </a:solidFill>
                <a:latin typeface="Arial" pitchFamily="34" charset="0"/>
                <a:ea typeface="+mn-ea"/>
                <a:cs typeface="Arial" pitchFamily="34" charset="0"/>
              </a:defRPr>
            </a:lvl6pPr>
            <a:lvl7pPr marL="2743200" algn="l" defTabSz="914400" rtl="0" eaLnBrk="1" latinLnBrk="0" hangingPunct="1">
              <a:defRPr sz="1600" kern="1200">
                <a:solidFill>
                  <a:srgbClr val="000000"/>
                </a:solidFill>
                <a:latin typeface="Arial" pitchFamily="34" charset="0"/>
                <a:ea typeface="+mn-ea"/>
                <a:cs typeface="Arial" pitchFamily="34" charset="0"/>
              </a:defRPr>
            </a:lvl7pPr>
            <a:lvl8pPr marL="3200400" algn="l" defTabSz="914400" rtl="0" eaLnBrk="1" latinLnBrk="0" hangingPunct="1">
              <a:defRPr sz="1600" kern="1200">
                <a:solidFill>
                  <a:srgbClr val="000000"/>
                </a:solidFill>
                <a:latin typeface="Arial" pitchFamily="34" charset="0"/>
                <a:ea typeface="+mn-ea"/>
                <a:cs typeface="Arial" pitchFamily="34" charset="0"/>
              </a:defRPr>
            </a:lvl8pPr>
            <a:lvl9pPr marL="3657600" algn="l" defTabSz="914400" rtl="0" eaLnBrk="1" latinLnBrk="0" hangingPunct="1">
              <a:defRPr sz="1600" kern="1200">
                <a:solidFill>
                  <a:srgbClr val="000000"/>
                </a:solidFill>
                <a:latin typeface="Arial" pitchFamily="34" charset="0"/>
                <a:ea typeface="+mn-ea"/>
                <a:cs typeface="Arial" pitchFamily="34" charset="0"/>
              </a:defRPr>
            </a:lvl9pPr>
          </a:lstStyle>
          <a:p>
            <a:pPr marL="115888" indent="-115888" algn="ctr">
              <a:lnSpc>
                <a:spcPct val="80000"/>
              </a:lnSpc>
              <a:spcBef>
                <a:spcPts val="300"/>
              </a:spcBef>
              <a:defRPr/>
            </a:pPr>
            <a:r>
              <a:rPr lang="en-US" sz="1100" dirty="0">
                <a:latin typeface="Arial" charset="0"/>
                <a:cs typeface="Arial" charset="0"/>
              </a:rPr>
              <a:t>Link objectives to releases</a:t>
            </a:r>
          </a:p>
          <a:p>
            <a:pPr marL="115888" indent="-115888" algn="ctr">
              <a:lnSpc>
                <a:spcPct val="80000"/>
              </a:lnSpc>
              <a:spcBef>
                <a:spcPts val="300"/>
              </a:spcBef>
              <a:defRPr/>
            </a:pPr>
            <a:r>
              <a:rPr lang="en-US" sz="1100" dirty="0">
                <a:latin typeface="Arial" charset="0"/>
                <a:cs typeface="Arial" charset="0"/>
              </a:rPr>
              <a:t>Centralize Requirements Management</a:t>
            </a:r>
          </a:p>
          <a:p>
            <a:pPr marL="115888" indent="-115888" algn="ctr">
              <a:lnSpc>
                <a:spcPct val="80000"/>
              </a:lnSpc>
              <a:spcBef>
                <a:spcPts val="300"/>
              </a:spcBef>
              <a:defRPr/>
            </a:pPr>
            <a:r>
              <a:rPr lang="en-US" sz="1100" dirty="0">
                <a:latin typeface="Arial" charset="0"/>
                <a:cs typeface="Arial" charset="0"/>
              </a:rPr>
              <a:t>Measure to project metrics</a:t>
            </a:r>
          </a:p>
        </p:txBody>
      </p:sp>
      <p:sp>
        <p:nvSpPr>
          <p:cNvPr id="32" name="Rectangle 3"/>
          <p:cNvSpPr>
            <a:spLocks noChangeArrowheads="1"/>
          </p:cNvSpPr>
          <p:nvPr/>
        </p:nvSpPr>
        <p:spPr bwMode="auto">
          <a:xfrm>
            <a:off x="2994472" y="4282879"/>
            <a:ext cx="1828800" cy="731838"/>
          </a:xfrm>
          <a:prstGeom prst="roundRect">
            <a:avLst>
              <a:gd name="adj" fmla="val 16667"/>
            </a:avLst>
          </a:prstGeom>
          <a:solidFill>
            <a:srgbClr val="FFFF00"/>
          </a:solidFill>
          <a:ln w="3175" algn="ctr">
            <a:solidFill>
              <a:schemeClr val="tx1"/>
            </a:solidFill>
            <a:prstDash val="solid"/>
            <a:round/>
            <a:headEnd/>
            <a:tailEnd/>
          </a:ln>
          <a:effectLst>
            <a:outerShdw blurRad="50800" dist="38100" dir="2700000" algn="tl" rotWithShape="0">
              <a:prstClr val="black">
                <a:alpha val="40000"/>
              </a:prstClr>
            </a:outerShdw>
          </a:effectLst>
        </p:spPr>
        <p:txBody>
          <a:bodyPr lIns="0" rIns="0" anchor="ctr"/>
          <a:lstStyle/>
          <a:p>
            <a:pPr marL="115888" indent="-115888" algn="ctr" defTabSz="449263">
              <a:lnSpc>
                <a:spcPct val="80000"/>
              </a:lnSpc>
              <a:spcBef>
                <a:spcPts val="300"/>
              </a:spcBef>
            </a:pPr>
            <a:r>
              <a:rPr lang="en-US" sz="1100" dirty="0">
                <a:solidFill>
                  <a:srgbClr val="000000"/>
                </a:solidFill>
                <a:cs typeface="Arial" charset="0"/>
              </a:rPr>
              <a:t>Link lifecycle information </a:t>
            </a:r>
          </a:p>
          <a:p>
            <a:pPr marL="115888" indent="-115888" algn="ctr" defTabSz="449263">
              <a:lnSpc>
                <a:spcPct val="80000"/>
              </a:lnSpc>
              <a:spcBef>
                <a:spcPts val="300"/>
              </a:spcBef>
            </a:pPr>
            <a:r>
              <a:rPr lang="en-US" sz="1100" dirty="0">
                <a:solidFill>
                  <a:srgbClr val="000000"/>
                </a:solidFill>
                <a:cs typeface="Arial" charset="0"/>
              </a:rPr>
              <a:t>Deliver and build with test</a:t>
            </a:r>
          </a:p>
          <a:p>
            <a:pPr marL="115888" indent="-115888" algn="ctr" defTabSz="449263">
              <a:lnSpc>
                <a:spcPct val="80000"/>
              </a:lnSpc>
              <a:spcBef>
                <a:spcPts val="300"/>
              </a:spcBef>
            </a:pPr>
            <a:r>
              <a:rPr lang="en-US" sz="1100" dirty="0">
                <a:solidFill>
                  <a:srgbClr val="000000"/>
                </a:solidFill>
                <a:cs typeface="Arial" charset="0"/>
              </a:rPr>
              <a:t>Centralize management and automate test </a:t>
            </a:r>
          </a:p>
        </p:txBody>
      </p:sp>
      <p:sp>
        <p:nvSpPr>
          <p:cNvPr id="33" name="Rectangle 3"/>
          <p:cNvSpPr>
            <a:spLocks noChangeArrowheads="1"/>
          </p:cNvSpPr>
          <p:nvPr/>
        </p:nvSpPr>
        <p:spPr bwMode="auto">
          <a:xfrm>
            <a:off x="5086797" y="4282879"/>
            <a:ext cx="1828800" cy="731838"/>
          </a:xfrm>
          <a:prstGeom prst="roundRect">
            <a:avLst>
              <a:gd name="adj" fmla="val 16667"/>
            </a:avLst>
          </a:prstGeom>
          <a:solidFill>
            <a:srgbClr val="FFFF00"/>
          </a:solidFill>
          <a:ln w="3175" algn="ctr">
            <a:solidFill>
              <a:schemeClr val="tx1"/>
            </a:solidFill>
            <a:prstDash val="solid"/>
            <a:round/>
            <a:headEnd/>
            <a:tailEnd/>
          </a:ln>
          <a:effectLst>
            <a:outerShdw blurRad="50800" dist="38100" dir="2700000" algn="tl" rotWithShape="0">
              <a:prstClr val="black">
                <a:alpha val="40000"/>
              </a:prstClr>
            </a:outerShdw>
          </a:effectLst>
        </p:spPr>
        <p:txBody>
          <a:bodyPr lIns="0" rIns="0" anchor="ctr"/>
          <a:lstStyle/>
          <a:p>
            <a:pPr marL="115888" indent="-115888" algn="ctr" defTabSz="449263">
              <a:lnSpc>
                <a:spcPct val="80000"/>
              </a:lnSpc>
              <a:spcBef>
                <a:spcPts val="300"/>
              </a:spcBef>
            </a:pPr>
            <a:r>
              <a:rPr lang="en-US" sz="1100" dirty="0">
                <a:solidFill>
                  <a:srgbClr val="000000"/>
                </a:solidFill>
                <a:cs typeface="Arial" charset="0"/>
              </a:rPr>
              <a:t>Plan departmental releases and automate status</a:t>
            </a:r>
          </a:p>
          <a:p>
            <a:pPr marL="115888" indent="-115888" algn="ctr" defTabSz="449263">
              <a:lnSpc>
                <a:spcPct val="80000"/>
              </a:lnSpc>
              <a:spcBef>
                <a:spcPts val="300"/>
              </a:spcBef>
            </a:pPr>
            <a:r>
              <a:rPr lang="en-US" sz="1100" dirty="0">
                <a:solidFill>
                  <a:srgbClr val="000000"/>
                </a:solidFill>
                <a:cs typeface="Arial" charset="0"/>
              </a:rPr>
              <a:t>Automated deployment with standard topologies</a:t>
            </a:r>
          </a:p>
        </p:txBody>
      </p:sp>
      <p:sp>
        <p:nvSpPr>
          <p:cNvPr id="34" name="Rectangle 3"/>
          <p:cNvSpPr>
            <a:spLocks noChangeArrowheads="1"/>
          </p:cNvSpPr>
          <p:nvPr/>
        </p:nvSpPr>
        <p:spPr bwMode="auto">
          <a:xfrm>
            <a:off x="903735" y="5354442"/>
            <a:ext cx="1828800" cy="731837"/>
          </a:xfrm>
          <a:prstGeom prst="roundRect">
            <a:avLst>
              <a:gd name="adj" fmla="val 16667"/>
            </a:avLst>
          </a:prstGeom>
          <a:solidFill>
            <a:srgbClr val="FFC000"/>
          </a:solidFill>
          <a:ln w="3175" algn="ctr">
            <a:solidFill>
              <a:schemeClr val="tx1"/>
            </a:solidFill>
            <a:round/>
            <a:headEnd/>
            <a:tailEnd/>
          </a:ln>
          <a:effectLst>
            <a:outerShdw blurRad="50800" dist="38100" dir="2700000" algn="tl" rotWithShape="0">
              <a:prstClr val="black">
                <a:alpha val="40000"/>
              </a:prstClr>
            </a:outerShdw>
          </a:effectLst>
        </p:spPr>
        <p:txBody>
          <a:bodyPr lIns="0" rIns="0" anchor="ctr"/>
          <a:lstStyle>
            <a:defPPr>
              <a:defRPr lang="en-GB"/>
            </a:defPPr>
            <a:lvl1pPr algn="l" defTabSz="449263" rtl="0" fontAlgn="base">
              <a:spcBef>
                <a:spcPct val="0"/>
              </a:spcBef>
              <a:spcAft>
                <a:spcPct val="0"/>
              </a:spcAft>
              <a:defRPr sz="1600" kern="1200">
                <a:solidFill>
                  <a:srgbClr val="000000"/>
                </a:solidFill>
                <a:latin typeface="Arial" pitchFamily="34" charset="0"/>
                <a:ea typeface="+mn-ea"/>
                <a:cs typeface="Arial" pitchFamily="34" charset="0"/>
              </a:defRPr>
            </a:lvl1pPr>
            <a:lvl2pPr marL="457200" algn="l" defTabSz="449263" rtl="0" fontAlgn="base">
              <a:spcBef>
                <a:spcPct val="0"/>
              </a:spcBef>
              <a:spcAft>
                <a:spcPct val="0"/>
              </a:spcAft>
              <a:defRPr sz="1600" kern="1200">
                <a:solidFill>
                  <a:srgbClr val="000000"/>
                </a:solidFill>
                <a:latin typeface="Arial" pitchFamily="34" charset="0"/>
                <a:ea typeface="+mn-ea"/>
                <a:cs typeface="Arial" pitchFamily="34" charset="0"/>
              </a:defRPr>
            </a:lvl2pPr>
            <a:lvl3pPr marL="914400" algn="l" defTabSz="449263" rtl="0" fontAlgn="base">
              <a:spcBef>
                <a:spcPct val="0"/>
              </a:spcBef>
              <a:spcAft>
                <a:spcPct val="0"/>
              </a:spcAft>
              <a:defRPr sz="1600" kern="1200">
                <a:solidFill>
                  <a:srgbClr val="000000"/>
                </a:solidFill>
                <a:latin typeface="Arial" pitchFamily="34" charset="0"/>
                <a:ea typeface="+mn-ea"/>
                <a:cs typeface="Arial" pitchFamily="34" charset="0"/>
              </a:defRPr>
            </a:lvl3pPr>
            <a:lvl4pPr marL="1371600" algn="l" defTabSz="449263" rtl="0" fontAlgn="base">
              <a:spcBef>
                <a:spcPct val="0"/>
              </a:spcBef>
              <a:spcAft>
                <a:spcPct val="0"/>
              </a:spcAft>
              <a:defRPr sz="1600" kern="1200">
                <a:solidFill>
                  <a:srgbClr val="000000"/>
                </a:solidFill>
                <a:latin typeface="Arial" pitchFamily="34" charset="0"/>
                <a:ea typeface="+mn-ea"/>
                <a:cs typeface="Arial" pitchFamily="34" charset="0"/>
              </a:defRPr>
            </a:lvl4pPr>
            <a:lvl5pPr marL="1828800" algn="l" defTabSz="449263" rtl="0" fontAlgn="base">
              <a:spcBef>
                <a:spcPct val="0"/>
              </a:spcBef>
              <a:spcAft>
                <a:spcPct val="0"/>
              </a:spcAft>
              <a:defRPr sz="1600" kern="1200">
                <a:solidFill>
                  <a:srgbClr val="000000"/>
                </a:solidFill>
                <a:latin typeface="Arial" pitchFamily="34" charset="0"/>
                <a:ea typeface="+mn-ea"/>
                <a:cs typeface="Arial" pitchFamily="34" charset="0"/>
              </a:defRPr>
            </a:lvl5pPr>
            <a:lvl6pPr marL="2286000" algn="l" defTabSz="914400" rtl="0" eaLnBrk="1" latinLnBrk="0" hangingPunct="1">
              <a:defRPr sz="1600" kern="1200">
                <a:solidFill>
                  <a:srgbClr val="000000"/>
                </a:solidFill>
                <a:latin typeface="Arial" pitchFamily="34" charset="0"/>
                <a:ea typeface="+mn-ea"/>
                <a:cs typeface="Arial" pitchFamily="34" charset="0"/>
              </a:defRPr>
            </a:lvl6pPr>
            <a:lvl7pPr marL="2743200" algn="l" defTabSz="914400" rtl="0" eaLnBrk="1" latinLnBrk="0" hangingPunct="1">
              <a:defRPr sz="1600" kern="1200">
                <a:solidFill>
                  <a:srgbClr val="000000"/>
                </a:solidFill>
                <a:latin typeface="Arial" pitchFamily="34" charset="0"/>
                <a:ea typeface="+mn-ea"/>
                <a:cs typeface="Arial" pitchFamily="34" charset="0"/>
              </a:defRPr>
            </a:lvl7pPr>
            <a:lvl8pPr marL="3200400" algn="l" defTabSz="914400" rtl="0" eaLnBrk="1" latinLnBrk="0" hangingPunct="1">
              <a:defRPr sz="1600" kern="1200">
                <a:solidFill>
                  <a:srgbClr val="000000"/>
                </a:solidFill>
                <a:latin typeface="Arial" pitchFamily="34" charset="0"/>
                <a:ea typeface="+mn-ea"/>
                <a:cs typeface="Arial" pitchFamily="34" charset="0"/>
              </a:defRPr>
            </a:lvl8pPr>
            <a:lvl9pPr marL="3657600" algn="l" defTabSz="914400" rtl="0" eaLnBrk="1" latinLnBrk="0" hangingPunct="1">
              <a:defRPr sz="1600" kern="1200">
                <a:solidFill>
                  <a:srgbClr val="000000"/>
                </a:solidFill>
                <a:latin typeface="Arial" pitchFamily="34" charset="0"/>
                <a:ea typeface="+mn-ea"/>
                <a:cs typeface="Arial" pitchFamily="34" charset="0"/>
              </a:defRPr>
            </a:lvl9pPr>
          </a:lstStyle>
          <a:p>
            <a:pPr marL="115888" indent="-115888" algn="ctr">
              <a:lnSpc>
                <a:spcPct val="80000"/>
              </a:lnSpc>
              <a:spcBef>
                <a:spcPct val="40000"/>
              </a:spcBef>
              <a:defRPr/>
            </a:pPr>
            <a:r>
              <a:rPr lang="en-US" sz="1100" dirty="0">
                <a:latin typeface="Arial" charset="0"/>
                <a:cs typeface="Arial" charset="0"/>
              </a:rPr>
              <a:t>Document objectives locally</a:t>
            </a:r>
          </a:p>
          <a:p>
            <a:pPr marL="115888" indent="-115888" algn="ctr">
              <a:lnSpc>
                <a:spcPct val="80000"/>
              </a:lnSpc>
              <a:spcBef>
                <a:spcPct val="40000"/>
              </a:spcBef>
              <a:defRPr/>
            </a:pPr>
            <a:r>
              <a:rPr lang="en-US" sz="1100" dirty="0">
                <a:latin typeface="Arial" charset="0"/>
                <a:cs typeface="Arial" charset="0"/>
              </a:rPr>
              <a:t>Manage department resources</a:t>
            </a:r>
          </a:p>
        </p:txBody>
      </p:sp>
      <p:sp>
        <p:nvSpPr>
          <p:cNvPr id="35" name="Rectangle 3"/>
          <p:cNvSpPr>
            <a:spLocks noChangeArrowheads="1"/>
          </p:cNvSpPr>
          <p:nvPr/>
        </p:nvSpPr>
        <p:spPr bwMode="auto">
          <a:xfrm>
            <a:off x="2994472" y="5354442"/>
            <a:ext cx="1828800" cy="731837"/>
          </a:xfrm>
          <a:prstGeom prst="roundRect">
            <a:avLst>
              <a:gd name="adj" fmla="val 16667"/>
            </a:avLst>
          </a:prstGeom>
          <a:solidFill>
            <a:srgbClr val="FFC000"/>
          </a:solidFill>
          <a:ln w="3175" algn="ctr">
            <a:solidFill>
              <a:schemeClr val="tx1"/>
            </a:solidFill>
            <a:round/>
            <a:headEnd/>
            <a:tailEnd/>
          </a:ln>
          <a:effectLst>
            <a:outerShdw blurRad="50800" dist="38100" dir="2700000" algn="tl" rotWithShape="0">
              <a:prstClr val="black">
                <a:alpha val="40000"/>
              </a:prstClr>
            </a:outerShdw>
          </a:effectLst>
        </p:spPr>
        <p:txBody>
          <a:bodyPr lIns="0" rIns="0" anchor="ctr"/>
          <a:lstStyle/>
          <a:p>
            <a:pPr marL="115888" indent="-115888" algn="ctr" defTabSz="449263">
              <a:lnSpc>
                <a:spcPct val="80000"/>
              </a:lnSpc>
              <a:spcBef>
                <a:spcPct val="40000"/>
              </a:spcBef>
            </a:pPr>
            <a:r>
              <a:rPr lang="en-US" sz="1100" dirty="0">
                <a:solidFill>
                  <a:srgbClr val="000000"/>
                </a:solidFill>
                <a:cs typeface="Arial" charset="0"/>
              </a:rPr>
              <a:t>Manage Lifecycle artifacts</a:t>
            </a:r>
          </a:p>
          <a:p>
            <a:pPr marL="115888" indent="-115888" algn="ctr" defTabSz="449263">
              <a:lnSpc>
                <a:spcPct val="80000"/>
              </a:lnSpc>
              <a:spcBef>
                <a:spcPct val="40000"/>
              </a:spcBef>
            </a:pPr>
            <a:r>
              <a:rPr lang="en-US" sz="1100" dirty="0">
                <a:solidFill>
                  <a:srgbClr val="000000"/>
                </a:solidFill>
                <a:cs typeface="Arial" charset="0"/>
              </a:rPr>
              <a:t>Schedule SCM integrations and automated builds </a:t>
            </a:r>
          </a:p>
          <a:p>
            <a:pPr marL="115888" indent="-115888" algn="ctr" defTabSz="449263">
              <a:lnSpc>
                <a:spcPct val="80000"/>
              </a:lnSpc>
              <a:spcBef>
                <a:spcPct val="40000"/>
              </a:spcBef>
            </a:pPr>
            <a:r>
              <a:rPr lang="en-US" sz="1100" dirty="0">
                <a:solidFill>
                  <a:srgbClr val="000000"/>
                </a:solidFill>
                <a:cs typeface="Arial" charset="0"/>
              </a:rPr>
              <a:t>Test following construction</a:t>
            </a:r>
          </a:p>
        </p:txBody>
      </p:sp>
      <p:sp>
        <p:nvSpPr>
          <p:cNvPr id="36" name="Rectangle 3"/>
          <p:cNvSpPr>
            <a:spLocks noChangeArrowheads="1"/>
          </p:cNvSpPr>
          <p:nvPr/>
        </p:nvSpPr>
        <p:spPr bwMode="auto">
          <a:xfrm>
            <a:off x="5086797" y="5354442"/>
            <a:ext cx="1828800" cy="731837"/>
          </a:xfrm>
          <a:prstGeom prst="roundRect">
            <a:avLst>
              <a:gd name="adj" fmla="val 16667"/>
            </a:avLst>
          </a:prstGeom>
          <a:solidFill>
            <a:srgbClr val="FFC000"/>
          </a:solidFill>
          <a:ln w="3175" algn="ctr">
            <a:solidFill>
              <a:schemeClr val="tx1"/>
            </a:solidFill>
            <a:round/>
            <a:headEnd/>
            <a:tailEnd/>
          </a:ln>
          <a:effectLst>
            <a:outerShdw blurRad="50800" dist="38100" dir="2700000" algn="tl" rotWithShape="0">
              <a:prstClr val="black">
                <a:alpha val="40000"/>
              </a:prstClr>
            </a:outerShdw>
          </a:effectLst>
        </p:spPr>
        <p:txBody>
          <a:bodyPr lIns="0" rIns="0" anchor="ctr"/>
          <a:lstStyle/>
          <a:p>
            <a:pPr marL="115888" indent="-115888" algn="ctr" defTabSz="449263">
              <a:lnSpc>
                <a:spcPct val="80000"/>
              </a:lnSpc>
              <a:spcBef>
                <a:spcPct val="40000"/>
              </a:spcBef>
            </a:pPr>
            <a:r>
              <a:rPr lang="en-US" sz="1100" dirty="0">
                <a:solidFill>
                  <a:srgbClr val="000000"/>
                </a:solidFill>
                <a:cs typeface="Arial" charset="0"/>
              </a:rPr>
              <a:t>Plan and manage releases </a:t>
            </a:r>
          </a:p>
          <a:p>
            <a:pPr marL="115888" indent="-115888" algn="ctr" defTabSz="449263">
              <a:lnSpc>
                <a:spcPct val="80000"/>
              </a:lnSpc>
              <a:spcBef>
                <a:spcPct val="40000"/>
              </a:spcBef>
            </a:pPr>
            <a:r>
              <a:rPr lang="en-US" sz="1100" dirty="0">
                <a:solidFill>
                  <a:srgbClr val="000000"/>
                </a:solidFill>
                <a:cs typeface="Arial" charset="0"/>
              </a:rPr>
              <a:t>Standardize deployments</a:t>
            </a:r>
          </a:p>
        </p:txBody>
      </p:sp>
      <p:sp>
        <p:nvSpPr>
          <p:cNvPr id="37" name="Rectangle 3"/>
          <p:cNvSpPr>
            <a:spLocks noChangeArrowheads="1"/>
          </p:cNvSpPr>
          <p:nvPr/>
        </p:nvSpPr>
        <p:spPr bwMode="auto">
          <a:xfrm>
            <a:off x="7179122" y="5354442"/>
            <a:ext cx="1828800" cy="731837"/>
          </a:xfrm>
          <a:prstGeom prst="roundRect">
            <a:avLst>
              <a:gd name="adj" fmla="val 16667"/>
            </a:avLst>
          </a:prstGeom>
          <a:solidFill>
            <a:srgbClr val="FFC000"/>
          </a:solidFill>
          <a:ln w="3175" algn="ctr">
            <a:solidFill>
              <a:schemeClr val="tx1"/>
            </a:solidFill>
            <a:round/>
            <a:headEnd/>
            <a:tailEnd/>
          </a:ln>
          <a:effectLst>
            <a:outerShdw blurRad="50800" dist="38100" dir="2700000" algn="tl" rotWithShape="0">
              <a:prstClr val="black">
                <a:alpha val="40000"/>
              </a:prstClr>
            </a:outerShdw>
          </a:effectLst>
        </p:spPr>
        <p:txBody>
          <a:bodyPr lIns="0" rIns="0" anchor="ctr"/>
          <a:lstStyle/>
          <a:p>
            <a:pPr marL="115888" indent="-115888" algn="ctr" defTabSz="449263">
              <a:lnSpc>
                <a:spcPct val="80000"/>
              </a:lnSpc>
              <a:spcBef>
                <a:spcPct val="40000"/>
              </a:spcBef>
            </a:pPr>
            <a:r>
              <a:rPr lang="en-US" sz="1100" dirty="0">
                <a:solidFill>
                  <a:srgbClr val="000000"/>
                </a:solidFill>
                <a:cs typeface="Arial" charset="0"/>
              </a:rPr>
              <a:t>Monitor resources  consistently</a:t>
            </a:r>
          </a:p>
          <a:p>
            <a:pPr marL="115888" indent="-115888" algn="ctr" defTabSz="449263">
              <a:lnSpc>
                <a:spcPct val="80000"/>
              </a:lnSpc>
              <a:spcBef>
                <a:spcPct val="40000"/>
              </a:spcBef>
            </a:pPr>
            <a:r>
              <a:rPr lang="en-US" sz="1100" dirty="0">
                <a:solidFill>
                  <a:srgbClr val="000000"/>
                </a:solidFill>
                <a:cs typeface="Arial" charset="0"/>
              </a:rPr>
              <a:t>Collaborate Dev/Ops informally</a:t>
            </a:r>
          </a:p>
        </p:txBody>
      </p:sp>
      <p:sp>
        <p:nvSpPr>
          <p:cNvPr id="38" name="Rectangle 3"/>
          <p:cNvSpPr>
            <a:spLocks noChangeArrowheads="1"/>
          </p:cNvSpPr>
          <p:nvPr/>
        </p:nvSpPr>
        <p:spPr bwMode="auto">
          <a:xfrm>
            <a:off x="903735" y="3211317"/>
            <a:ext cx="1828800" cy="730250"/>
          </a:xfrm>
          <a:prstGeom prst="roundRect">
            <a:avLst>
              <a:gd name="adj" fmla="val 16667"/>
            </a:avLst>
          </a:prstGeom>
          <a:solidFill>
            <a:srgbClr val="92D050"/>
          </a:solidFill>
          <a:ln w="3175">
            <a:solidFill>
              <a:schemeClr val="tx1"/>
            </a:solidFill>
            <a:prstDash val="solid"/>
            <a:round/>
            <a:headEnd/>
            <a:tailEnd/>
          </a:ln>
          <a:effectLst>
            <a:outerShdw blurRad="50800" dist="38100" dir="2700000" algn="tl" rotWithShape="0">
              <a:prstClr val="black">
                <a:alpha val="40000"/>
              </a:prstClr>
            </a:outerShdw>
          </a:effectLst>
        </p:spPr>
        <p:txBody>
          <a:bodyPr lIns="0" rIns="0" anchor="ctr"/>
          <a:lstStyle>
            <a:defPPr>
              <a:defRPr lang="en-GB"/>
            </a:defPPr>
            <a:lvl1pPr algn="l" defTabSz="449263" rtl="0" fontAlgn="base">
              <a:spcBef>
                <a:spcPct val="0"/>
              </a:spcBef>
              <a:spcAft>
                <a:spcPct val="0"/>
              </a:spcAft>
              <a:defRPr sz="1600" kern="1200">
                <a:solidFill>
                  <a:srgbClr val="000000"/>
                </a:solidFill>
                <a:latin typeface="Arial" pitchFamily="34" charset="0"/>
                <a:ea typeface="+mn-ea"/>
                <a:cs typeface="Arial" pitchFamily="34" charset="0"/>
              </a:defRPr>
            </a:lvl1pPr>
            <a:lvl2pPr marL="457200" algn="l" defTabSz="449263" rtl="0" fontAlgn="base">
              <a:spcBef>
                <a:spcPct val="0"/>
              </a:spcBef>
              <a:spcAft>
                <a:spcPct val="0"/>
              </a:spcAft>
              <a:defRPr sz="1600" kern="1200">
                <a:solidFill>
                  <a:srgbClr val="000000"/>
                </a:solidFill>
                <a:latin typeface="Arial" pitchFamily="34" charset="0"/>
                <a:ea typeface="+mn-ea"/>
                <a:cs typeface="Arial" pitchFamily="34" charset="0"/>
              </a:defRPr>
            </a:lvl2pPr>
            <a:lvl3pPr marL="914400" algn="l" defTabSz="449263" rtl="0" fontAlgn="base">
              <a:spcBef>
                <a:spcPct val="0"/>
              </a:spcBef>
              <a:spcAft>
                <a:spcPct val="0"/>
              </a:spcAft>
              <a:defRPr sz="1600" kern="1200">
                <a:solidFill>
                  <a:srgbClr val="000000"/>
                </a:solidFill>
                <a:latin typeface="Arial" pitchFamily="34" charset="0"/>
                <a:ea typeface="+mn-ea"/>
                <a:cs typeface="Arial" pitchFamily="34" charset="0"/>
              </a:defRPr>
            </a:lvl3pPr>
            <a:lvl4pPr marL="1371600" algn="l" defTabSz="449263" rtl="0" fontAlgn="base">
              <a:spcBef>
                <a:spcPct val="0"/>
              </a:spcBef>
              <a:spcAft>
                <a:spcPct val="0"/>
              </a:spcAft>
              <a:defRPr sz="1600" kern="1200">
                <a:solidFill>
                  <a:srgbClr val="000000"/>
                </a:solidFill>
                <a:latin typeface="Arial" pitchFamily="34" charset="0"/>
                <a:ea typeface="+mn-ea"/>
                <a:cs typeface="Arial" pitchFamily="34" charset="0"/>
              </a:defRPr>
            </a:lvl4pPr>
            <a:lvl5pPr marL="1828800" algn="l" defTabSz="449263" rtl="0" fontAlgn="base">
              <a:spcBef>
                <a:spcPct val="0"/>
              </a:spcBef>
              <a:spcAft>
                <a:spcPct val="0"/>
              </a:spcAft>
              <a:defRPr sz="1600" kern="1200">
                <a:solidFill>
                  <a:srgbClr val="000000"/>
                </a:solidFill>
                <a:latin typeface="Arial" pitchFamily="34" charset="0"/>
                <a:ea typeface="+mn-ea"/>
                <a:cs typeface="Arial" pitchFamily="34" charset="0"/>
              </a:defRPr>
            </a:lvl5pPr>
            <a:lvl6pPr marL="2286000" algn="l" defTabSz="914400" rtl="0" eaLnBrk="1" latinLnBrk="0" hangingPunct="1">
              <a:defRPr sz="1600" kern="1200">
                <a:solidFill>
                  <a:srgbClr val="000000"/>
                </a:solidFill>
                <a:latin typeface="Arial" pitchFamily="34" charset="0"/>
                <a:ea typeface="+mn-ea"/>
                <a:cs typeface="Arial" pitchFamily="34" charset="0"/>
              </a:defRPr>
            </a:lvl6pPr>
            <a:lvl7pPr marL="2743200" algn="l" defTabSz="914400" rtl="0" eaLnBrk="1" latinLnBrk="0" hangingPunct="1">
              <a:defRPr sz="1600" kern="1200">
                <a:solidFill>
                  <a:srgbClr val="000000"/>
                </a:solidFill>
                <a:latin typeface="Arial" pitchFamily="34" charset="0"/>
                <a:ea typeface="+mn-ea"/>
                <a:cs typeface="Arial" pitchFamily="34" charset="0"/>
              </a:defRPr>
            </a:lvl7pPr>
            <a:lvl8pPr marL="3200400" algn="l" defTabSz="914400" rtl="0" eaLnBrk="1" latinLnBrk="0" hangingPunct="1">
              <a:defRPr sz="1600" kern="1200">
                <a:solidFill>
                  <a:srgbClr val="000000"/>
                </a:solidFill>
                <a:latin typeface="Arial" pitchFamily="34" charset="0"/>
                <a:ea typeface="+mn-ea"/>
                <a:cs typeface="Arial" pitchFamily="34" charset="0"/>
              </a:defRPr>
            </a:lvl8pPr>
            <a:lvl9pPr marL="3657600" algn="l" defTabSz="914400" rtl="0" eaLnBrk="1" latinLnBrk="0" hangingPunct="1">
              <a:defRPr sz="1600" kern="1200">
                <a:solidFill>
                  <a:srgbClr val="000000"/>
                </a:solidFill>
                <a:latin typeface="Arial" pitchFamily="34" charset="0"/>
                <a:ea typeface="+mn-ea"/>
                <a:cs typeface="Arial" pitchFamily="34" charset="0"/>
              </a:defRPr>
            </a:lvl9pPr>
          </a:lstStyle>
          <a:p>
            <a:pPr marL="115888" indent="-115888" algn="ctr">
              <a:lnSpc>
                <a:spcPct val="80000"/>
              </a:lnSpc>
              <a:spcBef>
                <a:spcPct val="40000"/>
              </a:spcBef>
              <a:defRPr/>
            </a:pPr>
            <a:r>
              <a:rPr lang="en-US" sz="1100" dirty="0">
                <a:latin typeface="Arial" charset="0"/>
                <a:cs typeface="Arial" charset="0"/>
              </a:rPr>
              <a:t>Plan and source strategically</a:t>
            </a:r>
          </a:p>
          <a:p>
            <a:pPr marL="115888" lvl="1" indent="-115888" algn="ctr">
              <a:lnSpc>
                <a:spcPct val="80000"/>
              </a:lnSpc>
              <a:spcBef>
                <a:spcPct val="40000"/>
              </a:spcBef>
              <a:defRPr/>
            </a:pPr>
            <a:r>
              <a:rPr lang="en-US" sz="1100" dirty="0">
                <a:latin typeface="Arial" charset="0"/>
                <a:cs typeface="Arial" charset="0"/>
              </a:rPr>
              <a:t>Dashboard portfolio measures</a:t>
            </a:r>
          </a:p>
        </p:txBody>
      </p:sp>
      <p:sp>
        <p:nvSpPr>
          <p:cNvPr id="39" name="Rectangle 3"/>
          <p:cNvSpPr>
            <a:spLocks noChangeArrowheads="1"/>
          </p:cNvSpPr>
          <p:nvPr/>
        </p:nvSpPr>
        <p:spPr bwMode="auto">
          <a:xfrm>
            <a:off x="7179122" y="4282879"/>
            <a:ext cx="1828800" cy="731838"/>
          </a:xfrm>
          <a:prstGeom prst="roundRect">
            <a:avLst>
              <a:gd name="adj" fmla="val 16667"/>
            </a:avLst>
          </a:prstGeom>
          <a:solidFill>
            <a:srgbClr val="FFFF00"/>
          </a:solidFill>
          <a:ln w="3175" algn="ctr">
            <a:solidFill>
              <a:schemeClr val="tx1"/>
            </a:solidFill>
            <a:prstDash val="solid"/>
            <a:round/>
            <a:headEnd/>
            <a:tailEnd/>
          </a:ln>
          <a:effectLst>
            <a:outerShdw blurRad="50800" dist="38100" dir="2700000" algn="tl" rotWithShape="0">
              <a:prstClr val="black">
                <a:alpha val="40000"/>
              </a:prstClr>
            </a:outerShdw>
          </a:effectLst>
        </p:spPr>
        <p:txBody>
          <a:bodyPr lIns="0" rIns="0" anchor="ctr"/>
          <a:lstStyle/>
          <a:p>
            <a:pPr marL="115888" indent="-115888" algn="ctr" defTabSz="449263">
              <a:lnSpc>
                <a:spcPct val="80000"/>
              </a:lnSpc>
              <a:spcBef>
                <a:spcPts val="300"/>
              </a:spcBef>
            </a:pPr>
            <a:r>
              <a:rPr lang="en-US" sz="1100" dirty="0">
                <a:solidFill>
                  <a:srgbClr val="000000"/>
                </a:solidFill>
                <a:cs typeface="Arial" charset="0"/>
              </a:rPr>
              <a:t> Monitor using business and end user context</a:t>
            </a:r>
          </a:p>
          <a:p>
            <a:pPr marL="115888" indent="-115888" algn="ctr" defTabSz="449263">
              <a:lnSpc>
                <a:spcPct val="80000"/>
              </a:lnSpc>
              <a:spcBef>
                <a:spcPts val="300"/>
              </a:spcBef>
            </a:pPr>
            <a:r>
              <a:rPr lang="en-US" sz="1100" dirty="0">
                <a:solidFill>
                  <a:srgbClr val="000000"/>
                </a:solidFill>
                <a:cs typeface="Arial" charset="0"/>
              </a:rPr>
              <a:t>Centralize event notification and incident resolution</a:t>
            </a:r>
          </a:p>
        </p:txBody>
      </p:sp>
      <p:sp>
        <p:nvSpPr>
          <p:cNvPr id="40" name="Rectangle 3"/>
          <p:cNvSpPr>
            <a:spLocks noChangeArrowheads="1"/>
          </p:cNvSpPr>
          <p:nvPr/>
        </p:nvSpPr>
        <p:spPr bwMode="auto">
          <a:xfrm>
            <a:off x="7179122" y="2138167"/>
            <a:ext cx="1828800" cy="731837"/>
          </a:xfrm>
          <a:prstGeom prst="roundRect">
            <a:avLst>
              <a:gd name="adj" fmla="val 16667"/>
            </a:avLst>
          </a:prstGeom>
          <a:solidFill>
            <a:srgbClr val="00B050"/>
          </a:solidFill>
          <a:ln w="3175" algn="ctr">
            <a:solidFill>
              <a:schemeClr val="tx1"/>
            </a:solidFill>
            <a:round/>
            <a:headEnd/>
            <a:tailEnd/>
          </a:ln>
          <a:effectLst>
            <a:outerShdw blurRad="50800" dist="38100" dir="2700000" algn="tl" rotWithShape="0">
              <a:prstClr val="black">
                <a:alpha val="40000"/>
              </a:prstClr>
            </a:outerShdw>
          </a:effectLst>
        </p:spPr>
        <p:txBody>
          <a:bodyPr lIns="0" rIns="0" anchor="ctr"/>
          <a:lstStyle/>
          <a:p>
            <a:pPr marL="115888" indent="-115888" algn="ctr" defTabSz="449263">
              <a:lnSpc>
                <a:spcPct val="80000"/>
              </a:lnSpc>
              <a:spcBef>
                <a:spcPct val="40000"/>
              </a:spcBef>
            </a:pPr>
            <a:r>
              <a:rPr lang="en-US" sz="1100" dirty="0">
                <a:solidFill>
                  <a:schemeClr val="bg1"/>
                </a:solidFill>
                <a:cs typeface="Arial" charset="0"/>
              </a:rPr>
              <a:t>Automate problem isolation and issue resolution</a:t>
            </a:r>
          </a:p>
          <a:p>
            <a:pPr marL="115888" indent="-115888" algn="ctr" defTabSz="449263">
              <a:lnSpc>
                <a:spcPct val="80000"/>
              </a:lnSpc>
              <a:spcBef>
                <a:spcPct val="40000"/>
              </a:spcBef>
            </a:pPr>
            <a:r>
              <a:rPr lang="en-US" sz="1100" dirty="0">
                <a:solidFill>
                  <a:schemeClr val="bg1"/>
                </a:solidFill>
                <a:cs typeface="Arial" charset="0"/>
              </a:rPr>
              <a:t>Optimize to customer KPIs continuously </a:t>
            </a:r>
          </a:p>
        </p:txBody>
      </p:sp>
      <p:sp>
        <p:nvSpPr>
          <p:cNvPr id="41" name="Rectangle 3"/>
          <p:cNvSpPr>
            <a:spLocks noChangeArrowheads="1"/>
          </p:cNvSpPr>
          <p:nvPr/>
        </p:nvSpPr>
        <p:spPr bwMode="auto">
          <a:xfrm>
            <a:off x="2994472" y="2138167"/>
            <a:ext cx="1828800" cy="731837"/>
          </a:xfrm>
          <a:prstGeom prst="roundRect">
            <a:avLst>
              <a:gd name="adj" fmla="val 16667"/>
            </a:avLst>
          </a:prstGeom>
          <a:solidFill>
            <a:srgbClr val="00B050"/>
          </a:solidFill>
          <a:ln w="3175" algn="ctr">
            <a:solidFill>
              <a:schemeClr val="tx1"/>
            </a:solidFill>
            <a:round/>
            <a:headEnd/>
            <a:tailEnd/>
          </a:ln>
          <a:effectLst>
            <a:outerShdw blurRad="50800" dist="38100" dir="2700000" algn="tl" rotWithShape="0">
              <a:prstClr val="black">
                <a:alpha val="40000"/>
              </a:prstClr>
            </a:outerShdw>
          </a:effectLst>
        </p:spPr>
        <p:txBody>
          <a:bodyPr lIns="0" rIns="0" anchor="ctr"/>
          <a:lstStyle/>
          <a:p>
            <a:pPr marL="115888" indent="-115888" algn="ctr" defTabSz="449263">
              <a:lnSpc>
                <a:spcPct val="80000"/>
              </a:lnSpc>
              <a:spcBef>
                <a:spcPct val="40000"/>
              </a:spcBef>
            </a:pPr>
            <a:r>
              <a:rPr lang="en-US" sz="1100" dirty="0">
                <a:solidFill>
                  <a:schemeClr val="bg1"/>
                </a:solidFill>
                <a:cs typeface="Arial" charset="0"/>
              </a:rPr>
              <a:t>Improve continuously with development intelligence </a:t>
            </a:r>
          </a:p>
          <a:p>
            <a:pPr marL="115888" indent="-115888" algn="ctr" defTabSz="449263">
              <a:lnSpc>
                <a:spcPct val="80000"/>
              </a:lnSpc>
              <a:spcBef>
                <a:spcPct val="40000"/>
              </a:spcBef>
            </a:pPr>
            <a:r>
              <a:rPr lang="en-US" sz="1100" dirty="0">
                <a:solidFill>
                  <a:schemeClr val="bg1"/>
                </a:solidFill>
                <a:cs typeface="Arial" charset="0"/>
              </a:rPr>
              <a:t>Test Continuously</a:t>
            </a:r>
          </a:p>
        </p:txBody>
      </p:sp>
      <p:sp>
        <p:nvSpPr>
          <p:cNvPr id="42" name="Rectangle 3"/>
          <p:cNvSpPr>
            <a:spLocks noChangeArrowheads="1"/>
          </p:cNvSpPr>
          <p:nvPr/>
        </p:nvSpPr>
        <p:spPr bwMode="auto">
          <a:xfrm>
            <a:off x="5086797" y="2138167"/>
            <a:ext cx="1828800" cy="731837"/>
          </a:xfrm>
          <a:prstGeom prst="roundRect">
            <a:avLst>
              <a:gd name="adj" fmla="val 16667"/>
            </a:avLst>
          </a:prstGeom>
          <a:solidFill>
            <a:srgbClr val="00B050"/>
          </a:solidFill>
          <a:ln w="3175" algn="ctr">
            <a:solidFill>
              <a:schemeClr val="tx1"/>
            </a:solidFill>
            <a:round/>
            <a:headEnd/>
            <a:tailEnd/>
          </a:ln>
          <a:effectLst>
            <a:outerShdw blurRad="50800" dist="38100" dir="2700000" algn="tl" rotWithShape="0">
              <a:prstClr val="black">
                <a:alpha val="40000"/>
              </a:prstClr>
            </a:outerShdw>
          </a:effectLst>
        </p:spPr>
        <p:txBody>
          <a:bodyPr lIns="0" rIns="0" anchor="ctr"/>
          <a:lstStyle/>
          <a:p>
            <a:pPr marL="115888" indent="-115888" algn="ctr" defTabSz="449263">
              <a:lnSpc>
                <a:spcPct val="80000"/>
              </a:lnSpc>
              <a:spcBef>
                <a:spcPct val="40000"/>
              </a:spcBef>
            </a:pPr>
            <a:r>
              <a:rPr lang="en-US" sz="1100" dirty="0">
                <a:solidFill>
                  <a:schemeClr val="bg1"/>
                </a:solidFill>
                <a:cs typeface="Arial" charset="0"/>
              </a:rPr>
              <a:t>Manage environments through automation</a:t>
            </a:r>
          </a:p>
          <a:p>
            <a:pPr marL="115888" indent="-115888" algn="ctr" defTabSz="449263">
              <a:lnSpc>
                <a:spcPct val="80000"/>
              </a:lnSpc>
              <a:spcBef>
                <a:spcPct val="40000"/>
              </a:spcBef>
            </a:pPr>
            <a:r>
              <a:rPr lang="en-US" sz="1100" dirty="0">
                <a:solidFill>
                  <a:schemeClr val="bg1"/>
                </a:solidFill>
                <a:cs typeface="Arial" charset="0"/>
              </a:rPr>
              <a:t>Provide self-service build, provision and deploy</a:t>
            </a:r>
          </a:p>
        </p:txBody>
      </p:sp>
      <p:sp>
        <p:nvSpPr>
          <p:cNvPr id="6" name="Flèche vers le haut 5"/>
          <p:cNvSpPr/>
          <p:nvPr/>
        </p:nvSpPr>
        <p:spPr>
          <a:xfrm>
            <a:off x="3774" y="1817670"/>
            <a:ext cx="720080" cy="4320480"/>
          </a:xfrm>
          <a:prstGeom prst="up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Progrès</a:t>
            </a:r>
            <a:endParaRPr lang="fr-FR" dirty="0"/>
          </a:p>
        </p:txBody>
      </p:sp>
      <p:sp>
        <p:nvSpPr>
          <p:cNvPr id="21" name="Rectangle 20"/>
          <p:cNvSpPr/>
          <p:nvPr/>
        </p:nvSpPr>
        <p:spPr>
          <a:xfrm>
            <a:off x="24974" y="828635"/>
            <a:ext cx="4619034" cy="369332"/>
          </a:xfrm>
          <a:prstGeom prst="rect">
            <a:avLst/>
          </a:prstGeom>
          <a:solidFill>
            <a:srgbClr val="0070C0"/>
          </a:solidFill>
        </p:spPr>
        <p:txBody>
          <a:bodyPr wrap="square">
            <a:spAutoFit/>
          </a:bodyPr>
          <a:lstStyle/>
          <a:p>
            <a:r>
              <a:rPr lang="fr-FR" dirty="0" err="1" smtClean="0">
                <a:solidFill>
                  <a:schemeClr val="bg1"/>
                </a:solidFill>
                <a:latin typeface="Calibri" panose="020F0502020204030204" pitchFamily="34" charset="0"/>
              </a:rPr>
              <a:t>Step</a:t>
            </a:r>
            <a:r>
              <a:rPr lang="fr-FR" dirty="0" smtClean="0">
                <a:solidFill>
                  <a:schemeClr val="bg1"/>
                </a:solidFill>
                <a:latin typeface="Calibri" panose="020F0502020204030204" pitchFamily="34" charset="0"/>
              </a:rPr>
              <a:t> 2 : l’état des lieux actuel ?</a:t>
            </a:r>
            <a:endParaRPr lang="fr-FR" dirty="0">
              <a:solidFill>
                <a:schemeClr val="bg1"/>
              </a:solidFill>
              <a:latin typeface="Calibri" panose="020F0502020204030204" pitchFamily="34" charset="0"/>
            </a:endParaRPr>
          </a:p>
        </p:txBody>
      </p:sp>
    </p:spTree>
    <p:extLst>
      <p:ext uri="{BB962C8B-B14F-4D97-AF65-F5344CB8AC3E}">
        <p14:creationId xmlns:p14="http://schemas.microsoft.com/office/powerpoint/2010/main" val="394130172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par>
                          <p:cTn id="25" fill="hold">
                            <p:stCondLst>
                              <p:cond delay="2000"/>
                            </p:stCondLst>
                            <p:childTnLst>
                              <p:par>
                                <p:cTn id="26" presetID="10" presetClass="entr" presetSubtype="0" fill="hold" grpId="0" nodeType="afterEffect">
                                  <p:stCondLst>
                                    <p:cond delay="5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childTnLst>
                          </p:cTn>
                        </p:par>
                        <p:par>
                          <p:cTn id="41" fill="hold">
                            <p:stCondLst>
                              <p:cond delay="4500"/>
                            </p:stCondLst>
                            <p:childTnLst>
                              <p:par>
                                <p:cTn id="42" presetID="10" presetClass="entr" presetSubtype="0" fill="hold" grpId="0" nodeType="afterEffect">
                                  <p:stCondLst>
                                    <p:cond delay="50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par>
                          <p:cTn id="53" fill="hold">
                            <p:stCondLst>
                              <p:cond delay="6500"/>
                            </p:stCondLst>
                            <p:childTnLst>
                              <p:par>
                                <p:cTn id="54" presetID="10" presetClass="entr" presetSubtype="0"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childTnLst>
                          </p:cTn>
                        </p:par>
                        <p:par>
                          <p:cTn id="57" fill="hold">
                            <p:stCondLst>
                              <p:cond delay="7000"/>
                            </p:stCondLst>
                            <p:childTnLst>
                              <p:par>
                                <p:cTn id="58" presetID="10" presetClass="entr" presetSubtype="0" fill="hold" grpId="0" nodeType="afterEffect">
                                  <p:stCondLst>
                                    <p:cond delay="50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par>
                          <p:cTn id="61" fill="hold">
                            <p:stCondLst>
                              <p:cond delay="8000"/>
                            </p:stCondLst>
                            <p:childTnLst>
                              <p:par>
                                <p:cTn id="62" presetID="10" presetClass="entr" presetSubtype="0" fill="hold" grpId="0" nodeType="after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childTnLst>
                          </p:cTn>
                        </p:par>
                        <p:par>
                          <p:cTn id="65" fill="hold">
                            <p:stCondLst>
                              <p:cond delay="8500"/>
                            </p:stCondLst>
                            <p:childTnLst>
                              <p:par>
                                <p:cTn id="66" presetID="10" presetClass="entr" presetSubtype="0" fill="hold" grpId="0"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fade">
                                      <p:cBhvr>
                                        <p:cTn id="68" dur="500"/>
                                        <p:tgtEl>
                                          <p:spTgt spid="42"/>
                                        </p:tgtEl>
                                      </p:cBhvr>
                                    </p:animEffect>
                                  </p:childTnLst>
                                </p:cTn>
                              </p:par>
                            </p:childTnLst>
                          </p:cTn>
                        </p:par>
                        <p:par>
                          <p:cTn id="69" fill="hold">
                            <p:stCondLst>
                              <p:cond delay="9000"/>
                            </p:stCondLst>
                            <p:childTnLst>
                              <p:par>
                                <p:cTn id="70" presetID="10" presetClass="entr" presetSubtype="0"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5496" y="45443"/>
            <a:ext cx="9036495"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Axes D’améliorations et de Transformation</a:t>
            </a:r>
          </a:p>
        </p:txBody>
      </p:sp>
      <p:pic>
        <p:nvPicPr>
          <p:cNvPr id="2" name="Image 1"/>
          <p:cNvPicPr>
            <a:picLocks noChangeAspect="1"/>
          </p:cNvPicPr>
          <p:nvPr/>
        </p:nvPicPr>
        <p:blipFill>
          <a:blip r:embed="rId3"/>
          <a:stretch>
            <a:fillRect/>
          </a:stretch>
        </p:blipFill>
        <p:spPr>
          <a:xfrm>
            <a:off x="611560" y="1268760"/>
            <a:ext cx="7486650" cy="4400550"/>
          </a:xfrm>
          <a:prstGeom prst="rect">
            <a:avLst/>
          </a:prstGeom>
        </p:spPr>
      </p:pic>
      <p:sp>
        <p:nvSpPr>
          <p:cNvPr id="4" name="Rectangle 3"/>
          <p:cNvSpPr/>
          <p:nvPr/>
        </p:nvSpPr>
        <p:spPr>
          <a:xfrm>
            <a:off x="24974" y="828635"/>
            <a:ext cx="4619033" cy="369332"/>
          </a:xfrm>
          <a:prstGeom prst="rect">
            <a:avLst/>
          </a:prstGeom>
          <a:solidFill>
            <a:srgbClr val="0070C0"/>
          </a:solidFill>
        </p:spPr>
        <p:txBody>
          <a:bodyPr wrap="square">
            <a:spAutoFit/>
          </a:bodyPr>
          <a:lstStyle/>
          <a:p>
            <a:r>
              <a:rPr lang="fr-FR" dirty="0" err="1" smtClean="0">
                <a:solidFill>
                  <a:schemeClr val="bg1"/>
                </a:solidFill>
                <a:latin typeface="Calibri" panose="020F0502020204030204" pitchFamily="34" charset="0"/>
              </a:rPr>
              <a:t>Step</a:t>
            </a:r>
            <a:r>
              <a:rPr lang="fr-FR" dirty="0" smtClean="0">
                <a:solidFill>
                  <a:schemeClr val="bg1"/>
                </a:solidFill>
                <a:latin typeface="Calibri" panose="020F0502020204030204" pitchFamily="34" charset="0"/>
              </a:rPr>
              <a:t> 2 : l’état des lieux actuel ? (autre exemple)</a:t>
            </a:r>
            <a:endParaRPr lang="fr-FR" dirty="0">
              <a:solidFill>
                <a:schemeClr val="bg1"/>
              </a:solidFill>
              <a:latin typeface="Calibri" panose="020F0502020204030204" pitchFamily="34" charset="0"/>
            </a:endParaRPr>
          </a:p>
        </p:txBody>
      </p:sp>
      <p:sp>
        <p:nvSpPr>
          <p:cNvPr id="3" name="Flèche droite 2"/>
          <p:cNvSpPr/>
          <p:nvPr/>
        </p:nvSpPr>
        <p:spPr>
          <a:xfrm>
            <a:off x="1115616" y="5805264"/>
            <a:ext cx="6982594" cy="648072"/>
          </a:xfrm>
          <a:prstGeom prst="right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 R O G R E S</a:t>
            </a:r>
            <a:endParaRPr lang="fr-FR" dirty="0"/>
          </a:p>
        </p:txBody>
      </p:sp>
    </p:spTree>
    <p:extLst>
      <p:ext uri="{BB962C8B-B14F-4D97-AF65-F5344CB8AC3E}">
        <p14:creationId xmlns:p14="http://schemas.microsoft.com/office/powerpoint/2010/main" val="189533133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0"/>
                                        <p:tgtEl>
                                          <p:spTgt spid="2"/>
                                        </p:tgtEl>
                                      </p:cBhvr>
                                    </p:animEffect>
                                  </p:childTnLst>
                                </p:cTn>
                              </p:par>
                            </p:childTnLst>
                          </p:cTn>
                        </p:par>
                        <p:par>
                          <p:cTn id="8" fill="hold">
                            <p:stCondLst>
                              <p:cond delay="50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5508104" y="2636912"/>
            <a:ext cx="3635896" cy="503237"/>
          </a:xfrm>
          <a:prstGeom prst="rect">
            <a:avLst/>
          </a:prstGeo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eaLnBrk="1" hangingPunct="1"/>
            <a:r>
              <a:rPr lang="fr-FR" sz="2400" kern="0" dirty="0" err="1" smtClean="0">
                <a:solidFill>
                  <a:schemeClr val="bg1"/>
                </a:solidFill>
                <a:latin typeface="Calibri" pitchFamily="34" charset="0"/>
              </a:rPr>
              <a:t>Step</a:t>
            </a:r>
            <a:r>
              <a:rPr lang="fr-FR" sz="2400" kern="0" dirty="0" smtClean="0">
                <a:solidFill>
                  <a:schemeClr val="bg1"/>
                </a:solidFill>
                <a:latin typeface="Calibri" pitchFamily="34" charset="0"/>
              </a:rPr>
              <a:t> 3 - Les Priorités</a:t>
            </a:r>
            <a:endParaRPr lang="fr-FR" sz="2400" kern="1200" dirty="0">
              <a:solidFill>
                <a:schemeClr val="bg1"/>
              </a:solidFill>
              <a:latin typeface="Calibri" panose="020F0502020204030204" pitchFamily="34" charset="0"/>
            </a:endParaRPr>
          </a:p>
        </p:txBody>
      </p:sp>
      <p:pic>
        <p:nvPicPr>
          <p:cNvPr id="11" name="Picture 7"/>
          <p:cNvPicPr>
            <a:picLocks noGrp="1" noChangeAspect="1" noChangeArrowheads="1"/>
          </p:cNvPicPr>
          <p:nvPr>
            <p:ph idx="1"/>
          </p:nvPr>
        </p:nvPicPr>
        <p:blipFill>
          <a:blip r:embed="rId2" cstate="print"/>
          <a:srcRect/>
          <a:stretch>
            <a:fillRect/>
          </a:stretch>
        </p:blipFill>
        <p:spPr>
          <a:xfrm>
            <a:off x="0" y="296862"/>
            <a:ext cx="9144000" cy="1980010"/>
          </a:xfrm>
          <a:noFill/>
        </p:spPr>
      </p:pic>
      <p:sp>
        <p:nvSpPr>
          <p:cNvPr id="12" name="ZoneTexte 8"/>
          <p:cNvSpPr txBox="1">
            <a:spLocks noChangeArrowheads="1"/>
          </p:cNvSpPr>
          <p:nvPr/>
        </p:nvSpPr>
        <p:spPr bwMode="auto">
          <a:xfrm>
            <a:off x="395536" y="1056034"/>
            <a:ext cx="6084888" cy="461665"/>
          </a:xfrm>
          <a:prstGeom prst="rect">
            <a:avLst/>
          </a:prstGeom>
          <a:noFill/>
          <a:ln w="9525">
            <a:noFill/>
            <a:miter lim="800000"/>
            <a:headEnd/>
            <a:tailEnd/>
          </a:ln>
        </p:spPr>
        <p:txBody>
          <a:bodyPr>
            <a:spAutoFit/>
          </a:bodyPr>
          <a:lstStyle/>
          <a:p>
            <a:pPr eaLnBrk="1" hangingPunct="1"/>
            <a:r>
              <a:rPr lang="fr-FR" sz="2400" dirty="0">
                <a:solidFill>
                  <a:schemeClr val="bg1"/>
                </a:solidFill>
                <a:latin typeface="Calibri" pitchFamily="34" charset="0"/>
              </a:rPr>
              <a:t>Les </a:t>
            </a:r>
            <a:r>
              <a:rPr lang="fr-FR" sz="2400" dirty="0" smtClean="0">
                <a:solidFill>
                  <a:schemeClr val="bg1"/>
                </a:solidFill>
                <a:latin typeface="Calibri" pitchFamily="34" charset="0"/>
              </a:rPr>
              <a:t>Axes D’améliorations et de Transformation</a:t>
            </a:r>
            <a:endParaRPr lang="fr-FR" sz="2400" dirty="0">
              <a:solidFill>
                <a:schemeClr val="bg1"/>
              </a:solidFill>
              <a:latin typeface="Calibri" pitchFamily="34" charset="0"/>
            </a:endParaRPr>
          </a:p>
        </p:txBody>
      </p:sp>
    </p:spTree>
    <p:extLst>
      <p:ext uri="{BB962C8B-B14F-4D97-AF65-F5344CB8AC3E}">
        <p14:creationId xmlns:p14="http://schemas.microsoft.com/office/powerpoint/2010/main" val="16483285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0" y="188913"/>
            <a:ext cx="9144000" cy="576262"/>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kern="1200" dirty="0">
                <a:solidFill>
                  <a:schemeClr val="bg1"/>
                </a:solidFill>
                <a:latin typeface="Calibri" pitchFamily="34" charset="0"/>
              </a:rPr>
              <a:t>La Philosophie « DEVOPS »</a:t>
            </a:r>
          </a:p>
        </p:txBody>
      </p:sp>
      <p:sp>
        <p:nvSpPr>
          <p:cNvPr id="7" name="ZoneTexte 6"/>
          <p:cNvSpPr txBox="1"/>
          <p:nvPr/>
        </p:nvSpPr>
        <p:spPr>
          <a:xfrm>
            <a:off x="105334" y="1124744"/>
            <a:ext cx="5330762"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Synergie ITIL </a:t>
            </a:r>
            <a:r>
              <a:rPr lang="fr-FR" dirty="0"/>
              <a:t>et DEVOPS</a:t>
            </a:r>
          </a:p>
        </p:txBody>
      </p:sp>
      <p:sp>
        <p:nvSpPr>
          <p:cNvPr id="2" name="Rectangle 1"/>
          <p:cNvSpPr/>
          <p:nvPr/>
        </p:nvSpPr>
        <p:spPr>
          <a:xfrm>
            <a:off x="47446" y="1617762"/>
            <a:ext cx="9036496" cy="3539430"/>
          </a:xfrm>
          <a:prstGeom prst="rect">
            <a:avLst/>
          </a:prstGeom>
        </p:spPr>
        <p:txBody>
          <a:bodyPr wrap="square">
            <a:spAutoFit/>
          </a:bodyPr>
          <a:lstStyle/>
          <a:p>
            <a:r>
              <a:rPr lang="fr-FR" sz="1600" b="1" dirty="0">
                <a:solidFill>
                  <a:srgbClr val="17448A"/>
                </a:solidFill>
                <a:latin typeface="Calibri" panose="020F0502020204030204" pitchFamily="34" charset="0"/>
              </a:rPr>
              <a:t>ITIL</a:t>
            </a:r>
            <a:r>
              <a:rPr lang="fr-FR" sz="1600" dirty="0">
                <a:latin typeface="Calibri" panose="020F0502020204030204" pitchFamily="34" charset="0"/>
              </a:rPr>
              <a:t> (IT Infrastructure </a:t>
            </a:r>
            <a:r>
              <a:rPr lang="fr-FR" sz="1600" dirty="0" smtClean="0">
                <a:latin typeface="Calibri" panose="020F0502020204030204" pitchFamily="34" charset="0"/>
              </a:rPr>
              <a:t>Library) est </a:t>
            </a:r>
            <a:r>
              <a:rPr lang="fr-FR" sz="1600" dirty="0">
                <a:latin typeface="Calibri" panose="020F0502020204030204" pitchFamily="34" charset="0"/>
              </a:rPr>
              <a:t>une référence </a:t>
            </a:r>
            <a:r>
              <a:rPr lang="fr-FR" sz="1600" dirty="0" smtClean="0">
                <a:latin typeface="Calibri" panose="020F0502020204030204" pitchFamily="34" charset="0"/>
              </a:rPr>
              <a:t>mondial des </a:t>
            </a:r>
            <a:r>
              <a:rPr lang="fr-FR" sz="1600" dirty="0">
                <a:solidFill>
                  <a:srgbClr val="17448A"/>
                </a:solidFill>
                <a:latin typeface="Calibri" panose="020F0502020204030204" pitchFamily="34" charset="0"/>
              </a:rPr>
              <a:t>bonnes</a:t>
            </a:r>
            <a:r>
              <a:rPr lang="fr-FR" sz="1600" dirty="0">
                <a:latin typeface="Calibri" panose="020F0502020204030204" pitchFamily="34" charset="0"/>
              </a:rPr>
              <a:t> </a:t>
            </a:r>
            <a:r>
              <a:rPr lang="fr-FR" sz="1600" dirty="0">
                <a:solidFill>
                  <a:srgbClr val="17448A"/>
                </a:solidFill>
                <a:latin typeface="Calibri" panose="020F0502020204030204" pitchFamily="34" charset="0"/>
              </a:rPr>
              <a:t>pratiques</a:t>
            </a:r>
            <a:r>
              <a:rPr lang="fr-FR" sz="1600" dirty="0">
                <a:latin typeface="Calibri" panose="020F0502020204030204" pitchFamily="34" charset="0"/>
              </a:rPr>
              <a:t> dédiées à l'industrie </a:t>
            </a:r>
            <a:r>
              <a:rPr lang="fr-FR" sz="1600" dirty="0" smtClean="0">
                <a:latin typeface="Calibri" panose="020F0502020204030204" pitchFamily="34" charset="0"/>
              </a:rPr>
              <a:t>IT</a:t>
            </a:r>
            <a:r>
              <a:rPr lang="fr-FR" sz="1600" dirty="0">
                <a:latin typeface="Calibri" panose="020F0502020204030204" pitchFamily="34" charset="0"/>
              </a:rPr>
              <a:t> </a:t>
            </a:r>
            <a:r>
              <a:rPr lang="fr-FR" sz="1600" dirty="0" smtClean="0">
                <a:latin typeface="Calibri" panose="020F0502020204030204" pitchFamily="34" charset="0"/>
              </a:rPr>
              <a:t>et principalement utilisé pour la gestion de la production. C’est également un référentiel et un </a:t>
            </a:r>
            <a:r>
              <a:rPr lang="fr-FR" sz="1600" dirty="0">
                <a:solidFill>
                  <a:srgbClr val="17448A"/>
                </a:solidFill>
                <a:latin typeface="Calibri" panose="020F0502020204030204" pitchFamily="34" charset="0"/>
              </a:rPr>
              <a:t>langage</a:t>
            </a:r>
            <a:r>
              <a:rPr lang="fr-FR" sz="1600" dirty="0" smtClean="0">
                <a:latin typeface="Calibri" panose="020F0502020204030204" pitchFamily="34" charset="0"/>
              </a:rPr>
              <a:t> </a:t>
            </a:r>
            <a:r>
              <a:rPr lang="fr-FR" sz="1600" dirty="0">
                <a:solidFill>
                  <a:srgbClr val="17448A"/>
                </a:solidFill>
                <a:latin typeface="Calibri" panose="020F0502020204030204" pitchFamily="34" charset="0"/>
              </a:rPr>
              <a:t>commun</a:t>
            </a:r>
            <a:r>
              <a:rPr lang="fr-FR" sz="1600" dirty="0" smtClean="0">
                <a:latin typeface="Calibri" panose="020F0502020204030204" pitchFamily="34" charset="0"/>
              </a:rPr>
              <a:t> pour les différentes équipes.</a:t>
            </a:r>
          </a:p>
          <a:p>
            <a:endParaRPr lang="fr-FR" sz="800" dirty="0" smtClean="0">
              <a:latin typeface="Calibri" panose="020F0502020204030204" pitchFamily="34" charset="0"/>
            </a:endParaRPr>
          </a:p>
          <a:p>
            <a:r>
              <a:rPr lang="fr-FR" sz="1600" dirty="0" smtClean="0">
                <a:latin typeface="Calibri" panose="020F0502020204030204" pitchFamily="34" charset="0"/>
              </a:rPr>
              <a:t>De premier abord, Planification</a:t>
            </a:r>
            <a:r>
              <a:rPr lang="fr-FR" sz="1600" dirty="0">
                <a:latin typeface="Calibri" panose="020F0502020204030204" pitchFamily="34" charset="0"/>
              </a:rPr>
              <a:t>, </a:t>
            </a:r>
            <a:r>
              <a:rPr lang="fr-FR" sz="1600" dirty="0" smtClean="0">
                <a:latin typeface="Calibri" panose="020F0502020204030204" pitchFamily="34" charset="0"/>
              </a:rPr>
              <a:t> documentation</a:t>
            </a:r>
            <a:r>
              <a:rPr lang="fr-FR" sz="1600" dirty="0">
                <a:latin typeface="Calibri" panose="020F0502020204030204" pitchFamily="34" charset="0"/>
              </a:rPr>
              <a:t>, </a:t>
            </a:r>
            <a:r>
              <a:rPr lang="fr-FR" sz="1600" dirty="0" smtClean="0">
                <a:latin typeface="Calibri" panose="020F0502020204030204" pitchFamily="34" charset="0"/>
              </a:rPr>
              <a:t>processus </a:t>
            </a:r>
            <a:r>
              <a:rPr lang="fr-FR" sz="1600" dirty="0">
                <a:latin typeface="Calibri" panose="020F0502020204030204" pitchFamily="34" charset="0"/>
              </a:rPr>
              <a:t>et </a:t>
            </a:r>
            <a:r>
              <a:rPr lang="fr-FR" sz="1600" dirty="0" smtClean="0">
                <a:latin typeface="Calibri" panose="020F0502020204030204" pitchFamily="34" charset="0"/>
              </a:rPr>
              <a:t>vérifications demandées par ITIL  semblent </a:t>
            </a:r>
            <a:r>
              <a:rPr lang="fr-FR" sz="1600" dirty="0">
                <a:latin typeface="Calibri" panose="020F0502020204030204" pitchFamily="34" charset="0"/>
              </a:rPr>
              <a:t>être du côté </a:t>
            </a:r>
            <a:r>
              <a:rPr lang="fr-FR" sz="1600" dirty="0" smtClean="0">
                <a:latin typeface="Calibri" panose="020F0502020204030204" pitchFamily="34" charset="0"/>
              </a:rPr>
              <a:t>opposé des </a:t>
            </a:r>
            <a:r>
              <a:rPr lang="fr-FR" sz="1600" dirty="0" err="1" smtClean="0">
                <a:latin typeface="Calibri" panose="020F0502020204030204" pitchFamily="34" charset="0"/>
              </a:rPr>
              <a:t>DevOpS</a:t>
            </a:r>
            <a:r>
              <a:rPr lang="fr-FR" sz="1600" dirty="0" smtClean="0">
                <a:latin typeface="Calibri" panose="020F0502020204030204" pitchFamily="34" charset="0"/>
              </a:rPr>
              <a:t> </a:t>
            </a:r>
            <a:r>
              <a:rPr lang="fr-FR" sz="1600" dirty="0">
                <a:latin typeface="Calibri" panose="020F0502020204030204" pitchFamily="34" charset="0"/>
              </a:rPr>
              <a:t>et Agile</a:t>
            </a:r>
            <a:r>
              <a:rPr lang="fr-FR" sz="1600" dirty="0" smtClean="0">
                <a:latin typeface="Calibri" panose="020F0502020204030204" pitchFamily="34" charset="0"/>
              </a:rPr>
              <a:t>.</a:t>
            </a:r>
          </a:p>
          <a:p>
            <a:endParaRPr lang="fr-FR" sz="800" dirty="0">
              <a:latin typeface="Calibri" panose="020F0502020204030204" pitchFamily="34" charset="0"/>
            </a:endParaRPr>
          </a:p>
          <a:p>
            <a:r>
              <a:rPr lang="fr-FR" sz="1600" dirty="0" smtClean="0">
                <a:latin typeface="Calibri" panose="020F0502020204030204" pitchFamily="34" charset="0"/>
              </a:rPr>
              <a:t>Les </a:t>
            </a:r>
            <a:r>
              <a:rPr lang="fr-FR" sz="1600" dirty="0">
                <a:latin typeface="Calibri" panose="020F0502020204030204" pitchFamily="34" charset="0"/>
              </a:rPr>
              <a:t>outils mis en place pour gérer les processus </a:t>
            </a:r>
            <a:r>
              <a:rPr lang="fr-FR" sz="1600" dirty="0" smtClean="0">
                <a:latin typeface="Calibri" panose="020F0502020204030204" pitchFamily="34" charset="0"/>
              </a:rPr>
              <a:t>peuvent être lourds</a:t>
            </a:r>
            <a:r>
              <a:rPr lang="fr-FR" sz="1600" dirty="0">
                <a:latin typeface="Calibri" panose="020F0502020204030204" pitchFamily="34" charset="0"/>
              </a:rPr>
              <a:t>. </a:t>
            </a:r>
            <a:r>
              <a:rPr lang="fr-FR" sz="1600" dirty="0" smtClean="0">
                <a:latin typeface="Calibri" panose="020F0502020204030204" pitchFamily="34" charset="0"/>
              </a:rPr>
              <a:t> Des tâches simples et courantes </a:t>
            </a:r>
            <a:r>
              <a:rPr lang="fr-FR" sz="1600" dirty="0">
                <a:latin typeface="Calibri" panose="020F0502020204030204" pitchFamily="34" charset="0"/>
              </a:rPr>
              <a:t>comme </a:t>
            </a:r>
            <a:r>
              <a:rPr lang="fr-FR" sz="1600" dirty="0" smtClean="0">
                <a:latin typeface="Calibri" panose="020F0502020204030204" pitchFamily="34" charset="0"/>
              </a:rPr>
              <a:t>redémarrer un service, modifier une planification, passer un correctif peuvent être complexes et nécessiter des procédures formalisées et de multiples étapes </a:t>
            </a:r>
            <a:r>
              <a:rPr lang="fr-FR" sz="1600" dirty="0">
                <a:latin typeface="Calibri" panose="020F0502020204030204" pitchFamily="34" charset="0"/>
              </a:rPr>
              <a:t>de validation. </a:t>
            </a:r>
            <a:endParaRPr lang="fr-FR" sz="1600" dirty="0" smtClean="0">
              <a:latin typeface="Calibri" panose="020F0502020204030204" pitchFamily="34" charset="0"/>
            </a:endParaRPr>
          </a:p>
          <a:p>
            <a:endParaRPr lang="fr-FR" sz="800" dirty="0">
              <a:latin typeface="Calibri" panose="020F0502020204030204" pitchFamily="34" charset="0"/>
            </a:endParaRPr>
          </a:p>
          <a:p>
            <a:r>
              <a:rPr lang="fr-FR" sz="1600" dirty="0" smtClean="0">
                <a:latin typeface="Calibri" panose="020F0502020204030204" pitchFamily="34" charset="0"/>
              </a:rPr>
              <a:t>Il </a:t>
            </a:r>
            <a:r>
              <a:rPr lang="fr-FR" sz="1600" dirty="0">
                <a:latin typeface="Calibri" panose="020F0502020204030204" pitchFamily="34" charset="0"/>
              </a:rPr>
              <a:t>est </a:t>
            </a:r>
            <a:r>
              <a:rPr lang="fr-FR" sz="1600" dirty="0" smtClean="0">
                <a:latin typeface="Calibri" panose="020F0502020204030204" pitchFamily="34" charset="0"/>
              </a:rPr>
              <a:t>possible </a:t>
            </a:r>
            <a:r>
              <a:rPr lang="fr-FR" sz="1600" dirty="0">
                <a:solidFill>
                  <a:srgbClr val="17448A"/>
                </a:solidFill>
                <a:latin typeface="Calibri" panose="020F0502020204030204" pitchFamily="34" charset="0"/>
              </a:rPr>
              <a:t>d’automatiser</a:t>
            </a:r>
            <a:r>
              <a:rPr lang="fr-FR" sz="1600" dirty="0" smtClean="0">
                <a:latin typeface="Calibri" panose="020F0502020204030204" pitchFamily="34" charset="0"/>
              </a:rPr>
              <a:t> et </a:t>
            </a:r>
            <a:r>
              <a:rPr lang="fr-FR" sz="1600" dirty="0">
                <a:solidFill>
                  <a:srgbClr val="17448A"/>
                </a:solidFill>
                <a:latin typeface="Calibri" panose="020F0502020204030204" pitchFamily="34" charset="0"/>
              </a:rPr>
              <a:t>simplifier</a:t>
            </a:r>
            <a:r>
              <a:rPr lang="fr-FR" sz="1600" dirty="0" smtClean="0">
                <a:latin typeface="Calibri" panose="020F0502020204030204" pitchFamily="34" charset="0"/>
              </a:rPr>
              <a:t> un certains nombre </a:t>
            </a:r>
            <a:r>
              <a:rPr lang="fr-FR" sz="1600" dirty="0">
                <a:latin typeface="Calibri" panose="020F0502020204030204" pitchFamily="34" charset="0"/>
              </a:rPr>
              <a:t>de </a:t>
            </a:r>
            <a:r>
              <a:rPr lang="fr-FR" sz="1600" dirty="0" smtClean="0">
                <a:latin typeface="Calibri" panose="020F0502020204030204" pitchFamily="34" charset="0"/>
              </a:rPr>
              <a:t>tâches et de permettre une synergie efficace de ces méthodes.</a:t>
            </a:r>
          </a:p>
          <a:p>
            <a:endParaRPr lang="fr-FR" sz="800" dirty="0">
              <a:latin typeface="Calibri" panose="020F0502020204030204" pitchFamily="34" charset="0"/>
            </a:endParaRPr>
          </a:p>
          <a:p>
            <a:r>
              <a:rPr lang="fr-FR" sz="1600" dirty="0">
                <a:solidFill>
                  <a:srgbClr val="17448A"/>
                </a:solidFill>
                <a:latin typeface="Calibri" panose="020F0502020204030204" pitchFamily="34" charset="0"/>
              </a:rPr>
              <a:t>L’alignement</a:t>
            </a:r>
            <a:r>
              <a:rPr lang="fr-FR" sz="1600" dirty="0" smtClean="0">
                <a:latin typeface="Calibri" panose="020F0502020204030204" pitchFamily="34" charset="0"/>
              </a:rPr>
              <a:t> </a:t>
            </a:r>
            <a:r>
              <a:rPr lang="fr-FR" sz="1600" dirty="0">
                <a:solidFill>
                  <a:srgbClr val="17448A"/>
                </a:solidFill>
                <a:latin typeface="Calibri" panose="020F0502020204030204" pitchFamily="34" charset="0"/>
              </a:rPr>
              <a:t>des</a:t>
            </a:r>
            <a:r>
              <a:rPr lang="fr-FR" sz="1600" dirty="0" smtClean="0">
                <a:latin typeface="Calibri" panose="020F0502020204030204" pitchFamily="34" charset="0"/>
              </a:rPr>
              <a:t> </a:t>
            </a:r>
            <a:r>
              <a:rPr lang="fr-FR" sz="1600" dirty="0">
                <a:solidFill>
                  <a:srgbClr val="17448A"/>
                </a:solidFill>
                <a:latin typeface="Calibri" panose="020F0502020204030204" pitchFamily="34" charset="0"/>
              </a:rPr>
              <a:t>pratiques</a:t>
            </a:r>
            <a:r>
              <a:rPr lang="fr-FR" sz="1600" dirty="0" smtClean="0">
                <a:latin typeface="Calibri" panose="020F0502020204030204" pitchFamily="34" charset="0"/>
              </a:rPr>
              <a:t> et </a:t>
            </a:r>
            <a:r>
              <a:rPr lang="fr-FR" sz="1600" dirty="0">
                <a:solidFill>
                  <a:srgbClr val="17448A"/>
                </a:solidFill>
                <a:latin typeface="Calibri" panose="020F0502020204030204" pitchFamily="34" charset="0"/>
              </a:rPr>
              <a:t>l’</a:t>
            </a:r>
            <a:r>
              <a:rPr lang="fr-FR" sz="1600" dirty="0" err="1">
                <a:solidFill>
                  <a:srgbClr val="17448A"/>
                </a:solidFill>
                <a:latin typeface="Calibri" panose="020F0502020204030204" pitchFamily="34" charset="0"/>
              </a:rPr>
              <a:t>agilification</a:t>
            </a:r>
            <a:r>
              <a:rPr lang="fr-FR" sz="1600" dirty="0">
                <a:solidFill>
                  <a:srgbClr val="17448A"/>
                </a:solidFill>
                <a:latin typeface="Calibri" panose="020F0502020204030204" pitchFamily="34" charset="0"/>
              </a:rPr>
              <a:t> des processus </a:t>
            </a:r>
          </a:p>
          <a:p>
            <a:r>
              <a:rPr lang="fr-FR" sz="1600" dirty="0" smtClean="0">
                <a:latin typeface="Calibri" panose="020F0502020204030204" pitchFamily="34" charset="0"/>
              </a:rPr>
              <a:t>est l’essence de </a:t>
            </a:r>
            <a:r>
              <a:rPr lang="fr-FR" sz="1600" dirty="0" err="1" smtClean="0">
                <a:latin typeface="Calibri" panose="020F0502020204030204" pitchFamily="34" charset="0"/>
              </a:rPr>
              <a:t>DevOpS</a:t>
            </a:r>
            <a:r>
              <a:rPr lang="fr-FR" sz="1600" dirty="0" smtClean="0">
                <a:latin typeface="Calibri" panose="020F0502020204030204" pitchFamily="34" charset="0"/>
              </a:rPr>
              <a:t>.</a:t>
            </a:r>
            <a:endParaRPr lang="fr-FR" sz="1600" dirty="0">
              <a:latin typeface="Calibri" panose="020F0502020204030204" pitchFamily="34" charset="0"/>
            </a:endParaRPr>
          </a:p>
        </p:txBody>
      </p:sp>
      <p:pic>
        <p:nvPicPr>
          <p:cNvPr id="3" name="Image 2"/>
          <p:cNvPicPr>
            <a:picLocks noChangeAspect="1"/>
          </p:cNvPicPr>
          <p:nvPr/>
        </p:nvPicPr>
        <p:blipFill>
          <a:blip r:embed="rId3"/>
          <a:stretch>
            <a:fillRect/>
          </a:stretch>
        </p:blipFill>
        <p:spPr>
          <a:xfrm>
            <a:off x="5418385" y="4316421"/>
            <a:ext cx="3690119" cy="2496955"/>
          </a:xfrm>
          <a:prstGeom prst="rect">
            <a:avLst/>
          </a:prstGeom>
        </p:spPr>
      </p:pic>
      <p:sp>
        <p:nvSpPr>
          <p:cNvPr id="4" name="Rectangle à coins arrondis 3"/>
          <p:cNvSpPr/>
          <p:nvPr/>
        </p:nvSpPr>
        <p:spPr>
          <a:xfrm>
            <a:off x="6876256" y="4830673"/>
            <a:ext cx="720080" cy="1118607"/>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à coins arrondis 9"/>
          <p:cNvSpPr/>
          <p:nvPr/>
        </p:nvSpPr>
        <p:spPr>
          <a:xfrm>
            <a:off x="7623212" y="4560978"/>
            <a:ext cx="720080" cy="229302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à coins arrondis 10"/>
          <p:cNvSpPr/>
          <p:nvPr/>
        </p:nvSpPr>
        <p:spPr>
          <a:xfrm>
            <a:off x="8363987" y="4585897"/>
            <a:ext cx="720080" cy="93133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0354223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childTnLst>
                          </p:cTn>
                        </p:par>
                        <p:par>
                          <p:cTn id="20" fill="hold">
                            <p:stCondLst>
                              <p:cond delay="4500"/>
                            </p:stCondLst>
                            <p:childTnLst>
                              <p:par>
                                <p:cTn id="21" presetID="10" presetClass="entr" presetSubtype="0" fill="hold" nodeType="afterEffect">
                                  <p:stCondLst>
                                    <p:cond delay="200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fade">
                                      <p:cBhvr>
                                        <p:cTn id="23" dur="1000"/>
                                        <p:tgtEl>
                                          <p:spTgt spid="2">
                                            <p:txEl>
                                              <p:pRg st="0" end="0"/>
                                            </p:txEl>
                                          </p:spTgt>
                                        </p:tgtEl>
                                      </p:cBhvr>
                                    </p:animEffect>
                                  </p:childTnLst>
                                </p:cTn>
                              </p:par>
                            </p:childTnLst>
                          </p:cTn>
                        </p:par>
                        <p:par>
                          <p:cTn id="24" fill="hold">
                            <p:stCondLst>
                              <p:cond delay="7500"/>
                            </p:stCondLst>
                            <p:childTnLst>
                              <p:par>
                                <p:cTn id="25" presetID="10" presetClass="entr" presetSubtype="0" fill="hold" nodeType="after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1000"/>
                                        <p:tgtEl>
                                          <p:spTgt spid="2">
                                            <p:txEl>
                                              <p:pRg st="2" end="2"/>
                                            </p:txEl>
                                          </p:spTgt>
                                        </p:tgtEl>
                                      </p:cBhvr>
                                    </p:animEffect>
                                  </p:childTnLst>
                                </p:cTn>
                              </p:par>
                            </p:childTnLst>
                          </p:cTn>
                        </p:par>
                        <p:par>
                          <p:cTn id="28" fill="hold">
                            <p:stCondLst>
                              <p:cond delay="8500"/>
                            </p:stCondLst>
                            <p:childTnLst>
                              <p:par>
                                <p:cTn id="29" presetID="10" presetClass="entr" presetSubtype="0" fill="hold" nodeType="after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1000"/>
                                        <p:tgtEl>
                                          <p:spTgt spid="2">
                                            <p:txEl>
                                              <p:pRg st="4" end="4"/>
                                            </p:txEl>
                                          </p:spTgt>
                                        </p:tgtEl>
                                      </p:cBhvr>
                                    </p:animEffect>
                                  </p:childTnLst>
                                </p:cTn>
                              </p:par>
                            </p:childTnLst>
                          </p:cTn>
                        </p:par>
                        <p:par>
                          <p:cTn id="32" fill="hold">
                            <p:stCondLst>
                              <p:cond delay="9500"/>
                            </p:stCondLst>
                            <p:childTnLst>
                              <p:par>
                                <p:cTn id="33" presetID="10" presetClass="entr" presetSubtype="0" fill="hold" nodeType="after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fade">
                                      <p:cBhvr>
                                        <p:cTn id="35" dur="1000"/>
                                        <p:tgtEl>
                                          <p:spTgt spid="2">
                                            <p:txEl>
                                              <p:pRg st="6" end="6"/>
                                            </p:txEl>
                                          </p:spTgt>
                                        </p:tgtEl>
                                      </p:cBhvr>
                                    </p:animEffect>
                                  </p:childTnLst>
                                </p:cTn>
                              </p:par>
                            </p:childTnLst>
                          </p:cTn>
                        </p:par>
                        <p:par>
                          <p:cTn id="36" fill="hold">
                            <p:stCondLst>
                              <p:cond delay="10500"/>
                            </p:stCondLst>
                            <p:childTnLst>
                              <p:par>
                                <p:cTn id="37" presetID="10" presetClass="entr" presetSubtype="0" fill="hold" nodeType="after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1000"/>
                                        <p:tgtEl>
                                          <p:spTgt spid="2">
                                            <p:txEl>
                                              <p:pRg st="8" end="8"/>
                                            </p:txEl>
                                          </p:spTgt>
                                        </p:tgtEl>
                                      </p:cBhvr>
                                    </p:animEffect>
                                  </p:childTnLst>
                                </p:cTn>
                              </p:par>
                            </p:childTnLst>
                          </p:cTn>
                        </p:par>
                        <p:par>
                          <p:cTn id="40" fill="hold">
                            <p:stCondLst>
                              <p:cond delay="11500"/>
                            </p:stCondLst>
                            <p:childTnLst>
                              <p:par>
                                <p:cTn id="41" presetID="10" presetClass="entr" presetSubtype="0" fill="hold" nodeType="after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animEffect transition="in" filter="fade">
                                      <p:cBhvr>
                                        <p:cTn id="43" dur="10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27384"/>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Axes D’améliorations et de </a:t>
            </a:r>
            <a:r>
              <a:rPr lang="fr-FR" sz="2400" dirty="0" smtClean="0">
                <a:solidFill>
                  <a:schemeClr val="bg1"/>
                </a:solidFill>
                <a:latin typeface="Calibri" pitchFamily="34" charset="0"/>
              </a:rPr>
              <a:t>Transformation</a:t>
            </a:r>
            <a:endParaRPr lang="fr-FR" sz="2400" kern="1200" dirty="0">
              <a:solidFill>
                <a:schemeClr val="bg1"/>
              </a:solidFill>
              <a:latin typeface="Calibri" panose="020F0502020204030204" pitchFamily="34" charset="0"/>
            </a:endParaRP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latin typeface="Calibri" panose="020F0502020204030204" pitchFamily="34" charset="0"/>
            </a:endParaRPr>
          </a:p>
        </p:txBody>
      </p:sp>
      <p:graphicFrame>
        <p:nvGraphicFramePr>
          <p:cNvPr id="4" name="Tableau 3"/>
          <p:cNvGraphicFramePr>
            <a:graphicFrameLocks noGrp="1"/>
          </p:cNvGraphicFramePr>
          <p:nvPr>
            <p:extLst>
              <p:ext uri="{D42A27DB-BD31-4B8C-83A1-F6EECF244321}">
                <p14:modId xmlns:p14="http://schemas.microsoft.com/office/powerpoint/2010/main" val="2261993733"/>
              </p:ext>
            </p:extLst>
          </p:nvPr>
        </p:nvGraphicFramePr>
        <p:xfrm>
          <a:off x="1" y="429916"/>
          <a:ext cx="9143999" cy="6554196"/>
        </p:xfrm>
        <a:graphic>
          <a:graphicData uri="http://schemas.openxmlformats.org/drawingml/2006/table">
            <a:tbl>
              <a:tblPr firstRow="1" bandRow="1">
                <a:tableStyleId>{5C22544A-7EE6-4342-B048-85BDC9FD1C3A}</a:tableStyleId>
              </a:tblPr>
              <a:tblGrid>
                <a:gridCol w="1187623"/>
                <a:gridCol w="1572023"/>
                <a:gridCol w="6384353"/>
              </a:tblGrid>
              <a:tr h="387050">
                <a:tc>
                  <a:txBody>
                    <a:bodyPr/>
                    <a:lstStyle/>
                    <a:p>
                      <a:pPr algn="ctr"/>
                      <a:r>
                        <a:rPr lang="fr-FR" sz="1400" dirty="0" smtClean="0">
                          <a:solidFill>
                            <a:schemeClr val="accent5">
                              <a:lumMod val="25000"/>
                            </a:schemeClr>
                          </a:solidFill>
                        </a:rPr>
                        <a:t>Layer</a:t>
                      </a:r>
                      <a:endParaRPr lang="fr-FR" sz="1400" dirty="0">
                        <a:solidFill>
                          <a:schemeClr val="accent5">
                            <a:lumMod val="25000"/>
                          </a:schemeClr>
                        </a:solidFill>
                      </a:endParaRPr>
                    </a:p>
                  </a:txBody>
                  <a:tcPr anchor="ctr"/>
                </a:tc>
                <a:tc>
                  <a:txBody>
                    <a:bodyPr/>
                    <a:lstStyle/>
                    <a:p>
                      <a:pPr algn="ctr"/>
                      <a:r>
                        <a:rPr lang="fr-FR" sz="1400" dirty="0" smtClean="0">
                          <a:solidFill>
                            <a:schemeClr val="accent5">
                              <a:lumMod val="25000"/>
                            </a:schemeClr>
                          </a:solidFill>
                        </a:rPr>
                        <a:t>Rubriques</a:t>
                      </a:r>
                      <a:endParaRPr lang="fr-FR" sz="1400" dirty="0">
                        <a:solidFill>
                          <a:schemeClr val="accent5">
                            <a:lumMod val="25000"/>
                          </a:schemeClr>
                        </a:solidFill>
                      </a:endParaRPr>
                    </a:p>
                  </a:txBody>
                  <a:tcPr anchor="ctr"/>
                </a:tc>
                <a:tc>
                  <a:txBody>
                    <a:bodyPr/>
                    <a:lstStyle/>
                    <a:p>
                      <a:r>
                        <a:rPr lang="fr-FR" sz="1400" dirty="0" smtClean="0">
                          <a:solidFill>
                            <a:schemeClr val="accent5">
                              <a:lumMod val="25000"/>
                            </a:schemeClr>
                          </a:solidFill>
                        </a:rPr>
                        <a:t>Axes d’optimisations</a:t>
                      </a:r>
                      <a:endParaRPr lang="fr-FR" sz="1400" dirty="0">
                        <a:solidFill>
                          <a:schemeClr val="accent5">
                            <a:lumMod val="25000"/>
                          </a:schemeClr>
                        </a:solidFill>
                      </a:endParaRPr>
                    </a:p>
                  </a:txBody>
                  <a:tcPr anchor="ctr"/>
                </a:tc>
              </a:tr>
              <a:tr h="774100">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b="1" dirty="0" smtClean="0">
                          <a:solidFill>
                            <a:srgbClr val="4D4D4D"/>
                          </a:solidFill>
                        </a:rPr>
                        <a:t>Amélioration</a:t>
                      </a:r>
                    </a:p>
                    <a:p>
                      <a:pPr marL="0" marR="0" indent="0" algn="ctr" defTabSz="914400" rtl="0" eaLnBrk="1" fontAlgn="auto" latinLnBrk="0" hangingPunct="1">
                        <a:lnSpc>
                          <a:spcPct val="100000"/>
                        </a:lnSpc>
                        <a:spcBef>
                          <a:spcPts val="0"/>
                        </a:spcBef>
                        <a:spcAft>
                          <a:spcPts val="0"/>
                        </a:spcAft>
                        <a:buClrTx/>
                        <a:buSzTx/>
                        <a:buFontTx/>
                        <a:buNone/>
                        <a:tabLst/>
                        <a:defRPr/>
                      </a:pPr>
                      <a:r>
                        <a:rPr lang="fr-FR" sz="1200" b="1" baseline="0" dirty="0" smtClean="0">
                          <a:solidFill>
                            <a:srgbClr val="4D4D4D"/>
                          </a:solidFill>
                        </a:rPr>
                        <a:t>&amp;</a:t>
                      </a:r>
                    </a:p>
                    <a:p>
                      <a:pPr marL="0" marR="0" indent="0" algn="ctr" defTabSz="914400" rtl="0" eaLnBrk="1" fontAlgn="auto" latinLnBrk="0" hangingPunct="1">
                        <a:lnSpc>
                          <a:spcPct val="100000"/>
                        </a:lnSpc>
                        <a:spcBef>
                          <a:spcPts val="0"/>
                        </a:spcBef>
                        <a:spcAft>
                          <a:spcPts val="0"/>
                        </a:spcAft>
                        <a:buClrTx/>
                        <a:buSzTx/>
                        <a:buFontTx/>
                        <a:buNone/>
                        <a:tabLst/>
                        <a:defRPr/>
                      </a:pPr>
                      <a:r>
                        <a:rPr lang="fr-FR" sz="1200" b="1" baseline="0" dirty="0" smtClean="0">
                          <a:solidFill>
                            <a:srgbClr val="4D4D4D"/>
                          </a:solidFill>
                        </a:rPr>
                        <a:t>Collaboration</a:t>
                      </a:r>
                      <a:endParaRPr lang="fr-FR" sz="1200" b="1" dirty="0" smtClean="0">
                        <a:solidFill>
                          <a:srgbClr val="4D4D4D"/>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400" b="1" dirty="0" smtClean="0">
                          <a:latin typeface="Calibri" panose="020F0502020204030204" pitchFamily="34" charset="0"/>
                        </a:rPr>
                        <a:t>Culture, Processus &amp;</a:t>
                      </a:r>
                      <a:r>
                        <a:rPr lang="fr-FR" sz="1400" b="1" baseline="0" dirty="0" smtClean="0">
                          <a:latin typeface="Calibri" panose="020F0502020204030204" pitchFamily="34" charset="0"/>
                        </a:rPr>
                        <a:t> O</a:t>
                      </a:r>
                      <a:r>
                        <a:rPr lang="fr-FR" sz="1400" b="1" dirty="0" smtClean="0">
                          <a:latin typeface="Calibri" panose="020F0502020204030204" pitchFamily="34" charset="0"/>
                        </a:rPr>
                        <a:t>utillage</a:t>
                      </a:r>
                      <a:endParaRPr lang="fr-FR" sz="140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smtClean="0">
                          <a:latin typeface="Calibri" panose="020F0502020204030204" pitchFamily="34" charset="0"/>
                        </a:rPr>
                        <a:t>Amélioration des processus </a:t>
                      </a:r>
                      <a:r>
                        <a:rPr lang="fr-FR" sz="1400" dirty="0" err="1" smtClean="0">
                          <a:latin typeface="Calibri" panose="020F0502020204030204" pitchFamily="34" charset="0"/>
                        </a:rPr>
                        <a:t>dev</a:t>
                      </a:r>
                      <a:r>
                        <a:rPr lang="fr-FR" sz="1400" dirty="0" smtClean="0">
                          <a:latin typeface="Calibri" panose="020F0502020204030204" pitchFamily="34" charset="0"/>
                        </a:rPr>
                        <a:t>/</a:t>
                      </a:r>
                      <a:r>
                        <a:rPr lang="fr-FR" sz="1400" dirty="0" err="1" smtClean="0">
                          <a:latin typeface="Calibri" panose="020F0502020204030204" pitchFamily="34" charset="0"/>
                        </a:rPr>
                        <a:t>prod</a:t>
                      </a:r>
                      <a:r>
                        <a:rPr lang="fr-FR" sz="1400" dirty="0" smtClean="0">
                          <a:latin typeface="Calibri" panose="020F0502020204030204" pitchFamily="34" charset="0"/>
                        </a:rPr>
                        <a:t>, alignement et partage des outils, collaboration des équipes tout le long du cycle de MEP, standardisation et automatisation de la chaine de déploiement. Adoption des processus et des outils</a:t>
                      </a:r>
                      <a:r>
                        <a:rPr lang="fr-FR" sz="1400" baseline="0" dirty="0" smtClean="0">
                          <a:latin typeface="Calibri" panose="020F0502020204030204" pitchFamily="34" charset="0"/>
                        </a:rPr>
                        <a:t> par les équipes. Rédaction d’un kit et manuel d’utilisation (processus, outils, méthodes). Amélioration des catalogues. Standardisation &amp; Industrialisation .</a:t>
                      </a:r>
                      <a:endParaRPr lang="fr-FR" sz="1400" dirty="0"/>
                    </a:p>
                  </a:txBody>
                  <a:tcPr/>
                </a:tc>
              </a:tr>
              <a:tr h="548321">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sz="140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400" b="1" dirty="0" smtClean="0">
                          <a:latin typeface="Calibri" panose="020F0502020204030204" pitchFamily="34" charset="0"/>
                        </a:rPr>
                        <a:t>Monitoring &amp; KPI</a:t>
                      </a:r>
                      <a:endParaRPr lang="fr-FR" sz="1400" dirty="0" smtClean="0"/>
                    </a:p>
                  </a:txBody>
                  <a:tcPr anchor="ctr"/>
                </a:tc>
                <a:tc>
                  <a:txBody>
                    <a:bodyPr/>
                    <a:lstStyle/>
                    <a:p>
                      <a:r>
                        <a:rPr lang="fr-FR" sz="1400" dirty="0" smtClean="0">
                          <a:latin typeface="Calibri" panose="020F0502020204030204" pitchFamily="34" charset="0"/>
                        </a:rPr>
                        <a:t>Indicateurs techniques et métiers de bonne santé des applis partagés (choix des outils,  </a:t>
                      </a:r>
                      <a:r>
                        <a:rPr lang="fr-FR" sz="1400" i="1" dirty="0" err="1" smtClean="0">
                          <a:latin typeface="Calibri" panose="020F0502020204030204" pitchFamily="34" charset="0"/>
                        </a:rPr>
                        <a:t>health</a:t>
                      </a:r>
                      <a:r>
                        <a:rPr lang="fr-FR" sz="1400" i="1" dirty="0" smtClean="0">
                          <a:latin typeface="Calibri" panose="020F0502020204030204" pitchFamily="34" charset="0"/>
                        </a:rPr>
                        <a:t> </a:t>
                      </a:r>
                      <a:r>
                        <a:rPr lang="fr-FR" sz="1400" i="1" dirty="0" err="1" smtClean="0">
                          <a:latin typeface="Calibri" panose="020F0502020204030204" pitchFamily="34" charset="0"/>
                        </a:rPr>
                        <a:t>checks</a:t>
                      </a:r>
                      <a:r>
                        <a:rPr lang="fr-FR" sz="1400" dirty="0" smtClean="0">
                          <a:latin typeface="Calibri" panose="020F0502020204030204" pitchFamily="34" charset="0"/>
                        </a:rPr>
                        <a:t>, .), suivi de l’efficience </a:t>
                      </a:r>
                      <a:r>
                        <a:rPr lang="fr-FR" sz="1400" smtClean="0">
                          <a:latin typeface="Calibri" panose="020F0502020204030204" pitchFamily="34" charset="0"/>
                        </a:rPr>
                        <a:t>des transformations techniques et orga</a:t>
                      </a:r>
                      <a:r>
                        <a:rPr lang="fr-FR" sz="1400" baseline="0" smtClean="0">
                          <a:latin typeface="Calibri" panose="020F0502020204030204" pitchFamily="34" charset="0"/>
                        </a:rPr>
                        <a:t>.</a:t>
                      </a:r>
                      <a:endParaRPr lang="fr-FR" sz="1400" dirty="0"/>
                    </a:p>
                  </a:txBody>
                  <a:tcPr/>
                </a:tc>
              </a:tr>
              <a:tr h="548321">
                <a:tc rowSpan="7">
                  <a:txBody>
                    <a:bodyPr/>
                    <a:lstStyle/>
                    <a:p>
                      <a:pPr algn="ctr"/>
                      <a:r>
                        <a:rPr lang="fr-FR" sz="1200" b="1" dirty="0" smtClean="0">
                          <a:solidFill>
                            <a:schemeClr val="bg1">
                              <a:lumMod val="50000"/>
                            </a:schemeClr>
                          </a:solidFill>
                        </a:rPr>
                        <a:t>Appli</a:t>
                      </a:r>
                    </a:p>
                    <a:p>
                      <a:endParaRPr lang="fr-FR" sz="1200" b="1" dirty="0" smtClean="0"/>
                    </a:p>
                    <a:p>
                      <a:endParaRPr lang="fr-FR" sz="1200" b="1" dirty="0" smtClean="0"/>
                    </a:p>
                    <a:p>
                      <a:endParaRPr lang="fr-FR" sz="1200" b="1" dirty="0" smtClean="0"/>
                    </a:p>
                    <a:p>
                      <a:endParaRPr lang="fr-FR" sz="1200" b="1" dirty="0" smtClean="0"/>
                    </a:p>
                    <a:p>
                      <a:endParaRPr lang="fr-FR" sz="1200" b="1" dirty="0" smtClean="0"/>
                    </a:p>
                    <a:p>
                      <a:endParaRPr lang="fr-FR" sz="1200" b="1" dirty="0" smtClean="0"/>
                    </a:p>
                    <a:p>
                      <a:endParaRPr lang="fr-FR" sz="1200" b="1" dirty="0" smtClean="0"/>
                    </a:p>
                    <a:p>
                      <a:endParaRPr lang="fr-FR" sz="1200" b="1" dirty="0" smtClean="0"/>
                    </a:p>
                    <a:p>
                      <a:endParaRPr lang="fr-FR" sz="1200" b="1" dirty="0" smtClean="0"/>
                    </a:p>
                    <a:p>
                      <a:endParaRPr lang="fr-FR" sz="1200" b="1" dirty="0"/>
                    </a:p>
                    <a:p>
                      <a:endParaRPr lang="fr-FR" sz="1200" b="1" dirty="0" smtClean="0"/>
                    </a:p>
                    <a:p>
                      <a:endParaRPr lang="fr-FR" sz="1200" b="1" dirty="0" smtClean="0"/>
                    </a:p>
                    <a:p>
                      <a:endParaRPr lang="fr-FR" sz="1200" b="1" dirty="0" smtClean="0"/>
                    </a:p>
                    <a:p>
                      <a:endParaRPr lang="fr-FR" sz="1200" b="1" dirty="0" smtClean="0"/>
                    </a:p>
                    <a:p>
                      <a:endParaRPr lang="fr-FR" sz="1200" b="1" dirty="0" smtClean="0"/>
                    </a:p>
                    <a:p>
                      <a:pPr algn="ctr"/>
                      <a:endParaRPr lang="fr-FR" sz="1200" b="1" dirty="0" smtClean="0"/>
                    </a:p>
                    <a:p>
                      <a:pPr algn="ctr"/>
                      <a:endParaRPr lang="fr-FR" sz="1200" b="1" dirty="0" smtClean="0"/>
                    </a:p>
                    <a:p>
                      <a:pPr algn="ctr"/>
                      <a:endParaRPr lang="fr-FR" sz="1200" b="1" dirty="0" smtClean="0"/>
                    </a:p>
                    <a:p>
                      <a:pPr algn="ctr"/>
                      <a:endParaRPr lang="fr-FR" sz="1200" b="1" dirty="0" smtClean="0"/>
                    </a:p>
                    <a:p>
                      <a:pPr algn="ctr"/>
                      <a:endParaRPr lang="fr-FR" sz="1200" b="1" dirty="0" smtClean="0">
                        <a:solidFill>
                          <a:schemeClr val="accent5">
                            <a:lumMod val="25000"/>
                          </a:schemeClr>
                        </a:solidFill>
                      </a:endParaRPr>
                    </a:p>
                    <a:p>
                      <a:pPr algn="ctr"/>
                      <a:endParaRPr lang="fr-FR" sz="1200" b="1" dirty="0" smtClean="0">
                        <a:solidFill>
                          <a:schemeClr val="accent5">
                            <a:lumMod val="25000"/>
                          </a:schemeClr>
                        </a:solidFill>
                      </a:endParaRPr>
                    </a:p>
                    <a:p>
                      <a:pPr algn="ctr"/>
                      <a:r>
                        <a:rPr lang="fr-FR" sz="1200" b="1" dirty="0" smtClean="0">
                          <a:solidFill>
                            <a:schemeClr val="accent5">
                              <a:lumMod val="25000"/>
                            </a:schemeClr>
                          </a:solidFill>
                        </a:rPr>
                        <a:t>Infra</a:t>
                      </a:r>
                      <a:endParaRPr lang="fr-FR" sz="1200" b="1" dirty="0">
                        <a:solidFill>
                          <a:schemeClr val="accent5">
                            <a:lumMod val="25000"/>
                          </a:schemeClr>
                        </a:solidFill>
                      </a:endParaRPr>
                    </a:p>
                  </a:txBody>
                  <a:tcPr/>
                </a:tc>
                <a:tc>
                  <a:txBody>
                    <a:bodyPr/>
                    <a:lstStyle/>
                    <a:p>
                      <a:pPr algn="ctr"/>
                      <a:r>
                        <a:rPr lang="fr-FR" sz="1400" b="1" dirty="0" smtClean="0">
                          <a:latin typeface="Calibri" panose="020F0502020204030204" pitchFamily="34" charset="0"/>
                        </a:rPr>
                        <a:t>Fiabilisation des MEP</a:t>
                      </a:r>
                      <a:r>
                        <a:rPr lang="fr-FR" sz="1400" dirty="0" smtClean="0">
                          <a:latin typeface="Calibri" panose="020F0502020204030204" pitchFamily="34" charset="0"/>
                        </a:rPr>
                        <a:t> </a:t>
                      </a:r>
                      <a:endParaRPr lang="fr-FR" sz="14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b="0" dirty="0" smtClean="0">
                          <a:latin typeface="Calibri" panose="020F0502020204030204" pitchFamily="34" charset="0"/>
                        </a:rPr>
                        <a:t>Mise en place de </a:t>
                      </a:r>
                      <a:r>
                        <a:rPr lang="fr-FR" sz="1400" b="0" u="sng" dirty="0" err="1" smtClean="0">
                          <a:latin typeface="Calibri" panose="020F0502020204030204" pitchFamily="34" charset="0"/>
                        </a:rPr>
                        <a:t>Quality</a:t>
                      </a:r>
                      <a:r>
                        <a:rPr lang="fr-FR" sz="1400" b="0" u="sng" dirty="0" smtClean="0">
                          <a:latin typeface="Calibri" panose="020F0502020204030204" pitchFamily="34" charset="0"/>
                        </a:rPr>
                        <a:t> Gates</a:t>
                      </a:r>
                      <a:r>
                        <a:rPr lang="fr-FR" sz="1400" b="0" dirty="0" smtClean="0">
                          <a:latin typeface="Calibri" panose="020F0502020204030204" pitchFamily="34" charset="0"/>
                        </a:rPr>
                        <a:t>, conception de l’application</a:t>
                      </a:r>
                      <a:r>
                        <a:rPr lang="fr-FR" sz="1400" b="0" baseline="0" dirty="0" smtClean="0">
                          <a:latin typeface="Calibri" panose="020F0502020204030204" pitchFamily="34" charset="0"/>
                        </a:rPr>
                        <a:t> pour supporter le ZDD et l’ouverture progressive (</a:t>
                      </a:r>
                      <a:r>
                        <a:rPr lang="fr-FR" sz="1400" b="0" baseline="0" dirty="0" err="1" smtClean="0">
                          <a:latin typeface="Calibri" panose="020F0502020204030204" pitchFamily="34" charset="0"/>
                        </a:rPr>
                        <a:t>feature</a:t>
                      </a:r>
                      <a:r>
                        <a:rPr lang="fr-FR" sz="1400" b="0" baseline="0" dirty="0" smtClean="0">
                          <a:latin typeface="Calibri" panose="020F0502020204030204" pitchFamily="34" charset="0"/>
                        </a:rPr>
                        <a:t> flags), </a:t>
                      </a:r>
                      <a:r>
                        <a:rPr lang="fr-FR" sz="1400" b="0" baseline="0" dirty="0" err="1" smtClean="0">
                          <a:latin typeface="Calibri" panose="020F0502020204030204" pitchFamily="34" charset="0"/>
                        </a:rPr>
                        <a:t>scalabilité</a:t>
                      </a:r>
                      <a:r>
                        <a:rPr lang="fr-FR" sz="1400" b="0" baseline="0" dirty="0" smtClean="0">
                          <a:latin typeface="Calibri" panose="020F0502020204030204" pitchFamily="34" charset="0"/>
                        </a:rPr>
                        <a:t> horizontale , HA applicative.</a:t>
                      </a:r>
                      <a:endParaRPr lang="fr-FR" sz="1400" b="0" dirty="0" smtClean="0">
                        <a:latin typeface="Calibri" panose="020F0502020204030204" pitchFamily="34" charset="0"/>
                      </a:endParaRPr>
                    </a:p>
                  </a:txBody>
                  <a:tcPr/>
                </a:tc>
              </a:tr>
              <a:tr h="548321">
                <a:tc vMerge="1">
                  <a:txBody>
                    <a:bodyPr/>
                    <a:lstStyle/>
                    <a:p>
                      <a:endParaRPr lang="fr-FR" sz="1400" dirty="0"/>
                    </a:p>
                  </a:txBody>
                  <a:tcPr/>
                </a:tc>
                <a:tc>
                  <a:txBody>
                    <a:bodyPr/>
                    <a:lstStyle/>
                    <a:p>
                      <a:pPr algn="ctr"/>
                      <a:r>
                        <a:rPr lang="fr-FR" sz="1400" b="1" dirty="0" smtClean="0">
                          <a:latin typeface="Calibri" panose="020F0502020204030204" pitchFamily="34" charset="0"/>
                        </a:rPr>
                        <a:t>Gestion des logs et des erreurs</a:t>
                      </a:r>
                      <a:endParaRPr lang="fr-FR" sz="14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smtClean="0">
                          <a:latin typeface="Calibri" panose="020F0502020204030204" pitchFamily="34" charset="0"/>
                        </a:rPr>
                        <a:t>Amélioration des messages, outils de concentration et d’analyse de logs, surveillances spécifiques de patterns d’erreurs des logs. Procédures</a:t>
                      </a:r>
                      <a:r>
                        <a:rPr lang="fr-FR" sz="1400" baseline="0" dirty="0" smtClean="0">
                          <a:latin typeface="Calibri" panose="020F0502020204030204" pitchFamily="34" charset="0"/>
                        </a:rPr>
                        <a:t> de rattrapage en cas d’erreur.</a:t>
                      </a:r>
                      <a:endParaRPr lang="fr-FR" sz="1400" dirty="0" smtClean="0">
                        <a:latin typeface="Calibri" panose="020F0502020204030204" pitchFamily="34" charset="0"/>
                      </a:endParaRPr>
                    </a:p>
                  </a:txBody>
                  <a:tcPr/>
                </a:tc>
              </a:tr>
              <a:tr h="548321">
                <a:tc vMerge="1">
                  <a:txBody>
                    <a:bodyPr/>
                    <a:lstStyle/>
                    <a:p>
                      <a:endParaRPr lang="fr-FR" sz="1400" dirty="0"/>
                    </a:p>
                  </a:txBody>
                  <a:tcPr/>
                </a:tc>
                <a:tc>
                  <a:txBody>
                    <a:bodyPr/>
                    <a:lstStyle/>
                    <a:p>
                      <a:pPr algn="ctr"/>
                      <a:r>
                        <a:rPr lang="fr-FR" sz="1400" b="1" dirty="0" smtClean="0">
                          <a:latin typeface="Calibri" panose="020F0502020204030204" pitchFamily="34" charset="0"/>
                        </a:rPr>
                        <a:t>Sécurité</a:t>
                      </a:r>
                      <a:endParaRPr lang="fr-FR" sz="14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smtClean="0">
                          <a:latin typeface="Calibri" panose="020F0502020204030204" pitchFamily="34" charset="0"/>
                        </a:rPr>
                        <a:t>Processus clairement établi, liste des </a:t>
                      </a:r>
                      <a:r>
                        <a:rPr lang="fr-FR" sz="1400" i="0" dirty="0" smtClean="0">
                          <a:latin typeface="Calibri" panose="020F0502020204030204" pitchFamily="34" charset="0"/>
                        </a:rPr>
                        <a:t>patchs</a:t>
                      </a:r>
                      <a:r>
                        <a:rPr lang="fr-FR" sz="1400" dirty="0" smtClean="0">
                          <a:latin typeface="Calibri" panose="020F0502020204030204" pitchFamily="34" charset="0"/>
                        </a:rPr>
                        <a:t> à appliquer, règles de sécurité à appliquer.</a:t>
                      </a:r>
                      <a:r>
                        <a:rPr lang="fr-FR" sz="1400" baseline="0" dirty="0" smtClean="0">
                          <a:latin typeface="Calibri" panose="020F0502020204030204" pitchFamily="34" charset="0"/>
                        </a:rPr>
                        <a:t> Ensemble des tests nécessaire pour un Go Live ou Release formalisés.</a:t>
                      </a:r>
                      <a:endParaRPr lang="fr-FR" sz="1400" dirty="0" smtClean="0">
                        <a:latin typeface="Calibri" panose="020F0502020204030204" pitchFamily="34" charset="0"/>
                      </a:endParaRPr>
                    </a:p>
                  </a:txBody>
                  <a:tcPr/>
                </a:tc>
              </a:tr>
              <a:tr h="548321">
                <a:tc vMerge="1">
                  <a:txBody>
                    <a:bodyPr/>
                    <a:lstStyle/>
                    <a:p>
                      <a:endParaRPr lang="fr-FR" sz="1400" dirty="0"/>
                    </a:p>
                  </a:txBody>
                  <a:tcPr/>
                </a:tc>
                <a:tc>
                  <a:txBody>
                    <a:bodyPr/>
                    <a:lstStyle/>
                    <a:p>
                      <a:pPr algn="ctr"/>
                      <a:r>
                        <a:rPr lang="fr-FR" sz="1400" b="1" dirty="0" smtClean="0">
                          <a:solidFill>
                            <a:srgbClr val="000000"/>
                          </a:solidFill>
                          <a:latin typeface="Calibri" panose="020F0502020204030204" pitchFamily="34" charset="0"/>
                        </a:rPr>
                        <a:t>Maintien en condition Op</a:t>
                      </a:r>
                      <a:endParaRPr lang="fr-FR" sz="1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smtClean="0">
                          <a:solidFill>
                            <a:srgbClr val="000000"/>
                          </a:solidFill>
                          <a:latin typeface="Calibri" panose="020F0502020204030204" pitchFamily="34" charset="0"/>
                        </a:rPr>
                        <a:t>Gestion des montées de version des middlewares, migrations techniques, fenêtre spécifiques pour ces opérations. Mise en place du Mécanisme de </a:t>
                      </a:r>
                      <a:r>
                        <a:rPr lang="fr-FR" sz="1400" u="sng" dirty="0" smtClean="0">
                          <a:solidFill>
                            <a:srgbClr val="000000"/>
                          </a:solidFill>
                          <a:latin typeface="Calibri" panose="020F0502020204030204" pitchFamily="34" charset="0"/>
                        </a:rPr>
                        <a:t>dette technique</a:t>
                      </a:r>
                      <a:r>
                        <a:rPr lang="fr-FR" sz="1400" dirty="0" smtClean="0">
                          <a:solidFill>
                            <a:srgbClr val="000000"/>
                          </a:solidFill>
                          <a:latin typeface="Calibri" panose="020F0502020204030204" pitchFamily="34" charset="0"/>
                        </a:rPr>
                        <a:t>.</a:t>
                      </a:r>
                      <a:endParaRPr lang="fr-FR" sz="1400" b="1" dirty="0" smtClean="0">
                        <a:latin typeface="Calibri" panose="020F0502020204030204" pitchFamily="34" charset="0"/>
                      </a:endParaRPr>
                    </a:p>
                  </a:txBody>
                  <a:tcPr/>
                </a:tc>
              </a:tr>
              <a:tr h="548321">
                <a:tc vMerge="1">
                  <a:txBody>
                    <a:bodyPr/>
                    <a:lstStyle/>
                    <a:p>
                      <a:endParaRPr lang="fr-FR" sz="1400" dirty="0"/>
                    </a:p>
                  </a:txBody>
                  <a:tcPr/>
                </a:tc>
                <a:tc>
                  <a:txBody>
                    <a:bodyPr/>
                    <a:lstStyle/>
                    <a:p>
                      <a:pPr algn="ctr"/>
                      <a:r>
                        <a:rPr lang="fr-FR" sz="1400" b="1" dirty="0" err="1" smtClean="0">
                          <a:latin typeface="Calibri" panose="020F0502020204030204" pitchFamily="34" charset="0"/>
                        </a:rPr>
                        <a:t>Zero</a:t>
                      </a:r>
                      <a:r>
                        <a:rPr lang="fr-FR" sz="1400" b="1" dirty="0" smtClean="0">
                          <a:latin typeface="Calibri" panose="020F0502020204030204" pitchFamily="34" charset="0"/>
                        </a:rPr>
                        <a:t> </a:t>
                      </a:r>
                      <a:r>
                        <a:rPr lang="fr-FR" sz="1400" b="1" dirty="0" err="1" smtClean="0">
                          <a:latin typeface="Calibri" panose="020F0502020204030204" pitchFamily="34" charset="0"/>
                        </a:rPr>
                        <a:t>Downtime</a:t>
                      </a:r>
                      <a:r>
                        <a:rPr lang="fr-FR" sz="1400" b="1" dirty="0" smtClean="0">
                          <a:latin typeface="Calibri" panose="020F0502020204030204" pitchFamily="34" charset="0"/>
                        </a:rPr>
                        <a:t> </a:t>
                      </a:r>
                      <a:r>
                        <a:rPr lang="fr-FR" sz="1400" b="1" dirty="0" err="1" smtClean="0">
                          <a:latin typeface="Calibri" panose="020F0502020204030204" pitchFamily="34" charset="0"/>
                        </a:rPr>
                        <a:t>Deploiement</a:t>
                      </a:r>
                      <a:endParaRPr lang="fr-FR" sz="1400" b="1" dirty="0"/>
                    </a:p>
                  </a:txBody>
                  <a:tcPr anchor="ctr"/>
                </a:tc>
                <a:tc>
                  <a:txBody>
                    <a:bodyPr/>
                    <a:lstStyle/>
                    <a:p>
                      <a:r>
                        <a:rPr lang="fr-FR" sz="1400" dirty="0" smtClean="0">
                          <a:latin typeface="Calibri" panose="020F0502020204030204" pitchFamily="34" charset="0"/>
                        </a:rPr>
                        <a:t>Déploiement progressif (</a:t>
                      </a:r>
                      <a:r>
                        <a:rPr lang="fr-FR" sz="1400" i="1" dirty="0" err="1" smtClean="0">
                          <a:latin typeface="Calibri" panose="020F0502020204030204" pitchFamily="34" charset="0"/>
                          <a:hlinkClick r:id="rId3"/>
                        </a:rPr>
                        <a:t>feature</a:t>
                      </a:r>
                      <a:r>
                        <a:rPr lang="fr-FR" sz="1400" i="1" dirty="0" smtClean="0">
                          <a:latin typeface="Calibri" panose="020F0502020204030204" pitchFamily="34" charset="0"/>
                          <a:hlinkClick r:id="rId3"/>
                        </a:rPr>
                        <a:t> </a:t>
                      </a:r>
                      <a:r>
                        <a:rPr lang="fr-FR" sz="1400" i="1" dirty="0" smtClean="0">
                          <a:latin typeface="Calibri" panose="020F0502020204030204" pitchFamily="34" charset="0"/>
                        </a:rPr>
                        <a:t>flags)</a:t>
                      </a:r>
                      <a:r>
                        <a:rPr lang="fr-FR" sz="1400" dirty="0" smtClean="0">
                          <a:latin typeface="Calibri" panose="020F0502020204030204" pitchFamily="34" charset="0"/>
                        </a:rPr>
                        <a:t> ou partielle (</a:t>
                      </a:r>
                      <a:r>
                        <a:rPr lang="fr-FR" sz="1400" i="1" dirty="0" err="1" smtClean="0">
                          <a:solidFill>
                            <a:srgbClr val="FFC000"/>
                          </a:solidFill>
                          <a:latin typeface="Calibri" panose="020F0502020204030204" pitchFamily="34" charset="0"/>
                        </a:rPr>
                        <a:t>canary</a:t>
                      </a:r>
                      <a:r>
                        <a:rPr lang="fr-FR" sz="1400" i="1" dirty="0" smtClean="0">
                          <a:solidFill>
                            <a:srgbClr val="FFC000"/>
                          </a:solidFill>
                          <a:latin typeface="Calibri" panose="020F0502020204030204" pitchFamily="34" charset="0"/>
                        </a:rPr>
                        <a:t> </a:t>
                      </a:r>
                      <a:r>
                        <a:rPr lang="fr-FR" sz="1400" i="1" dirty="0" err="1" smtClean="0">
                          <a:latin typeface="Calibri" panose="020F0502020204030204" pitchFamily="34" charset="0"/>
                        </a:rPr>
                        <a:t>testing</a:t>
                      </a:r>
                      <a:r>
                        <a:rPr lang="fr-FR" sz="1400" dirty="0" smtClean="0">
                          <a:latin typeface="Calibri" panose="020F0502020204030204" pitchFamily="34" charset="0"/>
                        </a:rPr>
                        <a:t>) de fonctionnalités. pattern green / </a:t>
                      </a:r>
                      <a:r>
                        <a:rPr lang="fr-FR" sz="1400" dirty="0" err="1" smtClean="0">
                          <a:latin typeface="Calibri" panose="020F0502020204030204" pitchFamily="34" charset="0"/>
                        </a:rPr>
                        <a:t>blue</a:t>
                      </a:r>
                      <a:r>
                        <a:rPr lang="fr-FR" sz="1400" dirty="0" smtClean="0">
                          <a:latin typeface="Calibri" panose="020F0502020204030204" pitchFamily="34" charset="0"/>
                        </a:rPr>
                        <a:t> … Gestion de l’AB </a:t>
                      </a:r>
                      <a:r>
                        <a:rPr lang="fr-FR" sz="1400" dirty="0" err="1" smtClean="0">
                          <a:latin typeface="Calibri" panose="020F0502020204030204" pitchFamily="34" charset="0"/>
                        </a:rPr>
                        <a:t>Testing</a:t>
                      </a:r>
                      <a:r>
                        <a:rPr lang="fr-FR" sz="1400" dirty="0" smtClean="0">
                          <a:latin typeface="Calibri" panose="020F0502020204030204" pitchFamily="34" charset="0"/>
                        </a:rPr>
                        <a:t> … </a:t>
                      </a:r>
                    </a:p>
                  </a:txBody>
                  <a:tcPr/>
                </a:tc>
              </a:tr>
              <a:tr h="774100">
                <a:tc vMerge="1">
                  <a:txBody>
                    <a:bodyPr/>
                    <a:lstStyle/>
                    <a:p>
                      <a:endParaRPr lang="fr-FR" sz="1400" dirty="0"/>
                    </a:p>
                  </a:txBody>
                  <a:tcPr/>
                </a:tc>
                <a:tc>
                  <a:txBody>
                    <a:bodyPr/>
                    <a:lstStyle/>
                    <a:p>
                      <a:pPr algn="ctr"/>
                      <a:r>
                        <a:rPr lang="fr-FR" sz="1400" b="1" dirty="0" smtClean="0">
                          <a:latin typeface="Calibri" panose="020F0502020204030204" pitchFamily="34" charset="0"/>
                        </a:rPr>
                        <a:t>Robustesse, tenue à la charge </a:t>
                      </a:r>
                      <a:endParaRPr lang="fr-FR" sz="14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smtClean="0">
                          <a:latin typeface="Calibri" panose="020F0502020204030204" pitchFamily="34" charset="0"/>
                        </a:rPr>
                        <a:t>Suppression des SPOF , mise en place de modes dégradés et de mécanismes de protection contre les saturations ,</a:t>
                      </a:r>
                      <a:r>
                        <a:rPr lang="fr-FR" sz="1400" baseline="0" dirty="0" smtClean="0">
                          <a:latin typeface="Calibri" panose="020F0502020204030204" pitchFamily="34" charset="0"/>
                        </a:rPr>
                        <a:t> </a:t>
                      </a:r>
                      <a:r>
                        <a:rPr lang="fr-FR" sz="1400" dirty="0" smtClean="0">
                          <a:latin typeface="Calibri" panose="020F0502020204030204" pitchFamily="34" charset="0"/>
                        </a:rPr>
                        <a:t>plans d’action de test en charge, plan d’ajout de capacité.</a:t>
                      </a:r>
                    </a:p>
                  </a:txBody>
                  <a:tcPr/>
                </a:tc>
              </a:tr>
              <a:tr h="774100">
                <a:tc vMerge="1">
                  <a:txBody>
                    <a:bodyPr/>
                    <a:lstStyle/>
                    <a:p>
                      <a:endParaRPr lang="fr-FR" sz="1400" dirty="0"/>
                    </a:p>
                  </a:txBody>
                  <a:tcPr/>
                </a:tc>
                <a:tc>
                  <a:txBody>
                    <a:bodyPr/>
                    <a:lstStyle/>
                    <a:p>
                      <a:pPr algn="ctr"/>
                      <a:r>
                        <a:rPr lang="fr-FR" sz="1400" b="1" dirty="0" smtClean="0">
                          <a:latin typeface="Calibri" panose="020F0502020204030204" pitchFamily="34" charset="0"/>
                        </a:rPr>
                        <a:t>Evolutions de l’infrastructure</a:t>
                      </a:r>
                      <a:endParaRPr lang="fr-FR" sz="14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smtClean="0">
                          <a:latin typeface="Calibri" panose="020F0502020204030204" pitchFamily="34" charset="0"/>
                        </a:rPr>
                        <a:t>Adaptation de l’</a:t>
                      </a:r>
                      <a:r>
                        <a:rPr lang="fr-FR" sz="1400" dirty="0" err="1" smtClean="0">
                          <a:latin typeface="Calibri" panose="020F0502020204030204" pitchFamily="34" charset="0"/>
                        </a:rPr>
                        <a:t>infrastucture</a:t>
                      </a:r>
                      <a:r>
                        <a:rPr lang="fr-FR" sz="1400" dirty="0" smtClean="0">
                          <a:latin typeface="Calibri" panose="020F0502020204030204" pitchFamily="34" charset="0"/>
                        </a:rPr>
                        <a:t> aux patterns de ZDD,</a:t>
                      </a:r>
                      <a:r>
                        <a:rPr lang="fr-FR" sz="1400" baseline="0" dirty="0" smtClean="0">
                          <a:latin typeface="Calibri" panose="020F0502020204030204" pitchFamily="34" charset="0"/>
                        </a:rPr>
                        <a:t> </a:t>
                      </a:r>
                      <a:r>
                        <a:rPr lang="fr-FR" sz="1400" dirty="0" smtClean="0">
                          <a:latin typeface="Calibri" panose="020F0502020204030204" pitchFamily="34" charset="0"/>
                        </a:rPr>
                        <a:t>(duplication des chaines applicatives…), Infrastructure as a code , amélioration du </a:t>
                      </a:r>
                      <a:r>
                        <a:rPr lang="fr-FR" sz="1400" dirty="0" err="1" smtClean="0">
                          <a:latin typeface="Calibri" panose="020F0502020204030204" pitchFamily="34" charset="0"/>
                        </a:rPr>
                        <a:t>provisioning</a:t>
                      </a:r>
                      <a:r>
                        <a:rPr lang="fr-FR" sz="1400" dirty="0" smtClean="0">
                          <a:latin typeface="Calibri" panose="020F0502020204030204" pitchFamily="34" charset="0"/>
                        </a:rPr>
                        <a:t>, catalogue de service Infrastructure,</a:t>
                      </a:r>
                      <a:r>
                        <a:rPr lang="fr-FR" sz="1400" baseline="0" dirty="0" smtClean="0">
                          <a:latin typeface="Calibri" panose="020F0502020204030204" pitchFamily="34" charset="0"/>
                        </a:rPr>
                        <a:t> optimisation des performances, focus sur la </a:t>
                      </a:r>
                      <a:r>
                        <a:rPr lang="fr-FR" sz="1400" baseline="0" dirty="0" err="1" smtClean="0">
                          <a:latin typeface="Calibri" panose="020F0502020204030204" pitchFamily="34" charset="0"/>
                        </a:rPr>
                        <a:t>scalabilité</a:t>
                      </a:r>
                      <a:r>
                        <a:rPr lang="fr-FR" sz="1400" baseline="0" dirty="0" smtClean="0">
                          <a:latin typeface="Calibri" panose="020F0502020204030204" pitchFamily="34" charset="0"/>
                        </a:rPr>
                        <a:t>. Mise en place d’une Offre de service, intégration des nouvelles technos (</a:t>
                      </a:r>
                      <a:r>
                        <a:rPr lang="fr-FR" sz="1400" baseline="0" dirty="0" err="1" smtClean="0">
                          <a:latin typeface="Calibri" panose="020F0502020204030204" pitchFamily="34" charset="0"/>
                        </a:rPr>
                        <a:t>OpenStack</a:t>
                      </a:r>
                      <a:r>
                        <a:rPr lang="fr-FR" sz="1400" baseline="0" dirty="0" smtClean="0">
                          <a:latin typeface="Calibri" panose="020F0502020204030204" pitchFamily="34" charset="0"/>
                        </a:rPr>
                        <a:t>, Docker..)</a:t>
                      </a:r>
                      <a:endParaRPr lang="fr-FR" sz="1400" dirty="0"/>
                    </a:p>
                  </a:txBody>
                  <a:tcPr/>
                </a:tc>
              </a:tr>
            </a:tbl>
          </a:graphicData>
        </a:graphic>
      </p:graphicFrame>
      <p:sp>
        <p:nvSpPr>
          <p:cNvPr id="5" name="Double flèche verticale 4"/>
          <p:cNvSpPr/>
          <p:nvPr/>
        </p:nvSpPr>
        <p:spPr>
          <a:xfrm>
            <a:off x="404608" y="2783599"/>
            <a:ext cx="359271" cy="3521559"/>
          </a:xfrm>
          <a:prstGeom prst="upDownArrow">
            <a:avLst/>
          </a:prstGeom>
          <a:gradFill flip="none" rotWithShape="1">
            <a:gsLst>
              <a:gs pos="0">
                <a:srgbClr val="00B050"/>
              </a:gs>
              <a:gs pos="35000">
                <a:schemeClr val="accent2">
                  <a:lumMod val="0"/>
                  <a:lumOff val="100000"/>
                </a:schemeClr>
              </a:gs>
              <a:gs pos="100000">
                <a:schemeClr val="accent1">
                  <a:lumMod val="25000"/>
                </a:schemeClr>
              </a:gs>
            </a:gsLst>
            <a:path path="circle">
              <a:fillToRect l="50000" t="-80000" r="50000" b="180000"/>
            </a:path>
            <a:tileRect/>
          </a:gra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96327310"/>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4000"/>
                                        <p:tgtEl>
                                          <p:spTgt spid="4"/>
                                        </p:tgtEl>
                                      </p:cBhvr>
                                    </p:animEffect>
                                  </p:childTnLst>
                                </p:cTn>
                              </p:par>
                              <p:par>
                                <p:cTn id="8" presetID="10" presetClass="entr" presetSubtype="0" fill="hold" grpId="0" nodeType="withEffect">
                                  <p:stCondLst>
                                    <p:cond delay="100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640"/>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Axes D’améliorations et de Transformation</a:t>
            </a:r>
            <a:endParaRPr lang="fr-FR" sz="2400" kern="1200" dirty="0">
              <a:solidFill>
                <a:schemeClr val="bg1"/>
              </a:solidFill>
              <a:latin typeface="Calibri" panose="020F0502020204030204" pitchFamily="34" charset="0"/>
            </a:endParaRP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latin typeface="Calibri" panose="020F0502020204030204" pitchFamily="34" charset="0"/>
            </a:endParaRPr>
          </a:p>
        </p:txBody>
      </p:sp>
      <p:sp>
        <p:nvSpPr>
          <p:cNvPr id="10" name="Rectangle 9"/>
          <p:cNvSpPr/>
          <p:nvPr/>
        </p:nvSpPr>
        <p:spPr>
          <a:xfrm>
            <a:off x="59111" y="1052736"/>
            <a:ext cx="5737026" cy="369332"/>
          </a:xfrm>
          <a:prstGeom prst="rect">
            <a:avLst/>
          </a:prstGeom>
          <a:solidFill>
            <a:srgbClr val="0070C0"/>
          </a:solidFill>
        </p:spPr>
        <p:txBody>
          <a:bodyPr wrap="square">
            <a:spAutoFit/>
          </a:bodyPr>
          <a:lstStyle/>
          <a:p>
            <a:r>
              <a:rPr lang="fr-FR" dirty="0" smtClean="0">
                <a:solidFill>
                  <a:schemeClr val="bg1"/>
                </a:solidFill>
                <a:latin typeface="Calibri" panose="020F0502020204030204" pitchFamily="34" charset="0"/>
              </a:rPr>
              <a:t>Processus Etape 1 – Lean &amp; Optimisation</a:t>
            </a:r>
            <a:endParaRPr lang="fr-FR" dirty="0">
              <a:solidFill>
                <a:schemeClr val="bg1"/>
              </a:solidFill>
              <a:latin typeface="Calibri" panose="020F0502020204030204" pitchFamily="34" charset="0"/>
            </a:endParaRPr>
          </a:p>
        </p:txBody>
      </p:sp>
    </p:spTree>
    <p:extLst>
      <p:ext uri="{BB962C8B-B14F-4D97-AF65-F5344CB8AC3E}">
        <p14:creationId xmlns:p14="http://schemas.microsoft.com/office/powerpoint/2010/main" val="640183912"/>
      </p:ext>
    </p:extLst>
  </p:cSld>
  <p:clrMapOvr>
    <a:masterClrMapping/>
  </p:clrMapOvr>
  <p:transition>
    <p:dissolv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640"/>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Axes D’améliorations et de Transformation</a:t>
            </a:r>
            <a:endParaRPr lang="fr-FR" sz="2400" kern="1200" dirty="0">
              <a:solidFill>
                <a:schemeClr val="bg1"/>
              </a:solidFill>
              <a:latin typeface="Calibri" panose="020F0502020204030204" pitchFamily="34" charset="0"/>
            </a:endParaRP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latin typeface="Calibri" panose="020F0502020204030204" pitchFamily="34" charset="0"/>
            </a:endParaRPr>
          </a:p>
        </p:txBody>
      </p:sp>
      <p:sp>
        <p:nvSpPr>
          <p:cNvPr id="2" name="Rectangle 1"/>
          <p:cNvSpPr/>
          <p:nvPr/>
        </p:nvSpPr>
        <p:spPr>
          <a:xfrm>
            <a:off x="243284" y="2121818"/>
            <a:ext cx="8856984" cy="3785652"/>
          </a:xfrm>
          <a:prstGeom prst="rect">
            <a:avLst/>
          </a:prstGeom>
        </p:spPr>
        <p:txBody>
          <a:bodyPr wrap="square">
            <a:spAutoFit/>
          </a:bodyPr>
          <a:lstStyle/>
          <a:p>
            <a:r>
              <a:rPr lang="fr-FR" sz="1600" dirty="0" smtClean="0">
                <a:latin typeface="Calibri" panose="020F0502020204030204" pitchFamily="34" charset="0"/>
              </a:rPr>
              <a:t>Définir plusieurs type de « </a:t>
            </a:r>
            <a:r>
              <a:rPr lang="fr-FR" sz="1600" b="1" dirty="0" err="1" smtClean="0">
                <a:solidFill>
                  <a:srgbClr val="0070C0"/>
                </a:solidFill>
                <a:latin typeface="Calibri" panose="020F0502020204030204" pitchFamily="34" charset="0"/>
              </a:rPr>
              <a:t>Quality</a:t>
            </a:r>
            <a:r>
              <a:rPr lang="fr-FR" sz="1600" b="1" dirty="0" smtClean="0">
                <a:solidFill>
                  <a:srgbClr val="0070C0"/>
                </a:solidFill>
                <a:latin typeface="Calibri" panose="020F0502020204030204" pitchFamily="34" charset="0"/>
              </a:rPr>
              <a:t> Gates</a:t>
            </a:r>
            <a:r>
              <a:rPr lang="fr-FR" sz="1600" dirty="0" smtClean="0">
                <a:latin typeface="Calibri" panose="020F0502020204030204" pitchFamily="34" charset="0"/>
              </a:rPr>
              <a:t> »</a:t>
            </a:r>
            <a:r>
              <a:rPr lang="fr-FR" sz="1600" b="1" dirty="0" smtClean="0">
                <a:latin typeface="Calibri" panose="020F0502020204030204" pitchFamily="34" charset="0"/>
              </a:rPr>
              <a:t> </a:t>
            </a:r>
            <a:r>
              <a:rPr lang="fr-FR" sz="1600" dirty="0" smtClean="0">
                <a:latin typeface="Calibri" panose="020F0502020204030204" pitchFamily="34" charset="0"/>
              </a:rPr>
              <a:t>pour la gestion du cycle de vie d’une </a:t>
            </a:r>
            <a:r>
              <a:rPr lang="fr-FR" sz="1600" dirty="0">
                <a:latin typeface="Calibri" panose="020F0502020204030204" pitchFamily="34" charset="0"/>
              </a:rPr>
              <a:t>application.</a:t>
            </a:r>
          </a:p>
          <a:p>
            <a:endParaRPr lang="fr-FR" sz="1600" dirty="0">
              <a:latin typeface="Calibri" panose="020F0502020204030204" pitchFamily="34" charset="0"/>
            </a:endParaRPr>
          </a:p>
          <a:p>
            <a:r>
              <a:rPr lang="fr-FR" sz="1600" dirty="0" smtClean="0">
                <a:latin typeface="Calibri" panose="020F0502020204030204" pitchFamily="34" charset="0"/>
              </a:rPr>
              <a:t>Les </a:t>
            </a:r>
            <a:r>
              <a:rPr lang="fr-FR" sz="1600" dirty="0" err="1">
                <a:latin typeface="Calibri" panose="020F0502020204030204" pitchFamily="34" charset="0"/>
              </a:rPr>
              <a:t>Q</a:t>
            </a:r>
            <a:r>
              <a:rPr lang="fr-FR" sz="1600" dirty="0" err="1" smtClean="0">
                <a:latin typeface="Calibri" panose="020F0502020204030204" pitchFamily="34" charset="0"/>
              </a:rPr>
              <a:t>uality</a:t>
            </a:r>
            <a:r>
              <a:rPr lang="fr-FR" sz="1600" dirty="0" smtClean="0">
                <a:latin typeface="Calibri" panose="020F0502020204030204" pitchFamily="34" charset="0"/>
              </a:rPr>
              <a:t> Gates représentent </a:t>
            </a:r>
            <a:r>
              <a:rPr lang="fr-FR" sz="1600" dirty="0">
                <a:latin typeface="Calibri" panose="020F0502020204030204" pitchFamily="34" charset="0"/>
              </a:rPr>
              <a:t>toutes les </a:t>
            </a:r>
            <a:r>
              <a:rPr lang="fr-FR" sz="1600" dirty="0">
                <a:solidFill>
                  <a:schemeClr val="accent6">
                    <a:lumMod val="75000"/>
                  </a:schemeClr>
                </a:solidFill>
                <a:latin typeface="Calibri" panose="020F0502020204030204" pitchFamily="34" charset="0"/>
              </a:rPr>
              <a:t>étapes de validation </a:t>
            </a:r>
            <a:r>
              <a:rPr lang="fr-FR" sz="1600" dirty="0" smtClean="0">
                <a:latin typeface="Calibri" panose="020F0502020204030204" pitchFamily="34" charset="0"/>
              </a:rPr>
              <a:t>d’une application </a:t>
            </a:r>
            <a:r>
              <a:rPr lang="fr-FR" sz="1600" dirty="0">
                <a:latin typeface="Calibri" panose="020F0502020204030204" pitchFamily="34" charset="0"/>
              </a:rPr>
              <a:t>avant sa mise en production.</a:t>
            </a:r>
          </a:p>
          <a:p>
            <a:endParaRPr lang="fr-FR" sz="1600" dirty="0">
              <a:latin typeface="Calibri" panose="020F0502020204030204" pitchFamily="34" charset="0"/>
            </a:endParaRPr>
          </a:p>
          <a:p>
            <a:r>
              <a:rPr lang="fr-FR" sz="1600" dirty="0" smtClean="0">
                <a:latin typeface="Calibri" panose="020F0502020204030204" pitchFamily="34" charset="0"/>
              </a:rPr>
              <a:t>Le passage </a:t>
            </a:r>
            <a:r>
              <a:rPr lang="fr-FR" sz="1600" dirty="0">
                <a:latin typeface="Calibri" panose="020F0502020204030204" pitchFamily="34" charset="0"/>
              </a:rPr>
              <a:t>par tel ou tel </a:t>
            </a:r>
            <a:r>
              <a:rPr lang="fr-FR" sz="1600" dirty="0" err="1" smtClean="0">
                <a:latin typeface="Calibri" panose="020F0502020204030204" pitchFamily="34" charset="0"/>
              </a:rPr>
              <a:t>Quality</a:t>
            </a:r>
            <a:r>
              <a:rPr lang="fr-FR" sz="1600" dirty="0" smtClean="0">
                <a:latin typeface="Calibri" panose="020F0502020204030204" pitchFamily="34" charset="0"/>
              </a:rPr>
              <a:t> </a:t>
            </a:r>
            <a:r>
              <a:rPr lang="fr-FR" sz="1600" dirty="0" err="1" smtClean="0">
                <a:latin typeface="Calibri" panose="020F0502020204030204" pitchFamily="34" charset="0"/>
              </a:rPr>
              <a:t>Gate</a:t>
            </a:r>
            <a:r>
              <a:rPr lang="fr-FR" sz="1600" dirty="0" smtClean="0">
                <a:latin typeface="Calibri" panose="020F0502020204030204" pitchFamily="34" charset="0"/>
              </a:rPr>
              <a:t> est </a:t>
            </a:r>
            <a:r>
              <a:rPr lang="fr-FR" sz="1600" dirty="0" smtClean="0">
                <a:solidFill>
                  <a:schemeClr val="accent6">
                    <a:lumMod val="75000"/>
                  </a:schemeClr>
                </a:solidFill>
                <a:latin typeface="Calibri" panose="020F0502020204030204" pitchFamily="34" charset="0"/>
              </a:rPr>
              <a:t>déterminé</a:t>
            </a:r>
            <a:r>
              <a:rPr lang="fr-FR" sz="1600" dirty="0" smtClean="0">
                <a:latin typeface="Calibri" panose="020F0502020204030204" pitchFamily="34" charset="0"/>
              </a:rPr>
              <a:t> en fonction </a:t>
            </a:r>
            <a:r>
              <a:rPr lang="fr-FR" sz="1600" dirty="0">
                <a:latin typeface="Calibri" panose="020F0502020204030204" pitchFamily="34" charset="0"/>
              </a:rPr>
              <a:t>de </a:t>
            </a:r>
            <a:r>
              <a:rPr lang="fr-FR" sz="1600" dirty="0" smtClean="0">
                <a:latin typeface="Calibri" panose="020F0502020204030204" pitchFamily="34" charset="0"/>
              </a:rPr>
              <a:t>la nature de la release </a:t>
            </a:r>
            <a:r>
              <a:rPr lang="fr-FR" sz="1600" dirty="0">
                <a:latin typeface="Calibri" panose="020F0502020204030204" pitchFamily="34" charset="0"/>
              </a:rPr>
              <a:t>(</a:t>
            </a:r>
            <a:r>
              <a:rPr lang="fr-FR" sz="1600" dirty="0" smtClean="0">
                <a:latin typeface="Calibri" panose="020F0502020204030204" pitchFamily="34" charset="0"/>
              </a:rPr>
              <a:t>mineur, majeur, nouvelles fonctionnalités) ou </a:t>
            </a:r>
            <a:r>
              <a:rPr lang="fr-FR" sz="1600" dirty="0">
                <a:latin typeface="Calibri" panose="020F0502020204030204" pitchFamily="34" charset="0"/>
              </a:rPr>
              <a:t>en </a:t>
            </a:r>
            <a:r>
              <a:rPr lang="fr-FR" sz="1600" dirty="0" smtClean="0">
                <a:latin typeface="Calibri" panose="020F0502020204030204" pitchFamily="34" charset="0"/>
              </a:rPr>
              <a:t>fonction d’évènements (correction anomalie …)</a:t>
            </a:r>
            <a:endParaRPr lang="fr-FR" sz="1600" dirty="0">
              <a:latin typeface="Calibri" panose="020F0502020204030204" pitchFamily="34" charset="0"/>
            </a:endParaRPr>
          </a:p>
          <a:p>
            <a:endParaRPr lang="fr-FR" sz="1600" dirty="0">
              <a:latin typeface="Calibri" panose="020F0502020204030204" pitchFamily="34" charset="0"/>
            </a:endParaRPr>
          </a:p>
          <a:p>
            <a:r>
              <a:rPr lang="fr-FR" sz="1600" dirty="0" smtClean="0">
                <a:latin typeface="Calibri" panose="020F0502020204030204" pitchFamily="34" charset="0"/>
              </a:rPr>
              <a:t>Les règles seront établies dans </a:t>
            </a:r>
            <a:r>
              <a:rPr lang="fr-FR" sz="1600" dirty="0">
                <a:latin typeface="Calibri" panose="020F0502020204030204" pitchFamily="34" charset="0"/>
              </a:rPr>
              <a:t>un comité regroupant les études et l’exploitation</a:t>
            </a:r>
            <a:r>
              <a:rPr lang="fr-FR" sz="1600" dirty="0" smtClean="0">
                <a:latin typeface="Calibri" panose="020F0502020204030204" pitchFamily="34" charset="0"/>
              </a:rPr>
              <a:t>.</a:t>
            </a:r>
          </a:p>
          <a:p>
            <a:endParaRPr lang="fr-FR" sz="1600" dirty="0">
              <a:latin typeface="Calibri" panose="020F0502020204030204" pitchFamily="34" charset="0"/>
            </a:endParaRPr>
          </a:p>
          <a:p>
            <a:r>
              <a:rPr lang="fr-FR" sz="1600" dirty="0" smtClean="0">
                <a:latin typeface="Calibri" panose="020F0502020204030204" pitchFamily="34" charset="0"/>
              </a:rPr>
              <a:t>Chaque </a:t>
            </a:r>
            <a:r>
              <a:rPr lang="fr-FR" sz="1600" dirty="0" err="1" smtClean="0">
                <a:latin typeface="Calibri" panose="020F0502020204030204" pitchFamily="34" charset="0"/>
              </a:rPr>
              <a:t>Quality</a:t>
            </a:r>
            <a:r>
              <a:rPr lang="fr-FR" sz="1600" dirty="0" smtClean="0">
                <a:latin typeface="Calibri" panose="020F0502020204030204" pitchFamily="34" charset="0"/>
              </a:rPr>
              <a:t> Gates contient des </a:t>
            </a:r>
            <a:r>
              <a:rPr lang="fr-FR" sz="1600" dirty="0" smtClean="0">
                <a:solidFill>
                  <a:schemeClr val="accent6">
                    <a:lumMod val="75000"/>
                  </a:schemeClr>
                </a:solidFill>
                <a:latin typeface="Calibri" panose="020F0502020204030204" pitchFamily="34" charset="0"/>
              </a:rPr>
              <a:t>contrôles spécifiques </a:t>
            </a:r>
            <a:r>
              <a:rPr lang="fr-FR" sz="1600" dirty="0" smtClean="0">
                <a:latin typeface="Calibri" panose="020F0502020204030204" pitchFamily="34" charset="0"/>
              </a:rPr>
              <a:t>(livrables, PV , prérequis, ensemble de tests …)</a:t>
            </a:r>
          </a:p>
          <a:p>
            <a:endParaRPr lang="fr-FR" sz="1600" dirty="0">
              <a:latin typeface="Calibri" panose="020F0502020204030204" pitchFamily="34" charset="0"/>
            </a:endParaRPr>
          </a:p>
          <a:p>
            <a:r>
              <a:rPr lang="fr-FR" sz="1600" dirty="0" smtClean="0">
                <a:latin typeface="Calibri" panose="020F0502020204030204" pitchFamily="34" charset="0"/>
              </a:rPr>
              <a:t>Le contenu des </a:t>
            </a:r>
            <a:r>
              <a:rPr lang="fr-FR" sz="1600" dirty="0" err="1" smtClean="0">
                <a:latin typeface="Calibri" panose="020F0502020204030204" pitchFamily="34" charset="0"/>
              </a:rPr>
              <a:t>Quality</a:t>
            </a:r>
            <a:r>
              <a:rPr lang="fr-FR" sz="1600" dirty="0" smtClean="0">
                <a:latin typeface="Calibri" panose="020F0502020204030204" pitchFamily="34" charset="0"/>
              </a:rPr>
              <a:t> Gates est défini en amont du cycle et avant le déploiement d’une release</a:t>
            </a:r>
            <a:r>
              <a:rPr lang="fr-FR" sz="1600" dirty="0">
                <a:latin typeface="Calibri" panose="020F0502020204030204" pitchFamily="34" charset="0"/>
              </a:rPr>
              <a:t> </a:t>
            </a:r>
            <a:r>
              <a:rPr lang="fr-FR" sz="1600" dirty="0" smtClean="0">
                <a:latin typeface="Calibri" panose="020F0502020204030204" pitchFamily="34" charset="0"/>
              </a:rPr>
              <a:t>et intégré dans un outillage opérationnel.</a:t>
            </a:r>
            <a:endParaRPr lang="fr-FR" sz="1600" dirty="0">
              <a:latin typeface="Calibri" panose="020F0502020204030204" pitchFamily="34" charset="0"/>
            </a:endParaRPr>
          </a:p>
          <a:p>
            <a:endParaRPr lang="fr-FR" sz="1600" dirty="0">
              <a:latin typeface="Calibri" panose="020F0502020204030204" pitchFamily="34" charset="0"/>
            </a:endParaRPr>
          </a:p>
        </p:txBody>
      </p:sp>
      <p:sp>
        <p:nvSpPr>
          <p:cNvPr id="10" name="Rectangle 9"/>
          <p:cNvSpPr/>
          <p:nvPr/>
        </p:nvSpPr>
        <p:spPr>
          <a:xfrm>
            <a:off x="59111" y="1052736"/>
            <a:ext cx="5737026" cy="369332"/>
          </a:xfrm>
          <a:prstGeom prst="rect">
            <a:avLst/>
          </a:prstGeom>
          <a:solidFill>
            <a:srgbClr val="0070C0"/>
          </a:solidFill>
        </p:spPr>
        <p:txBody>
          <a:bodyPr wrap="square">
            <a:spAutoFit/>
          </a:bodyPr>
          <a:lstStyle/>
          <a:p>
            <a:r>
              <a:rPr lang="fr-FR" dirty="0">
                <a:solidFill>
                  <a:schemeClr val="bg1"/>
                </a:solidFill>
                <a:latin typeface="Calibri" panose="020F0502020204030204" pitchFamily="34" charset="0"/>
              </a:rPr>
              <a:t>Les </a:t>
            </a:r>
            <a:r>
              <a:rPr lang="fr-FR" dirty="0" err="1">
                <a:solidFill>
                  <a:schemeClr val="bg1"/>
                </a:solidFill>
                <a:latin typeface="Calibri" panose="020F0502020204030204" pitchFamily="34" charset="0"/>
              </a:rPr>
              <a:t>Quality</a:t>
            </a:r>
            <a:r>
              <a:rPr lang="fr-FR" dirty="0">
                <a:solidFill>
                  <a:schemeClr val="bg1"/>
                </a:solidFill>
                <a:latin typeface="Calibri" panose="020F0502020204030204" pitchFamily="34" charset="0"/>
              </a:rPr>
              <a:t> Gates ou Cycle de vie d’une application</a:t>
            </a:r>
          </a:p>
        </p:txBody>
      </p:sp>
    </p:spTree>
    <p:extLst>
      <p:ext uri="{BB962C8B-B14F-4D97-AF65-F5344CB8AC3E}">
        <p14:creationId xmlns:p14="http://schemas.microsoft.com/office/powerpoint/2010/main" val="201676368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135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2">
                                            <p:txEl>
                                              <p:pRg st="2" end="2"/>
                                            </p:txEl>
                                          </p:spTgt>
                                        </p:tgtEl>
                                        <p:attrNameLst>
                                          <p:attrName>style.visibility</p:attrName>
                                        </p:attrNameLst>
                                      </p:cBhvr>
                                      <p:to>
                                        <p:strVal val="visible"/>
                                      </p:to>
                                    </p:set>
                                    <p:animEffect transition="in" filter="fade">
                                      <p:cBhvr>
                                        <p:cTn id="11" dur="500"/>
                                        <p:tgtEl>
                                          <p:spTgt spid="2">
                                            <p:txEl>
                                              <p:pRg st="2" end="2"/>
                                            </p:txEl>
                                          </p:spTgt>
                                        </p:tgtEl>
                                      </p:cBhvr>
                                    </p:animEffect>
                                  </p:childTnLst>
                                </p:cTn>
                              </p:par>
                            </p:childTnLst>
                          </p:cTn>
                        </p:par>
                        <p:par>
                          <p:cTn id="12" fill="hold">
                            <p:stCondLst>
                              <p:cond delay="26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par>
                          <p:cTn id="16" fill="hold">
                            <p:stCondLst>
                              <p:cond delay="48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
                                            <p:txEl>
                                              <p:pRg st="6" end="6"/>
                                            </p:txEl>
                                          </p:spTgt>
                                        </p:tgtEl>
                                        <p:attrNameLst>
                                          <p:attrName>style.visibility</p:attrName>
                                        </p:attrNameLst>
                                      </p:cBhvr>
                                      <p:to>
                                        <p:strVal val="visible"/>
                                      </p:to>
                                    </p:set>
                                    <p:animEffect transition="in" filter="fade">
                                      <p:cBhvr>
                                        <p:cTn id="19" dur="500"/>
                                        <p:tgtEl>
                                          <p:spTgt spid="2">
                                            <p:txEl>
                                              <p:pRg st="6" end="6"/>
                                            </p:txEl>
                                          </p:spTgt>
                                        </p:tgtEl>
                                      </p:cBhvr>
                                    </p:animEffect>
                                  </p:childTnLst>
                                </p:cTn>
                              </p:par>
                            </p:childTnLst>
                          </p:cTn>
                        </p:par>
                        <p:par>
                          <p:cTn id="20" fill="hold">
                            <p:stCondLst>
                              <p:cond delay="5900"/>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2">
                                            <p:txEl>
                                              <p:pRg st="8" end="8"/>
                                            </p:txEl>
                                          </p:spTgt>
                                        </p:tgtEl>
                                        <p:attrNameLst>
                                          <p:attrName>style.visibility</p:attrName>
                                        </p:attrNameLst>
                                      </p:cBhvr>
                                      <p:to>
                                        <p:strVal val="visible"/>
                                      </p:to>
                                    </p:set>
                                    <p:animEffect transition="in" filter="fade">
                                      <p:cBhvr>
                                        <p:cTn id="23" dur="500"/>
                                        <p:tgtEl>
                                          <p:spTgt spid="2">
                                            <p:txEl>
                                              <p:pRg st="8" end="8"/>
                                            </p:txEl>
                                          </p:spTgt>
                                        </p:tgtEl>
                                      </p:cBhvr>
                                    </p:animEffect>
                                  </p:childTnLst>
                                </p:cTn>
                              </p:par>
                            </p:childTnLst>
                          </p:cTn>
                        </p:par>
                        <p:par>
                          <p:cTn id="24" fill="hold">
                            <p:stCondLst>
                              <p:cond delay="7250"/>
                            </p:stCondLst>
                            <p:childTnLst>
                              <p:par>
                                <p:cTn id="25" presetID="10" presetClass="entr" presetSubtype="0" fill="hold" grpId="0" nodeType="afterEffect">
                                  <p:stCondLst>
                                    <p:cond delay="0"/>
                                  </p:stCondLst>
                                  <p:iterate type="wd">
                                    <p:tmPct val="10000"/>
                                  </p:iterate>
                                  <p:childTnLst>
                                    <p:set>
                                      <p:cBhvr>
                                        <p:cTn id="26" dur="1" fill="hold">
                                          <p:stCondLst>
                                            <p:cond delay="0"/>
                                          </p:stCondLst>
                                        </p:cTn>
                                        <p:tgtEl>
                                          <p:spTgt spid="2">
                                            <p:txEl>
                                              <p:pRg st="10" end="10"/>
                                            </p:txEl>
                                          </p:spTgt>
                                        </p:tgtEl>
                                        <p:attrNameLst>
                                          <p:attrName>style.visibility</p:attrName>
                                        </p:attrNameLst>
                                      </p:cBhvr>
                                      <p:to>
                                        <p:strVal val="visible"/>
                                      </p:to>
                                    </p:set>
                                    <p:animEffect transition="in" filter="fade">
                                      <p:cBhvr>
                                        <p:cTn id="2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640"/>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Axes D’améliorations et de Transformation</a:t>
            </a:r>
            <a:endParaRPr lang="fr-FR" sz="2400" kern="1200" dirty="0">
              <a:solidFill>
                <a:schemeClr val="bg1"/>
              </a:solidFill>
              <a:latin typeface="Calibri" panose="020F0502020204030204" pitchFamily="34" charset="0"/>
            </a:endParaRP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latin typeface="Calibri" panose="020F0502020204030204" pitchFamily="34" charset="0"/>
            </a:endParaRPr>
          </a:p>
        </p:txBody>
      </p:sp>
      <p:sp>
        <p:nvSpPr>
          <p:cNvPr id="3" name="Rectangle 2"/>
          <p:cNvSpPr/>
          <p:nvPr/>
        </p:nvSpPr>
        <p:spPr>
          <a:xfrm>
            <a:off x="59111" y="1052736"/>
            <a:ext cx="5737026" cy="369332"/>
          </a:xfrm>
          <a:prstGeom prst="rect">
            <a:avLst/>
          </a:prstGeom>
          <a:solidFill>
            <a:srgbClr val="0070C0"/>
          </a:solidFill>
        </p:spPr>
        <p:txBody>
          <a:bodyPr wrap="square">
            <a:spAutoFit/>
          </a:bodyPr>
          <a:lstStyle/>
          <a:p>
            <a:r>
              <a:rPr lang="fr-FR" dirty="0">
                <a:solidFill>
                  <a:schemeClr val="bg1"/>
                </a:solidFill>
                <a:latin typeface="Calibri" panose="020F0502020204030204" pitchFamily="34" charset="0"/>
              </a:rPr>
              <a:t>Les </a:t>
            </a:r>
            <a:r>
              <a:rPr lang="fr-FR" dirty="0" err="1">
                <a:solidFill>
                  <a:schemeClr val="bg1"/>
                </a:solidFill>
                <a:latin typeface="Calibri" panose="020F0502020204030204" pitchFamily="34" charset="0"/>
              </a:rPr>
              <a:t>Quality</a:t>
            </a:r>
            <a:r>
              <a:rPr lang="fr-FR" dirty="0">
                <a:solidFill>
                  <a:schemeClr val="bg1"/>
                </a:solidFill>
                <a:latin typeface="Calibri" panose="020F0502020204030204" pitchFamily="34" charset="0"/>
              </a:rPr>
              <a:t> Gates ou Cycle de vie d’une application</a:t>
            </a:r>
          </a:p>
        </p:txBody>
      </p:sp>
      <p:pic>
        <p:nvPicPr>
          <p:cNvPr id="4" name="Image 3"/>
          <p:cNvPicPr>
            <a:picLocks noChangeAspect="1"/>
          </p:cNvPicPr>
          <p:nvPr/>
        </p:nvPicPr>
        <p:blipFill>
          <a:blip r:embed="rId3"/>
          <a:stretch>
            <a:fillRect/>
          </a:stretch>
        </p:blipFill>
        <p:spPr>
          <a:xfrm>
            <a:off x="520700" y="1533875"/>
            <a:ext cx="7867650" cy="5105400"/>
          </a:xfrm>
          <a:prstGeom prst="rect">
            <a:avLst/>
          </a:prstGeom>
        </p:spPr>
      </p:pic>
    </p:spTree>
    <p:extLst>
      <p:ext uri="{BB962C8B-B14F-4D97-AF65-F5344CB8AC3E}">
        <p14:creationId xmlns:p14="http://schemas.microsoft.com/office/powerpoint/2010/main" val="236648362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Axes D’améliorations et de Transformation</a:t>
            </a:r>
            <a:endParaRPr lang="fr-FR" sz="2400" kern="1200" dirty="0">
              <a:solidFill>
                <a:schemeClr val="bg1"/>
              </a:solidFill>
              <a:latin typeface="Calibri" panose="020F0502020204030204" pitchFamily="34" charset="0"/>
            </a:endParaRP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sp>
        <p:nvSpPr>
          <p:cNvPr id="2" name="Rectangle 1"/>
          <p:cNvSpPr/>
          <p:nvPr/>
        </p:nvSpPr>
        <p:spPr>
          <a:xfrm>
            <a:off x="161702" y="1873855"/>
            <a:ext cx="9036496" cy="3139321"/>
          </a:xfrm>
          <a:prstGeom prst="rect">
            <a:avLst/>
          </a:prstGeom>
        </p:spPr>
        <p:txBody>
          <a:bodyPr wrap="square">
            <a:spAutoFit/>
          </a:bodyPr>
          <a:lstStyle/>
          <a:p>
            <a:r>
              <a:rPr lang="fr-FR" dirty="0" smtClean="0">
                <a:latin typeface="Calibri" panose="020F0502020204030204" pitchFamily="34" charset="0"/>
              </a:rPr>
              <a:t>Objectif : garantir </a:t>
            </a:r>
            <a:r>
              <a:rPr lang="fr-FR" dirty="0">
                <a:latin typeface="Calibri" panose="020F0502020204030204" pitchFamily="34" charset="0"/>
              </a:rPr>
              <a:t>que </a:t>
            </a:r>
            <a:r>
              <a:rPr lang="fr-FR" dirty="0" smtClean="0">
                <a:latin typeface="Calibri" panose="020F0502020204030204" pitchFamily="34" charset="0"/>
              </a:rPr>
              <a:t>les </a:t>
            </a:r>
            <a:r>
              <a:rPr lang="fr-FR" dirty="0">
                <a:latin typeface="Calibri" panose="020F0502020204030204" pitchFamily="34" charset="0"/>
              </a:rPr>
              <a:t>déploiements </a:t>
            </a:r>
            <a:r>
              <a:rPr lang="fr-FR" dirty="0" smtClean="0">
                <a:latin typeface="Calibri" panose="020F0502020204030204" pitchFamily="34" charset="0"/>
              </a:rPr>
              <a:t>peuvent se faire sans impact sur le service et sa disponibilité.</a:t>
            </a:r>
          </a:p>
          <a:p>
            <a:endParaRPr lang="fr-FR" dirty="0">
              <a:latin typeface="Calibri" panose="020F0502020204030204" pitchFamily="34" charset="0"/>
            </a:endParaRPr>
          </a:p>
          <a:p>
            <a:r>
              <a:rPr lang="fr-FR" dirty="0" smtClean="0">
                <a:latin typeface="Calibri" panose="020F0502020204030204" pitchFamily="34" charset="0"/>
              </a:rPr>
              <a:t>C’est </a:t>
            </a:r>
            <a:r>
              <a:rPr lang="fr-FR" dirty="0">
                <a:latin typeface="Calibri" panose="020F0502020204030204" pitchFamily="34" charset="0"/>
              </a:rPr>
              <a:t>là qu’intervient le </a:t>
            </a:r>
            <a:r>
              <a:rPr lang="fr-FR" i="1" dirty="0" err="1">
                <a:solidFill>
                  <a:srgbClr val="17448A"/>
                </a:solidFill>
                <a:latin typeface="Calibri" panose="020F0502020204030204" pitchFamily="34" charset="0"/>
              </a:rPr>
              <a:t>Zero</a:t>
            </a:r>
            <a:r>
              <a:rPr lang="fr-FR" i="1" dirty="0">
                <a:solidFill>
                  <a:srgbClr val="17448A"/>
                </a:solidFill>
                <a:latin typeface="Calibri" panose="020F0502020204030204" pitchFamily="34" charset="0"/>
              </a:rPr>
              <a:t> </a:t>
            </a:r>
            <a:r>
              <a:rPr lang="fr-FR" i="1" dirty="0" err="1">
                <a:solidFill>
                  <a:srgbClr val="17448A"/>
                </a:solidFill>
                <a:latin typeface="Calibri" panose="020F0502020204030204" pitchFamily="34" charset="0"/>
              </a:rPr>
              <a:t>Downtime</a:t>
            </a:r>
            <a:r>
              <a:rPr lang="fr-FR" i="1" dirty="0">
                <a:solidFill>
                  <a:srgbClr val="17448A"/>
                </a:solidFill>
                <a:latin typeface="Calibri" panose="020F0502020204030204" pitchFamily="34" charset="0"/>
              </a:rPr>
              <a:t> </a:t>
            </a:r>
            <a:r>
              <a:rPr lang="fr-FR" i="1" dirty="0" err="1">
                <a:solidFill>
                  <a:srgbClr val="17448A"/>
                </a:solidFill>
                <a:latin typeface="Calibri" panose="020F0502020204030204" pitchFamily="34" charset="0"/>
              </a:rPr>
              <a:t>Deployment</a:t>
            </a:r>
            <a:r>
              <a:rPr lang="fr-FR" i="1" dirty="0">
                <a:solidFill>
                  <a:srgbClr val="17448A"/>
                </a:solidFill>
                <a:latin typeface="Calibri" panose="020F0502020204030204" pitchFamily="34" charset="0"/>
              </a:rPr>
              <a:t> (ZDD)</a:t>
            </a:r>
            <a:r>
              <a:rPr lang="fr-FR" dirty="0">
                <a:solidFill>
                  <a:srgbClr val="17448A"/>
                </a:solidFill>
                <a:latin typeface="Calibri" panose="020F0502020204030204" pitchFamily="34" charset="0"/>
              </a:rPr>
              <a:t>, </a:t>
            </a:r>
            <a:r>
              <a:rPr lang="fr-FR" dirty="0">
                <a:latin typeface="Calibri" panose="020F0502020204030204" pitchFamily="34" charset="0"/>
              </a:rPr>
              <a:t>qui permet de déployer une nouvelle version d’un système sans interrompre le bon fonctionnement du service</a:t>
            </a:r>
            <a:r>
              <a:rPr lang="fr-FR" dirty="0" smtClean="0">
                <a:latin typeface="Calibri" panose="020F0502020204030204" pitchFamily="34" charset="0"/>
              </a:rPr>
              <a:t>.</a:t>
            </a:r>
          </a:p>
          <a:p>
            <a:endParaRPr lang="fr-FR" dirty="0">
              <a:latin typeface="Calibri" panose="020F0502020204030204" pitchFamily="34" charset="0"/>
            </a:endParaRPr>
          </a:p>
          <a:p>
            <a:r>
              <a:rPr lang="fr-FR" dirty="0" smtClean="0">
                <a:latin typeface="Calibri" panose="020F0502020204030204" pitchFamily="34" charset="0"/>
              </a:rPr>
              <a:t>Comment </a:t>
            </a:r>
            <a:r>
              <a:rPr lang="fr-FR" dirty="0">
                <a:latin typeface="Calibri" panose="020F0502020204030204" pitchFamily="34" charset="0"/>
              </a:rPr>
              <a:t>s’assurer d’un déploiement « sans accroc » ?</a:t>
            </a:r>
            <a:br>
              <a:rPr lang="fr-FR" dirty="0">
                <a:latin typeface="Calibri" panose="020F0502020204030204" pitchFamily="34" charset="0"/>
              </a:rPr>
            </a:br>
            <a:endParaRPr lang="fr-FR" dirty="0">
              <a:latin typeface="Calibri" panose="020F0502020204030204" pitchFamily="34" charset="0"/>
            </a:endParaRPr>
          </a:p>
          <a:p>
            <a:r>
              <a:rPr lang="fr-FR" dirty="0" smtClean="0">
                <a:latin typeface="Calibri" panose="020F0502020204030204" pitchFamily="34" charset="0"/>
              </a:rPr>
              <a:t>La </a:t>
            </a:r>
            <a:r>
              <a:rPr lang="fr-FR" dirty="0">
                <a:latin typeface="Calibri" panose="020F0502020204030204" pitchFamily="34" charset="0"/>
              </a:rPr>
              <a:t>mise en </a:t>
            </a:r>
            <a:r>
              <a:rPr lang="fr-FR" dirty="0" err="1">
                <a:latin typeface="Calibri" panose="020F0502020204030204" pitchFamily="34" charset="0"/>
              </a:rPr>
              <a:t>oeuvre</a:t>
            </a:r>
            <a:r>
              <a:rPr lang="fr-FR" dirty="0">
                <a:latin typeface="Calibri" panose="020F0502020204030204" pitchFamily="34" charset="0"/>
              </a:rPr>
              <a:t> du </a:t>
            </a:r>
            <a:r>
              <a:rPr lang="fr-FR" i="1" dirty="0" err="1">
                <a:latin typeface="Calibri" panose="020F0502020204030204" pitchFamily="34" charset="0"/>
              </a:rPr>
              <a:t>Zero</a:t>
            </a:r>
            <a:r>
              <a:rPr lang="fr-FR" i="1" dirty="0">
                <a:latin typeface="Calibri" panose="020F0502020204030204" pitchFamily="34" charset="0"/>
              </a:rPr>
              <a:t> </a:t>
            </a:r>
            <a:r>
              <a:rPr lang="fr-FR" i="1" dirty="0" err="1">
                <a:latin typeface="Calibri" panose="020F0502020204030204" pitchFamily="34" charset="0"/>
              </a:rPr>
              <a:t>Downtime</a:t>
            </a:r>
            <a:r>
              <a:rPr lang="fr-FR" i="1" dirty="0">
                <a:latin typeface="Calibri" panose="020F0502020204030204" pitchFamily="34" charset="0"/>
              </a:rPr>
              <a:t> </a:t>
            </a:r>
            <a:r>
              <a:rPr lang="fr-FR" i="1" dirty="0" err="1">
                <a:latin typeface="Calibri" panose="020F0502020204030204" pitchFamily="34" charset="0"/>
              </a:rPr>
              <a:t>Deployment</a:t>
            </a:r>
            <a:r>
              <a:rPr lang="fr-FR" dirty="0">
                <a:latin typeface="Calibri" panose="020F0502020204030204" pitchFamily="34" charset="0"/>
              </a:rPr>
              <a:t> se base sur un certain nombre de patterns et de bonnes </a:t>
            </a:r>
            <a:r>
              <a:rPr lang="fr-FR" dirty="0" smtClean="0">
                <a:latin typeface="Calibri" panose="020F0502020204030204" pitchFamily="34" charset="0"/>
              </a:rPr>
              <a:t>pratiques (devant être prises en compte dès la conception logicielle)</a:t>
            </a:r>
          </a:p>
          <a:p>
            <a:endParaRPr lang="fr-FR" b="1" dirty="0" smtClean="0">
              <a:latin typeface="Calibri" panose="020F0502020204030204" pitchFamily="34" charset="0"/>
            </a:endParaRPr>
          </a:p>
        </p:txBody>
      </p:sp>
      <p:sp>
        <p:nvSpPr>
          <p:cNvPr id="8" name="Rectangle 7"/>
          <p:cNvSpPr/>
          <p:nvPr/>
        </p:nvSpPr>
        <p:spPr>
          <a:xfrm>
            <a:off x="59111" y="1052736"/>
            <a:ext cx="5737026" cy="369332"/>
          </a:xfrm>
          <a:prstGeom prst="rect">
            <a:avLst/>
          </a:prstGeom>
          <a:solidFill>
            <a:srgbClr val="0070C0"/>
          </a:solidFill>
        </p:spPr>
        <p:txBody>
          <a:bodyPr wrap="square">
            <a:spAutoFit/>
          </a:bodyPr>
          <a:lstStyle/>
          <a:p>
            <a:r>
              <a:rPr lang="fr-FR" dirty="0" err="1" smtClean="0">
                <a:solidFill>
                  <a:schemeClr val="bg1"/>
                </a:solidFill>
                <a:latin typeface="Calibri" panose="020F0502020204030204" pitchFamily="34" charset="0"/>
              </a:rPr>
              <a:t>Zero</a:t>
            </a:r>
            <a:r>
              <a:rPr lang="fr-FR" dirty="0" smtClean="0">
                <a:solidFill>
                  <a:schemeClr val="bg1"/>
                </a:solidFill>
                <a:latin typeface="Calibri" panose="020F0502020204030204" pitchFamily="34" charset="0"/>
              </a:rPr>
              <a:t> </a:t>
            </a:r>
            <a:r>
              <a:rPr lang="fr-FR" dirty="0" err="1" smtClean="0">
                <a:solidFill>
                  <a:schemeClr val="bg1"/>
                </a:solidFill>
                <a:latin typeface="Calibri" panose="020F0502020204030204" pitchFamily="34" charset="0"/>
              </a:rPr>
              <a:t>Downtime</a:t>
            </a:r>
            <a:r>
              <a:rPr lang="fr-FR" dirty="0" smtClean="0">
                <a:solidFill>
                  <a:schemeClr val="bg1"/>
                </a:solidFill>
                <a:latin typeface="Calibri" panose="020F0502020204030204" pitchFamily="34" charset="0"/>
              </a:rPr>
              <a:t> </a:t>
            </a:r>
            <a:r>
              <a:rPr lang="fr-FR" dirty="0" err="1" smtClean="0">
                <a:solidFill>
                  <a:schemeClr val="bg1"/>
                </a:solidFill>
                <a:latin typeface="Calibri" panose="020F0502020204030204" pitchFamily="34" charset="0"/>
              </a:rPr>
              <a:t>Deployment</a:t>
            </a:r>
            <a:endParaRPr lang="fr-FR" dirty="0">
              <a:solidFill>
                <a:schemeClr val="bg1"/>
              </a:solidFill>
              <a:latin typeface="Calibri" panose="020F0502020204030204" pitchFamily="34" charset="0"/>
            </a:endParaRPr>
          </a:p>
        </p:txBody>
      </p:sp>
    </p:spTree>
    <p:extLst>
      <p:ext uri="{BB962C8B-B14F-4D97-AF65-F5344CB8AC3E}">
        <p14:creationId xmlns:p14="http://schemas.microsoft.com/office/powerpoint/2010/main" val="254521417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1350"/>
                            </p:stCondLst>
                            <p:childTnLst>
                              <p:par>
                                <p:cTn id="9" presetID="10" presetClass="entr" presetSubtype="0" fill="hold" nodeType="afterEffect">
                                  <p:stCondLst>
                                    <p:cond delay="0"/>
                                  </p:stCondLst>
                                  <p:iterate type="wd">
                                    <p:tmPct val="10000"/>
                                  </p:iterate>
                                  <p:childTnLst>
                                    <p:set>
                                      <p:cBhvr>
                                        <p:cTn id="10" dur="1" fill="hold">
                                          <p:stCondLst>
                                            <p:cond delay="0"/>
                                          </p:stCondLst>
                                        </p:cTn>
                                        <p:tgtEl>
                                          <p:spTgt spid="2">
                                            <p:txEl>
                                              <p:pRg st="2" end="2"/>
                                            </p:txEl>
                                          </p:spTgt>
                                        </p:tgtEl>
                                        <p:attrNameLst>
                                          <p:attrName>style.visibility</p:attrName>
                                        </p:attrNameLst>
                                      </p:cBhvr>
                                      <p:to>
                                        <p:strVal val="visible"/>
                                      </p:to>
                                    </p:set>
                                    <p:animEffect transition="in" filter="fade">
                                      <p:cBhvr>
                                        <p:cTn id="11" dur="500"/>
                                        <p:tgtEl>
                                          <p:spTgt spid="2">
                                            <p:txEl>
                                              <p:pRg st="2" end="2"/>
                                            </p:txEl>
                                          </p:spTgt>
                                        </p:tgtEl>
                                      </p:cBhvr>
                                    </p:animEffect>
                                  </p:childTnLst>
                                </p:cTn>
                              </p:par>
                            </p:childTnLst>
                          </p:cTn>
                        </p:par>
                        <p:par>
                          <p:cTn id="12" fill="hold">
                            <p:stCondLst>
                              <p:cond delay="3150"/>
                            </p:stCondLst>
                            <p:childTnLst>
                              <p:par>
                                <p:cTn id="13" presetID="10" presetClass="entr" presetSubtype="0" fill="hold" nodeType="afterEffect">
                                  <p:stCondLst>
                                    <p:cond delay="0"/>
                                  </p:stCondLst>
                                  <p:iterate type="wd">
                                    <p:tmPct val="10000"/>
                                  </p:iterate>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par>
                          <p:cTn id="16" fill="hold">
                            <p:stCondLst>
                              <p:cond delay="4050"/>
                            </p:stCondLst>
                            <p:childTnLst>
                              <p:par>
                                <p:cTn id="17" presetID="10" presetClass="entr" presetSubtype="0" fill="hold" nodeType="afterEffect">
                                  <p:stCondLst>
                                    <p:cond delay="0"/>
                                  </p:stCondLst>
                                  <p:iterate type="wd">
                                    <p:tmPct val="10000"/>
                                  </p:iterate>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Axes D’améliorations et de Transformation</a:t>
            </a:r>
            <a:endParaRPr lang="fr-FR" sz="2400" kern="1200" dirty="0">
              <a:solidFill>
                <a:schemeClr val="bg1"/>
              </a:solidFill>
              <a:latin typeface="Calibri" panose="020F0502020204030204" pitchFamily="34" charset="0"/>
            </a:endParaRPr>
          </a:p>
        </p:txBody>
      </p:sp>
      <p:sp>
        <p:nvSpPr>
          <p:cNvPr id="2" name="Rectangle 1"/>
          <p:cNvSpPr/>
          <p:nvPr/>
        </p:nvSpPr>
        <p:spPr>
          <a:xfrm>
            <a:off x="161702" y="1600081"/>
            <a:ext cx="9036496" cy="2031325"/>
          </a:xfrm>
          <a:prstGeom prst="rect">
            <a:avLst/>
          </a:prstGeom>
        </p:spPr>
        <p:txBody>
          <a:bodyPr wrap="square">
            <a:spAutoFit/>
          </a:bodyPr>
          <a:lstStyle/>
          <a:p>
            <a:endParaRPr lang="fr-FR" b="1" dirty="0" smtClean="0">
              <a:latin typeface="Calibri" panose="020F0502020204030204" pitchFamily="34" charset="0"/>
            </a:endParaRPr>
          </a:p>
          <a:p>
            <a:r>
              <a:rPr lang="fr-FR" u="sng" dirty="0" smtClean="0">
                <a:solidFill>
                  <a:srgbClr val="0070C0"/>
                </a:solidFill>
                <a:latin typeface="Calibri" panose="020F0502020204030204" pitchFamily="34" charset="0"/>
              </a:rPr>
              <a:t>Blue</a:t>
            </a:r>
            <a:r>
              <a:rPr lang="fr-FR" u="sng" dirty="0" smtClean="0">
                <a:latin typeface="Calibri" panose="020F0502020204030204" pitchFamily="34" charset="0"/>
              </a:rPr>
              <a:t> / </a:t>
            </a:r>
            <a:r>
              <a:rPr lang="fr-FR" u="sng" dirty="0" smtClean="0">
                <a:solidFill>
                  <a:srgbClr val="00B050"/>
                </a:solidFill>
                <a:latin typeface="Calibri" panose="020F0502020204030204" pitchFamily="34" charset="0"/>
              </a:rPr>
              <a:t>Green</a:t>
            </a:r>
            <a:r>
              <a:rPr lang="fr-FR" u="sng" dirty="0" smtClean="0">
                <a:latin typeface="Calibri" panose="020F0502020204030204" pitchFamily="34" charset="0"/>
              </a:rPr>
              <a:t> </a:t>
            </a:r>
            <a:r>
              <a:rPr lang="fr-FR" u="sng" dirty="0" err="1" smtClean="0">
                <a:latin typeface="Calibri" panose="020F0502020204030204" pitchFamily="34" charset="0"/>
              </a:rPr>
              <a:t>Deployment</a:t>
            </a:r>
            <a:endParaRPr lang="fr-FR" u="sng" dirty="0" smtClean="0">
              <a:latin typeface="Calibri" panose="020F0502020204030204" pitchFamily="34" charset="0"/>
            </a:endParaRPr>
          </a:p>
          <a:p>
            <a:endParaRPr lang="fr-FR" dirty="0">
              <a:latin typeface="Calibri" panose="020F0502020204030204" pitchFamily="34" charset="0"/>
            </a:endParaRPr>
          </a:p>
          <a:p>
            <a:r>
              <a:rPr lang="fr-FR" dirty="0">
                <a:latin typeface="Calibri" panose="020F0502020204030204" pitchFamily="34" charset="0"/>
              </a:rPr>
              <a:t>C’est le pattern classique de </a:t>
            </a:r>
            <a:r>
              <a:rPr lang="fr-FR" i="1" dirty="0">
                <a:latin typeface="Calibri" panose="020F0502020204030204" pitchFamily="34" charset="0"/>
              </a:rPr>
              <a:t>ZDD</a:t>
            </a:r>
            <a:r>
              <a:rPr lang="fr-FR" dirty="0">
                <a:latin typeface="Calibri" panose="020F0502020204030204" pitchFamily="34" charset="0"/>
              </a:rPr>
              <a:t>. </a:t>
            </a:r>
            <a:endParaRPr lang="fr-FR" dirty="0" smtClean="0">
              <a:latin typeface="Calibri" panose="020F0502020204030204" pitchFamily="34" charset="0"/>
            </a:endParaRPr>
          </a:p>
          <a:p>
            <a:r>
              <a:rPr lang="fr-FR" dirty="0" smtClean="0">
                <a:latin typeface="Calibri" panose="020F0502020204030204" pitchFamily="34" charset="0"/>
              </a:rPr>
              <a:t>Il </a:t>
            </a:r>
            <a:r>
              <a:rPr lang="fr-FR" dirty="0">
                <a:latin typeface="Calibri" panose="020F0502020204030204" pitchFamily="34" charset="0"/>
              </a:rPr>
              <a:t>suppose que l’application soit hébergé sur au moins </a:t>
            </a:r>
            <a:r>
              <a:rPr lang="fr-FR" dirty="0">
                <a:solidFill>
                  <a:srgbClr val="17448A"/>
                </a:solidFill>
                <a:latin typeface="Calibri" panose="020F0502020204030204" pitchFamily="34" charset="0"/>
              </a:rPr>
              <a:t>deux chaînes applicatives</a:t>
            </a:r>
            <a:r>
              <a:rPr lang="fr-FR" dirty="0">
                <a:latin typeface="Calibri" panose="020F0502020204030204" pitchFamily="34" charset="0"/>
              </a:rPr>
              <a:t>, puisque l’objectif est de déployer la version N+1 d’une application sur une des chaînes, tandis que le service est maintenu sur les chaînes encore en version N.</a:t>
            </a:r>
            <a:endParaRPr lang="fr-FR" b="0" i="0" dirty="0">
              <a:effectLst/>
              <a:latin typeface="Calibri" panose="020F0502020204030204" pitchFamily="34" charset="0"/>
            </a:endParaRPr>
          </a:p>
        </p:txBody>
      </p:sp>
      <p:sp>
        <p:nvSpPr>
          <p:cNvPr id="8" name="Rectangle 7"/>
          <p:cNvSpPr/>
          <p:nvPr/>
        </p:nvSpPr>
        <p:spPr>
          <a:xfrm>
            <a:off x="59111" y="1052736"/>
            <a:ext cx="5737026" cy="369332"/>
          </a:xfrm>
          <a:prstGeom prst="rect">
            <a:avLst/>
          </a:prstGeom>
          <a:solidFill>
            <a:srgbClr val="0070C0"/>
          </a:solidFill>
        </p:spPr>
        <p:txBody>
          <a:bodyPr wrap="square">
            <a:spAutoFit/>
          </a:bodyPr>
          <a:lstStyle/>
          <a:p>
            <a:r>
              <a:rPr lang="fr-FR" dirty="0" err="1" smtClean="0">
                <a:solidFill>
                  <a:schemeClr val="bg1"/>
                </a:solidFill>
                <a:latin typeface="Calibri" panose="020F0502020204030204" pitchFamily="34" charset="0"/>
              </a:rPr>
              <a:t>Zero</a:t>
            </a:r>
            <a:r>
              <a:rPr lang="fr-FR" dirty="0" smtClean="0">
                <a:solidFill>
                  <a:schemeClr val="bg1"/>
                </a:solidFill>
                <a:latin typeface="Calibri" panose="020F0502020204030204" pitchFamily="34" charset="0"/>
              </a:rPr>
              <a:t> </a:t>
            </a:r>
            <a:r>
              <a:rPr lang="fr-FR" dirty="0" err="1" smtClean="0">
                <a:solidFill>
                  <a:schemeClr val="bg1"/>
                </a:solidFill>
                <a:latin typeface="Calibri" panose="020F0502020204030204" pitchFamily="34" charset="0"/>
              </a:rPr>
              <a:t>Downtime</a:t>
            </a:r>
            <a:r>
              <a:rPr lang="fr-FR" dirty="0" smtClean="0">
                <a:solidFill>
                  <a:schemeClr val="bg1"/>
                </a:solidFill>
                <a:latin typeface="Calibri" panose="020F0502020204030204" pitchFamily="34" charset="0"/>
              </a:rPr>
              <a:t> </a:t>
            </a:r>
            <a:r>
              <a:rPr lang="fr-FR" dirty="0" err="1" smtClean="0">
                <a:solidFill>
                  <a:schemeClr val="bg1"/>
                </a:solidFill>
                <a:latin typeface="Calibri" panose="020F0502020204030204" pitchFamily="34" charset="0"/>
              </a:rPr>
              <a:t>Deployment</a:t>
            </a:r>
            <a:endParaRPr lang="fr-FR" dirty="0">
              <a:solidFill>
                <a:schemeClr val="bg1"/>
              </a:solidFill>
              <a:latin typeface="Calibri" panose="020F0502020204030204" pitchFamily="34" charset="0"/>
            </a:endParaRPr>
          </a:p>
        </p:txBody>
      </p:sp>
      <p:sp>
        <p:nvSpPr>
          <p:cNvPr id="10" name="Rectangle 9"/>
          <p:cNvSpPr/>
          <p:nvPr/>
        </p:nvSpPr>
        <p:spPr>
          <a:xfrm>
            <a:off x="161702" y="5157192"/>
            <a:ext cx="9036496" cy="646331"/>
          </a:xfrm>
          <a:prstGeom prst="rect">
            <a:avLst/>
          </a:prstGeom>
        </p:spPr>
        <p:txBody>
          <a:bodyPr wrap="square">
            <a:spAutoFit/>
          </a:bodyPr>
          <a:lstStyle/>
          <a:p>
            <a:r>
              <a:rPr lang="fr-FR" dirty="0">
                <a:solidFill>
                  <a:srgbClr val="800000"/>
                </a:solidFill>
                <a:latin typeface="Calibri" panose="020F0502020204030204" pitchFamily="34" charset="0"/>
              </a:rPr>
              <a:t>Difficultés </a:t>
            </a:r>
            <a:r>
              <a:rPr lang="fr-FR" dirty="0" smtClean="0">
                <a:solidFill>
                  <a:srgbClr val="800000"/>
                </a:solidFill>
                <a:latin typeface="Calibri" panose="020F0502020204030204" pitchFamily="34" charset="0"/>
              </a:rPr>
              <a:t>: </a:t>
            </a:r>
            <a:r>
              <a:rPr lang="fr-FR" dirty="0" smtClean="0">
                <a:latin typeface="Calibri" panose="020F0502020204030204" pitchFamily="34" charset="0"/>
              </a:rPr>
              <a:t>lors de modification de structure des données (opérations BDD complexes) </a:t>
            </a:r>
          </a:p>
          <a:p>
            <a:r>
              <a:rPr lang="fr-FR" dirty="0" smtClean="0">
                <a:latin typeface="Calibri" panose="020F0502020204030204" pitchFamily="34" charset="0"/>
              </a:rPr>
              <a:t>L’application doit pouvoir gérer la bascule et la réplication des données.</a:t>
            </a:r>
            <a:endParaRPr lang="fr-FR" b="0" i="0" dirty="0">
              <a:effectLst/>
              <a:latin typeface="Calibri" panose="020F0502020204030204" pitchFamily="34" charset="0"/>
            </a:endParaRPr>
          </a:p>
        </p:txBody>
      </p:sp>
    </p:spTree>
    <p:extLst>
      <p:ext uri="{BB962C8B-B14F-4D97-AF65-F5344CB8AC3E}">
        <p14:creationId xmlns:p14="http://schemas.microsoft.com/office/powerpoint/2010/main" val="4576514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10000"/>
                                  </p:iterate>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iterate type="wd">
                                    <p:tmPct val="10000"/>
                                  </p:iterate>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par>
                                <p:cTn id="11" presetID="10" presetClass="entr" presetSubtype="0" fill="hold" nodeType="withEffect">
                                  <p:stCondLst>
                                    <p:cond delay="0"/>
                                  </p:stCondLst>
                                  <p:iterate type="wd">
                                    <p:tmPct val="10000"/>
                                  </p:iterate>
                                  <p:childTnLst>
                                    <p:set>
                                      <p:cBhvr>
                                        <p:cTn id="12" dur="1" fill="hold">
                                          <p:stCondLst>
                                            <p:cond delay="0"/>
                                          </p:stCondLst>
                                        </p:cTn>
                                        <p:tgtEl>
                                          <p:spTgt spid="2">
                                            <p:txEl>
                                              <p:pRg st="4" end="4"/>
                                            </p:txEl>
                                          </p:spTgt>
                                        </p:tgtEl>
                                        <p:attrNameLst>
                                          <p:attrName>style.visibility</p:attrName>
                                        </p:attrNameLst>
                                      </p:cBhvr>
                                      <p:to>
                                        <p:strVal val="visible"/>
                                      </p:to>
                                    </p:set>
                                    <p:animEffect transition="in" filter="fade">
                                      <p:cBhvr>
                                        <p:cTn id="13" dur="500"/>
                                        <p:tgtEl>
                                          <p:spTgt spid="2">
                                            <p:txEl>
                                              <p:pRg st="4" end="4"/>
                                            </p:txEl>
                                          </p:spTgt>
                                        </p:tgtEl>
                                      </p:cBhvr>
                                    </p:animEffect>
                                  </p:childTnLst>
                                </p:cTn>
                              </p:par>
                            </p:childTnLst>
                          </p:cTn>
                        </p:par>
                        <p:par>
                          <p:cTn id="14" fill="hold">
                            <p:stCondLst>
                              <p:cond delay="2550"/>
                            </p:stCondLst>
                            <p:childTnLst>
                              <p:par>
                                <p:cTn id="15" presetID="10"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Axes D’améliorations et de Transformation</a:t>
            </a:r>
            <a:endParaRPr lang="fr-FR" sz="2400" kern="1200" dirty="0">
              <a:solidFill>
                <a:schemeClr val="bg1"/>
              </a:solidFill>
              <a:latin typeface="Calibri" panose="020F0502020204030204" pitchFamily="34" charset="0"/>
            </a:endParaRPr>
          </a:p>
        </p:txBody>
      </p:sp>
      <p:sp>
        <p:nvSpPr>
          <p:cNvPr id="10" name="Rectangle 9"/>
          <p:cNvSpPr/>
          <p:nvPr/>
        </p:nvSpPr>
        <p:spPr>
          <a:xfrm>
            <a:off x="0" y="835026"/>
            <a:ext cx="9041157" cy="369332"/>
          </a:xfrm>
          <a:prstGeom prst="rect">
            <a:avLst/>
          </a:prstGeom>
          <a:solidFill>
            <a:srgbClr val="0070C0"/>
          </a:solidFill>
        </p:spPr>
        <p:txBody>
          <a:bodyPr wrap="square">
            <a:spAutoFit/>
          </a:bodyPr>
          <a:lstStyle/>
          <a:p>
            <a:r>
              <a:rPr lang="fr-FR" dirty="0">
                <a:solidFill>
                  <a:schemeClr val="bg1"/>
                </a:solidFill>
                <a:latin typeface="Calibri" panose="020F0502020204030204" pitchFamily="34" charset="0"/>
              </a:rPr>
              <a:t>Pattern Blue Green</a:t>
            </a:r>
          </a:p>
        </p:txBody>
      </p:sp>
      <p:pic>
        <p:nvPicPr>
          <p:cNvPr id="2" name="Image 1"/>
          <p:cNvPicPr>
            <a:picLocks noChangeAspect="1"/>
          </p:cNvPicPr>
          <p:nvPr/>
        </p:nvPicPr>
        <p:blipFill>
          <a:blip r:embed="rId3"/>
          <a:stretch>
            <a:fillRect/>
          </a:stretch>
        </p:blipFill>
        <p:spPr>
          <a:xfrm>
            <a:off x="758642" y="1485597"/>
            <a:ext cx="1857375" cy="4676775"/>
          </a:xfrm>
          <a:prstGeom prst="rect">
            <a:avLst/>
          </a:prstGeom>
        </p:spPr>
      </p:pic>
      <p:pic>
        <p:nvPicPr>
          <p:cNvPr id="3" name="Image 2"/>
          <p:cNvPicPr>
            <a:picLocks noChangeAspect="1"/>
          </p:cNvPicPr>
          <p:nvPr/>
        </p:nvPicPr>
        <p:blipFill>
          <a:blip r:embed="rId4"/>
          <a:stretch>
            <a:fillRect/>
          </a:stretch>
        </p:blipFill>
        <p:spPr>
          <a:xfrm>
            <a:off x="2616017" y="1504647"/>
            <a:ext cx="1333500" cy="4657725"/>
          </a:xfrm>
          <a:prstGeom prst="rect">
            <a:avLst/>
          </a:prstGeom>
        </p:spPr>
      </p:pic>
      <p:pic>
        <p:nvPicPr>
          <p:cNvPr id="6" name="Image 5"/>
          <p:cNvPicPr>
            <a:picLocks noChangeAspect="1"/>
          </p:cNvPicPr>
          <p:nvPr/>
        </p:nvPicPr>
        <p:blipFill>
          <a:blip r:embed="rId5"/>
          <a:stretch>
            <a:fillRect/>
          </a:stretch>
        </p:blipFill>
        <p:spPr>
          <a:xfrm>
            <a:off x="3949517" y="1494186"/>
            <a:ext cx="1381125" cy="4657725"/>
          </a:xfrm>
          <a:prstGeom prst="rect">
            <a:avLst/>
          </a:prstGeom>
        </p:spPr>
      </p:pic>
      <p:pic>
        <p:nvPicPr>
          <p:cNvPr id="8" name="Image 7"/>
          <p:cNvPicPr>
            <a:picLocks noChangeAspect="1"/>
          </p:cNvPicPr>
          <p:nvPr/>
        </p:nvPicPr>
        <p:blipFill>
          <a:blip r:embed="rId6"/>
          <a:stretch>
            <a:fillRect/>
          </a:stretch>
        </p:blipFill>
        <p:spPr>
          <a:xfrm>
            <a:off x="5292542" y="1484660"/>
            <a:ext cx="1371600" cy="4676775"/>
          </a:xfrm>
          <a:prstGeom prst="rect">
            <a:avLst/>
          </a:prstGeom>
        </p:spPr>
      </p:pic>
      <p:pic>
        <p:nvPicPr>
          <p:cNvPr id="11" name="Image 10"/>
          <p:cNvPicPr>
            <a:picLocks noChangeAspect="1"/>
          </p:cNvPicPr>
          <p:nvPr/>
        </p:nvPicPr>
        <p:blipFill>
          <a:blip r:embed="rId7"/>
          <a:stretch>
            <a:fillRect/>
          </a:stretch>
        </p:blipFill>
        <p:spPr>
          <a:xfrm>
            <a:off x="6649541" y="1513532"/>
            <a:ext cx="1666875" cy="4667250"/>
          </a:xfrm>
          <a:prstGeom prst="rect">
            <a:avLst/>
          </a:prstGeom>
        </p:spPr>
      </p:pic>
    </p:spTree>
    <p:extLst>
      <p:ext uri="{BB962C8B-B14F-4D97-AF65-F5344CB8AC3E}">
        <p14:creationId xmlns:p14="http://schemas.microsoft.com/office/powerpoint/2010/main" val="174864722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Axes D’améliorations et de Transformation</a:t>
            </a:r>
            <a:endParaRPr lang="fr-FR" sz="2400" kern="1200" dirty="0">
              <a:solidFill>
                <a:schemeClr val="bg1"/>
              </a:solidFill>
              <a:latin typeface="Calibri" panose="020F0502020204030204" pitchFamily="34" charset="0"/>
            </a:endParaRP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sp>
        <p:nvSpPr>
          <p:cNvPr id="2" name="Rectangle 1"/>
          <p:cNvSpPr/>
          <p:nvPr/>
        </p:nvSpPr>
        <p:spPr>
          <a:xfrm>
            <a:off x="161702" y="1890698"/>
            <a:ext cx="9036496" cy="1477328"/>
          </a:xfrm>
          <a:prstGeom prst="rect">
            <a:avLst/>
          </a:prstGeom>
        </p:spPr>
        <p:txBody>
          <a:bodyPr wrap="square">
            <a:spAutoFit/>
          </a:bodyPr>
          <a:lstStyle/>
          <a:p>
            <a:r>
              <a:rPr lang="fr-FR" u="sng" dirty="0" err="1" smtClean="0">
                <a:solidFill>
                  <a:srgbClr val="FFC000"/>
                </a:solidFill>
                <a:latin typeface="Calibri" panose="020F0502020204030204" pitchFamily="34" charset="0"/>
              </a:rPr>
              <a:t>Canary</a:t>
            </a:r>
            <a:r>
              <a:rPr lang="fr-FR" u="sng" dirty="0" smtClean="0">
                <a:solidFill>
                  <a:srgbClr val="FFC000"/>
                </a:solidFill>
                <a:latin typeface="Calibri" panose="020F0502020204030204" pitchFamily="34" charset="0"/>
              </a:rPr>
              <a:t> </a:t>
            </a:r>
            <a:r>
              <a:rPr lang="fr-FR" u="sng" dirty="0" smtClean="0">
                <a:latin typeface="Calibri" panose="020F0502020204030204" pitchFamily="34" charset="0"/>
              </a:rPr>
              <a:t>Release</a:t>
            </a:r>
          </a:p>
          <a:p>
            <a:endParaRPr lang="fr-FR" dirty="0">
              <a:latin typeface="Calibri" panose="020F0502020204030204" pitchFamily="34" charset="0"/>
            </a:endParaRPr>
          </a:p>
          <a:p>
            <a:r>
              <a:rPr lang="fr-FR" dirty="0">
                <a:latin typeface="Calibri" panose="020F0502020204030204" pitchFamily="34" charset="0"/>
              </a:rPr>
              <a:t>Les mécanismes sont identiques au </a:t>
            </a:r>
            <a:r>
              <a:rPr lang="fr-FR" i="1" dirty="0">
                <a:latin typeface="Calibri" panose="020F0502020204030204" pitchFamily="34" charset="0"/>
              </a:rPr>
              <a:t>Blue/Green </a:t>
            </a:r>
            <a:r>
              <a:rPr lang="fr-FR" i="1" dirty="0" err="1">
                <a:latin typeface="Calibri" panose="020F0502020204030204" pitchFamily="34" charset="0"/>
              </a:rPr>
              <a:t>Deployment</a:t>
            </a:r>
            <a:r>
              <a:rPr lang="fr-FR" dirty="0" smtClean="0">
                <a:latin typeface="Calibri" panose="020F0502020204030204" pitchFamily="34" charset="0"/>
              </a:rPr>
              <a:t>.</a:t>
            </a:r>
          </a:p>
          <a:p>
            <a:r>
              <a:rPr lang="fr-FR" dirty="0" smtClean="0">
                <a:latin typeface="Calibri" panose="020F0502020204030204" pitchFamily="34" charset="0"/>
              </a:rPr>
              <a:t>Permet </a:t>
            </a:r>
            <a:r>
              <a:rPr lang="fr-FR" dirty="0">
                <a:latin typeface="Calibri" panose="020F0502020204030204" pitchFamily="34" charset="0"/>
              </a:rPr>
              <a:t>de confronter la version N+1 à une population restreinte d’utilisateurs. </a:t>
            </a:r>
          </a:p>
          <a:p>
            <a:r>
              <a:rPr lang="fr-FR" dirty="0">
                <a:latin typeface="Calibri" panose="020F0502020204030204" pitchFamily="34" charset="0"/>
              </a:rPr>
              <a:t>La majorité des utilisateurs ont accès à la version N. </a:t>
            </a:r>
          </a:p>
        </p:txBody>
      </p:sp>
      <p:sp>
        <p:nvSpPr>
          <p:cNvPr id="8" name="Rectangle 7"/>
          <p:cNvSpPr/>
          <p:nvPr/>
        </p:nvSpPr>
        <p:spPr>
          <a:xfrm>
            <a:off x="59111" y="1052736"/>
            <a:ext cx="5737026" cy="369332"/>
          </a:xfrm>
          <a:prstGeom prst="rect">
            <a:avLst/>
          </a:prstGeom>
          <a:solidFill>
            <a:srgbClr val="0070C0"/>
          </a:solidFill>
        </p:spPr>
        <p:txBody>
          <a:bodyPr wrap="square">
            <a:spAutoFit/>
          </a:bodyPr>
          <a:lstStyle/>
          <a:p>
            <a:r>
              <a:rPr lang="fr-FR" dirty="0" err="1" smtClean="0">
                <a:solidFill>
                  <a:schemeClr val="bg1"/>
                </a:solidFill>
                <a:latin typeface="Calibri" panose="020F0502020204030204" pitchFamily="34" charset="0"/>
              </a:rPr>
              <a:t>Zero</a:t>
            </a:r>
            <a:r>
              <a:rPr lang="fr-FR" dirty="0" smtClean="0">
                <a:solidFill>
                  <a:schemeClr val="bg1"/>
                </a:solidFill>
                <a:latin typeface="Calibri" panose="020F0502020204030204" pitchFamily="34" charset="0"/>
              </a:rPr>
              <a:t> </a:t>
            </a:r>
            <a:r>
              <a:rPr lang="fr-FR" dirty="0" err="1" smtClean="0">
                <a:solidFill>
                  <a:schemeClr val="bg1"/>
                </a:solidFill>
                <a:latin typeface="Calibri" panose="020F0502020204030204" pitchFamily="34" charset="0"/>
              </a:rPr>
              <a:t>Downtime</a:t>
            </a:r>
            <a:r>
              <a:rPr lang="fr-FR" dirty="0" smtClean="0">
                <a:solidFill>
                  <a:schemeClr val="bg1"/>
                </a:solidFill>
                <a:latin typeface="Calibri" panose="020F0502020204030204" pitchFamily="34" charset="0"/>
              </a:rPr>
              <a:t> </a:t>
            </a:r>
            <a:r>
              <a:rPr lang="fr-FR" dirty="0" err="1" smtClean="0">
                <a:solidFill>
                  <a:schemeClr val="bg1"/>
                </a:solidFill>
                <a:latin typeface="Calibri" panose="020F0502020204030204" pitchFamily="34" charset="0"/>
              </a:rPr>
              <a:t>Deployment</a:t>
            </a:r>
            <a:r>
              <a:rPr lang="fr-FR" dirty="0" smtClean="0">
                <a:solidFill>
                  <a:schemeClr val="bg1"/>
                </a:solidFill>
                <a:latin typeface="Calibri" panose="020F0502020204030204" pitchFamily="34" charset="0"/>
              </a:rPr>
              <a:t> &amp; AB </a:t>
            </a:r>
            <a:r>
              <a:rPr lang="fr-FR" dirty="0" err="1" smtClean="0">
                <a:solidFill>
                  <a:schemeClr val="bg1"/>
                </a:solidFill>
                <a:latin typeface="Calibri" panose="020F0502020204030204" pitchFamily="34" charset="0"/>
              </a:rPr>
              <a:t>Testing</a:t>
            </a:r>
            <a:endParaRPr lang="fr-FR" dirty="0">
              <a:solidFill>
                <a:schemeClr val="bg1"/>
              </a:solidFill>
              <a:latin typeface="Calibri" panose="020F0502020204030204" pitchFamily="34" charset="0"/>
            </a:endParaRPr>
          </a:p>
        </p:txBody>
      </p:sp>
      <p:sp>
        <p:nvSpPr>
          <p:cNvPr id="3" name="Rectangle 2"/>
          <p:cNvSpPr/>
          <p:nvPr/>
        </p:nvSpPr>
        <p:spPr>
          <a:xfrm>
            <a:off x="183406" y="5482087"/>
            <a:ext cx="8712968" cy="369332"/>
          </a:xfrm>
          <a:prstGeom prst="rect">
            <a:avLst/>
          </a:prstGeom>
        </p:spPr>
        <p:txBody>
          <a:bodyPr wrap="square">
            <a:spAutoFit/>
          </a:bodyPr>
          <a:lstStyle/>
          <a:p>
            <a:r>
              <a:rPr lang="fr-FR" dirty="0">
                <a:latin typeface="Calibri" panose="020F0502020204030204" pitchFamily="34" charset="0"/>
              </a:rPr>
              <a:t>Utilisé par Facebook pour déployer en 1</a:t>
            </a:r>
            <a:r>
              <a:rPr lang="fr-FR" baseline="30000" dirty="0">
                <a:latin typeface="Calibri" panose="020F0502020204030204" pitchFamily="34" charset="0"/>
              </a:rPr>
              <a:t>er</a:t>
            </a:r>
            <a:r>
              <a:rPr lang="fr-FR" dirty="0">
                <a:latin typeface="Calibri" panose="020F0502020204030204" pitchFamily="34" charset="0"/>
              </a:rPr>
              <a:t> aux collaborateurs puis à tous les utilisateurs si </a:t>
            </a:r>
            <a:r>
              <a:rPr lang="fr-FR" dirty="0" smtClean="0">
                <a:latin typeface="Calibri" panose="020F0502020204030204" pitchFamily="34" charset="0"/>
              </a:rPr>
              <a:t>ok</a:t>
            </a:r>
            <a:endParaRPr lang="fr-FR" dirty="0">
              <a:latin typeface="Calibri" panose="020F0502020204030204" pitchFamily="34" charset="0"/>
            </a:endParaRPr>
          </a:p>
        </p:txBody>
      </p:sp>
      <p:pic>
        <p:nvPicPr>
          <p:cNvPr id="4" name="Image 3"/>
          <p:cNvPicPr>
            <a:picLocks noChangeAspect="1"/>
          </p:cNvPicPr>
          <p:nvPr/>
        </p:nvPicPr>
        <p:blipFill>
          <a:blip r:embed="rId3"/>
          <a:stretch>
            <a:fillRect/>
          </a:stretch>
        </p:blipFill>
        <p:spPr>
          <a:xfrm>
            <a:off x="468313" y="3302737"/>
            <a:ext cx="1899827" cy="2199307"/>
          </a:xfrm>
          <a:prstGeom prst="rect">
            <a:avLst/>
          </a:prstGeom>
        </p:spPr>
      </p:pic>
    </p:spTree>
    <p:extLst>
      <p:ext uri="{BB962C8B-B14F-4D97-AF65-F5344CB8AC3E}">
        <p14:creationId xmlns:p14="http://schemas.microsoft.com/office/powerpoint/2010/main" val="149481835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50"/>
                            </p:stCondLst>
                            <p:childTnLst>
                              <p:par>
                                <p:cTn id="9" presetID="10" presetClass="entr" presetSubtype="0" fill="hold" nodeType="afterEffect">
                                  <p:stCondLst>
                                    <p:cond delay="500"/>
                                  </p:stCondLst>
                                  <p:iterate type="wd">
                                    <p:tmPct val="10000"/>
                                  </p:iterate>
                                  <p:childTnLst>
                                    <p:set>
                                      <p:cBhvr>
                                        <p:cTn id="10" dur="1" fill="hold">
                                          <p:stCondLst>
                                            <p:cond delay="0"/>
                                          </p:stCondLst>
                                        </p:cTn>
                                        <p:tgtEl>
                                          <p:spTgt spid="2">
                                            <p:txEl>
                                              <p:pRg st="2" end="2"/>
                                            </p:txEl>
                                          </p:spTgt>
                                        </p:tgtEl>
                                        <p:attrNameLst>
                                          <p:attrName>style.visibility</p:attrName>
                                        </p:attrNameLst>
                                      </p:cBhvr>
                                      <p:to>
                                        <p:strVal val="visible"/>
                                      </p:to>
                                    </p:set>
                                    <p:animEffect transition="in" filter="fade">
                                      <p:cBhvr>
                                        <p:cTn id="11" dur="500"/>
                                        <p:tgtEl>
                                          <p:spTgt spid="2">
                                            <p:txEl>
                                              <p:pRg st="2" end="2"/>
                                            </p:txEl>
                                          </p:spTgt>
                                        </p:tgtEl>
                                      </p:cBhvr>
                                    </p:animEffect>
                                  </p:childTnLst>
                                </p:cTn>
                              </p:par>
                            </p:childTnLst>
                          </p:cTn>
                        </p:par>
                        <p:par>
                          <p:cTn id="12" fill="hold">
                            <p:stCondLst>
                              <p:cond delay="1900"/>
                            </p:stCondLst>
                            <p:childTnLst>
                              <p:par>
                                <p:cTn id="13" presetID="10" presetClass="entr" presetSubtype="0" fill="hold" nodeType="afterEffect">
                                  <p:stCondLst>
                                    <p:cond delay="0"/>
                                  </p:stCondLst>
                                  <p:iterate type="wd">
                                    <p:tmPct val="10000"/>
                                  </p:iterate>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par>
                          <p:cTn id="16" fill="hold">
                            <p:stCondLst>
                              <p:cond delay="2950"/>
                            </p:stCondLst>
                            <p:childTnLst>
                              <p:par>
                                <p:cTn id="17" presetID="10" presetClass="entr" presetSubtype="0" fill="hold" nodeType="afterEffect">
                                  <p:stCondLst>
                                    <p:cond delay="0"/>
                                  </p:stCondLst>
                                  <p:iterate type="wd">
                                    <p:tmPct val="10000"/>
                                  </p:iterate>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down)">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3"/>
          <a:stretch>
            <a:fillRect/>
          </a:stretch>
        </p:blipFill>
        <p:spPr>
          <a:xfrm>
            <a:off x="4552950" y="2674888"/>
            <a:ext cx="2057400" cy="2028825"/>
          </a:xfrm>
          <a:prstGeom prst="rect">
            <a:avLst/>
          </a:prstGeom>
        </p:spPr>
      </p:pic>
      <p:pic>
        <p:nvPicPr>
          <p:cNvPr id="6" name="Image 5"/>
          <p:cNvPicPr>
            <a:picLocks noChangeAspect="1"/>
          </p:cNvPicPr>
          <p:nvPr/>
        </p:nvPicPr>
        <p:blipFill>
          <a:blip r:embed="rId4"/>
          <a:stretch>
            <a:fillRect/>
          </a:stretch>
        </p:blipFill>
        <p:spPr>
          <a:xfrm>
            <a:off x="2120900" y="2662188"/>
            <a:ext cx="2438400" cy="2114550"/>
          </a:xfrm>
          <a:prstGeom prst="rect">
            <a:avLst/>
          </a:prstGeom>
        </p:spPr>
      </p:pic>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Axes D’améliorations et de Transformation</a:t>
            </a:r>
            <a:endParaRPr lang="fr-FR" sz="2400" kern="1200" dirty="0">
              <a:solidFill>
                <a:schemeClr val="bg1"/>
              </a:solidFill>
              <a:latin typeface="Calibri" panose="020F0502020204030204" pitchFamily="34" charset="0"/>
            </a:endParaRP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latin typeface="Calibri" panose="020F0502020204030204" pitchFamily="34" charset="0"/>
            </a:endParaRPr>
          </a:p>
        </p:txBody>
      </p:sp>
      <p:sp>
        <p:nvSpPr>
          <p:cNvPr id="10" name="Rectangle 9"/>
          <p:cNvSpPr/>
          <p:nvPr/>
        </p:nvSpPr>
        <p:spPr>
          <a:xfrm>
            <a:off x="0" y="835026"/>
            <a:ext cx="9041157" cy="369332"/>
          </a:xfrm>
          <a:prstGeom prst="rect">
            <a:avLst/>
          </a:prstGeom>
          <a:solidFill>
            <a:srgbClr val="0070C0"/>
          </a:solidFill>
        </p:spPr>
        <p:txBody>
          <a:bodyPr wrap="square">
            <a:spAutoFit/>
          </a:bodyPr>
          <a:lstStyle/>
          <a:p>
            <a:r>
              <a:rPr lang="fr-FR" dirty="0" err="1">
                <a:solidFill>
                  <a:srgbClr val="FFC000"/>
                </a:solidFill>
                <a:latin typeface="Calibri" panose="020F0502020204030204" pitchFamily="34" charset="0"/>
              </a:rPr>
              <a:t>Canary</a:t>
            </a:r>
            <a:r>
              <a:rPr lang="fr-FR" dirty="0">
                <a:solidFill>
                  <a:srgbClr val="FFC000"/>
                </a:solidFill>
                <a:latin typeface="Calibri" panose="020F0502020204030204" pitchFamily="34" charset="0"/>
              </a:rPr>
              <a:t> </a:t>
            </a:r>
            <a:r>
              <a:rPr lang="fr-FR" dirty="0" smtClean="0">
                <a:solidFill>
                  <a:schemeClr val="bg1"/>
                </a:solidFill>
                <a:latin typeface="Calibri" panose="020F0502020204030204" pitchFamily="34" charset="0"/>
              </a:rPr>
              <a:t>Release</a:t>
            </a:r>
            <a:endParaRPr lang="fr-FR" dirty="0">
              <a:solidFill>
                <a:schemeClr val="bg1"/>
              </a:solidFill>
              <a:latin typeface="Calibri" panose="020F0502020204030204" pitchFamily="34" charset="0"/>
            </a:endParaRPr>
          </a:p>
        </p:txBody>
      </p:sp>
      <p:sp>
        <p:nvSpPr>
          <p:cNvPr id="11" name="Rectangle 10"/>
          <p:cNvSpPr/>
          <p:nvPr/>
        </p:nvSpPr>
        <p:spPr>
          <a:xfrm>
            <a:off x="151410" y="4941168"/>
            <a:ext cx="8856984" cy="1077218"/>
          </a:xfrm>
          <a:prstGeom prst="rect">
            <a:avLst/>
          </a:prstGeom>
        </p:spPr>
        <p:txBody>
          <a:bodyPr wrap="square">
            <a:spAutoFit/>
          </a:bodyPr>
          <a:lstStyle/>
          <a:p>
            <a:r>
              <a:rPr lang="fr-FR" sz="1600" dirty="0">
                <a:latin typeface="Calibri" panose="020F0502020204030204" pitchFamily="34" charset="0"/>
              </a:rPr>
              <a:t>Le « </a:t>
            </a:r>
            <a:r>
              <a:rPr lang="fr-FR" sz="1600" i="1" dirty="0" err="1">
                <a:solidFill>
                  <a:srgbClr val="17448A"/>
                </a:solidFill>
                <a:latin typeface="Calibri" panose="020F0502020204030204" pitchFamily="34" charset="0"/>
              </a:rPr>
              <a:t>testing</a:t>
            </a:r>
            <a:r>
              <a:rPr lang="fr-FR" sz="1600" i="1" dirty="0">
                <a:solidFill>
                  <a:srgbClr val="17448A"/>
                </a:solidFill>
                <a:latin typeface="Calibri" panose="020F0502020204030204" pitchFamily="34" charset="0"/>
              </a:rPr>
              <a:t> en production</a:t>
            </a:r>
            <a:r>
              <a:rPr lang="fr-FR" sz="1600" i="1" dirty="0">
                <a:latin typeface="Calibri" panose="020F0502020204030204" pitchFamily="34" charset="0"/>
              </a:rPr>
              <a:t> »</a:t>
            </a:r>
            <a:r>
              <a:rPr lang="fr-FR" sz="1600" dirty="0">
                <a:latin typeface="Calibri" panose="020F0502020204030204" pitchFamily="34" charset="0"/>
              </a:rPr>
              <a:t> est probablement l’une des approches les plus novatrices  </a:t>
            </a:r>
            <a:r>
              <a:rPr lang="fr-FR" sz="1600" dirty="0" smtClean="0">
                <a:latin typeface="Calibri" panose="020F0502020204030204" pitchFamily="34" charset="0"/>
              </a:rPr>
              <a:t>: déployer </a:t>
            </a:r>
            <a:r>
              <a:rPr lang="fr-FR" sz="1600" dirty="0">
                <a:latin typeface="Calibri" panose="020F0502020204030204" pitchFamily="34" charset="0"/>
              </a:rPr>
              <a:t>une nouvelle fonctionnalité dans l’application en production tout en maitrisant </a:t>
            </a:r>
            <a:r>
              <a:rPr lang="fr-FR" sz="1600" dirty="0" smtClean="0">
                <a:latin typeface="Calibri" panose="020F0502020204030204" pitchFamily="34" charset="0"/>
              </a:rPr>
              <a:t>l’impact</a:t>
            </a:r>
            <a:r>
              <a:rPr lang="fr-FR" sz="1600" dirty="0">
                <a:latin typeface="Calibri" panose="020F0502020204030204" pitchFamily="34" charset="0"/>
              </a:rPr>
              <a:t>. Cette maitrise peut correspondre par exemple à un déploiement sur un pourcentage d’utilisateur ayant un profil identifié ou une localisation géographique </a:t>
            </a:r>
            <a:r>
              <a:rPr lang="fr-FR" sz="1600" dirty="0" smtClean="0">
                <a:latin typeface="Calibri" panose="020F0502020204030204" pitchFamily="34" charset="0"/>
              </a:rPr>
              <a:t>donnée</a:t>
            </a:r>
            <a:r>
              <a:rPr lang="fr-FR" sz="1600" dirty="0">
                <a:latin typeface="Calibri" panose="020F0502020204030204" pitchFamily="34" charset="0"/>
              </a:rPr>
              <a:t> </a:t>
            </a:r>
            <a:r>
              <a:rPr lang="fr-FR" sz="1600" dirty="0" smtClean="0">
                <a:latin typeface="Calibri" panose="020F0502020204030204" pitchFamily="34" charset="0"/>
              </a:rPr>
              <a:t>par exemple.</a:t>
            </a:r>
            <a:endParaRPr lang="fr-FR" sz="1600" dirty="0">
              <a:latin typeface="Calibri" panose="020F0502020204030204" pitchFamily="34" charset="0"/>
            </a:endParaRPr>
          </a:p>
        </p:txBody>
      </p:sp>
      <p:pic>
        <p:nvPicPr>
          <p:cNvPr id="7" name="Image 6"/>
          <p:cNvPicPr>
            <a:picLocks noChangeAspect="1"/>
          </p:cNvPicPr>
          <p:nvPr/>
        </p:nvPicPr>
        <p:blipFill>
          <a:blip r:embed="rId5"/>
          <a:stretch>
            <a:fillRect/>
          </a:stretch>
        </p:blipFill>
        <p:spPr>
          <a:xfrm>
            <a:off x="3897384" y="1588534"/>
            <a:ext cx="1238250" cy="1447800"/>
          </a:xfrm>
          <a:prstGeom prst="rect">
            <a:avLst/>
          </a:prstGeom>
        </p:spPr>
      </p:pic>
      <p:sp>
        <p:nvSpPr>
          <p:cNvPr id="19" name="Rectangle 1"/>
          <p:cNvSpPr txBox="1">
            <a:spLocks noChangeArrowheads="1"/>
          </p:cNvSpPr>
          <p:nvPr/>
        </p:nvSpPr>
        <p:spPr bwMode="gray">
          <a:xfrm>
            <a:off x="882526" y="6170116"/>
            <a:ext cx="7505898" cy="427236"/>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l" defTabSz="438150" rtl="0" eaLnBrk="0" fontAlgn="base" latinLnBrk="0" hangingPunct="0">
              <a:lnSpc>
                <a:spcPct val="100000"/>
              </a:lnSpc>
              <a:spcBef>
                <a:spcPct val="0"/>
              </a:spcBef>
              <a:spcAft>
                <a:spcPct val="0"/>
              </a:spcAft>
              <a:buClrTx/>
              <a:buSzTx/>
              <a:buFontTx/>
              <a:buNone/>
              <a:tabLst/>
              <a:defRPr/>
            </a:pPr>
            <a:r>
              <a:rPr kumimoji="0" lang="fr-FR" b="1" i="0" u="none" strike="noStrike" kern="0" cap="none" spc="0" normalizeH="0" baseline="0" noProof="0" dirty="0" smtClean="0">
                <a:ln>
                  <a:noFill/>
                </a:ln>
                <a:solidFill>
                  <a:srgbClr val="17448A"/>
                </a:solidFill>
                <a:effectLst/>
                <a:uLnTx/>
                <a:uFillTx/>
                <a:latin typeface="Calibri" panose="020F0502020204030204" pitchFamily="34" charset="0"/>
                <a:ea typeface="+mj-ea"/>
                <a:cs typeface="+mj-cs"/>
              </a:rPr>
              <a:t>A/B </a:t>
            </a:r>
            <a:r>
              <a:rPr kumimoji="0" lang="fr-FR" b="1" i="0" u="none" strike="noStrike" kern="0" cap="none" spc="0" normalizeH="0" baseline="0" noProof="0" dirty="0" err="1" smtClean="0">
                <a:ln>
                  <a:noFill/>
                </a:ln>
                <a:solidFill>
                  <a:srgbClr val="17448A"/>
                </a:solidFill>
                <a:effectLst/>
                <a:uLnTx/>
                <a:uFillTx/>
                <a:latin typeface="Calibri" panose="020F0502020204030204" pitchFamily="34" charset="0"/>
                <a:ea typeface="+mj-ea"/>
                <a:cs typeface="+mj-cs"/>
              </a:rPr>
              <a:t>Testing</a:t>
            </a:r>
            <a:r>
              <a:rPr kumimoji="0" lang="fr-FR" b="1" i="0" u="none" strike="noStrike" kern="0" cap="none" spc="0" normalizeH="0" baseline="0" noProof="0" dirty="0" smtClean="0">
                <a:ln>
                  <a:noFill/>
                </a:ln>
                <a:solidFill>
                  <a:srgbClr val="17448A"/>
                </a:solidFill>
                <a:effectLst/>
                <a:uLnTx/>
                <a:uFillTx/>
                <a:latin typeface="Calibri" panose="020F0502020204030204" pitchFamily="34" charset="0"/>
                <a:ea typeface="+mj-ea"/>
                <a:cs typeface="+mj-cs"/>
              </a:rPr>
              <a:t> : Tester les nouvelles</a:t>
            </a:r>
            <a:r>
              <a:rPr kumimoji="0" lang="fr-FR" b="1" i="0" u="none" strike="noStrike" kern="0" cap="none" spc="0" normalizeH="0" noProof="0" dirty="0" smtClean="0">
                <a:ln>
                  <a:noFill/>
                </a:ln>
                <a:solidFill>
                  <a:srgbClr val="17448A"/>
                </a:solidFill>
                <a:effectLst/>
                <a:uLnTx/>
                <a:uFillTx/>
                <a:latin typeface="Calibri" panose="020F0502020204030204" pitchFamily="34" charset="0"/>
                <a:ea typeface="+mj-ea"/>
                <a:cs typeface="+mj-cs"/>
              </a:rPr>
              <a:t> fonctionnalités sur le site de production</a:t>
            </a:r>
            <a:endParaRPr kumimoji="0" lang="fr-FR" b="1" i="0" u="none" strike="noStrike" kern="0" cap="none" spc="0" normalizeH="0" baseline="0" noProof="0" dirty="0">
              <a:ln>
                <a:noFill/>
              </a:ln>
              <a:solidFill>
                <a:srgbClr val="17448A"/>
              </a:solidFill>
              <a:effectLst/>
              <a:uLnTx/>
              <a:uFillTx/>
              <a:latin typeface="Calibri" panose="020F0502020204030204" pitchFamily="34" charset="0"/>
              <a:ea typeface="+mj-ea"/>
              <a:cs typeface="+mj-cs"/>
            </a:endParaRPr>
          </a:p>
        </p:txBody>
      </p:sp>
    </p:spTree>
    <p:extLst>
      <p:ext uri="{BB962C8B-B14F-4D97-AF65-F5344CB8AC3E}">
        <p14:creationId xmlns:p14="http://schemas.microsoft.com/office/powerpoint/2010/main" val="358613037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iterate type="wd">
                                    <p:tmPct val="10000"/>
                                  </p:iterate>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10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lt">
                                    <p:tmPct val="10000"/>
                                  </p:iterate>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Axes D’améliorations et de Transformation</a:t>
            </a:r>
            <a:endParaRPr lang="fr-FR" sz="2400" kern="1200" dirty="0">
              <a:solidFill>
                <a:schemeClr val="bg1"/>
              </a:solidFill>
              <a:latin typeface="Calibri" panose="020F0502020204030204" pitchFamily="34" charset="0"/>
            </a:endParaRP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sp>
        <p:nvSpPr>
          <p:cNvPr id="2" name="Rectangle 1"/>
          <p:cNvSpPr/>
          <p:nvPr/>
        </p:nvSpPr>
        <p:spPr>
          <a:xfrm>
            <a:off x="161702" y="1670853"/>
            <a:ext cx="9036496" cy="2031325"/>
          </a:xfrm>
          <a:prstGeom prst="rect">
            <a:avLst/>
          </a:prstGeom>
        </p:spPr>
        <p:txBody>
          <a:bodyPr wrap="square">
            <a:spAutoFit/>
          </a:bodyPr>
          <a:lstStyle/>
          <a:p>
            <a:endParaRPr lang="fr-FR" b="1" dirty="0" smtClean="0">
              <a:latin typeface="Calibri" panose="020F0502020204030204" pitchFamily="34" charset="0"/>
            </a:endParaRPr>
          </a:p>
          <a:p>
            <a:r>
              <a:rPr lang="fr-FR" u="sng" dirty="0" err="1" smtClean="0">
                <a:latin typeface="Calibri" panose="020F0502020204030204" pitchFamily="34" charset="0"/>
              </a:rPr>
              <a:t>Features</a:t>
            </a:r>
            <a:r>
              <a:rPr lang="fr-FR" u="sng" dirty="0" smtClean="0">
                <a:latin typeface="Calibri" panose="020F0502020204030204" pitchFamily="34" charset="0"/>
              </a:rPr>
              <a:t> Flags</a:t>
            </a:r>
          </a:p>
          <a:p>
            <a:endParaRPr lang="fr-FR" dirty="0">
              <a:latin typeface="Calibri" panose="020F0502020204030204" pitchFamily="34" charset="0"/>
            </a:endParaRPr>
          </a:p>
          <a:p>
            <a:r>
              <a:rPr lang="fr-FR" dirty="0" smtClean="0">
                <a:latin typeface="Calibri" panose="020F0502020204030204" pitchFamily="34" charset="0"/>
              </a:rPr>
              <a:t>Le code Applicatif embarque des modifications permettant de tagger les fonctionnalités</a:t>
            </a:r>
          </a:p>
          <a:p>
            <a:r>
              <a:rPr lang="fr-FR" dirty="0" smtClean="0">
                <a:latin typeface="Calibri" panose="020F0502020204030204" pitchFamily="34" charset="0"/>
              </a:rPr>
              <a:t>L’</a:t>
            </a:r>
            <a:r>
              <a:rPr lang="fr-FR" dirty="0" err="1" smtClean="0">
                <a:latin typeface="Calibri" panose="020F0502020204030204" pitchFamily="34" charset="0"/>
              </a:rPr>
              <a:t>execution</a:t>
            </a:r>
            <a:r>
              <a:rPr lang="fr-FR" dirty="0" smtClean="0">
                <a:latin typeface="Calibri" panose="020F0502020204030204" pitchFamily="34" charset="0"/>
              </a:rPr>
              <a:t> du même code détermine si la fonctionnalité doit être activée ou non.</a:t>
            </a:r>
          </a:p>
          <a:p>
            <a:r>
              <a:rPr lang="fr-FR" dirty="0" smtClean="0">
                <a:latin typeface="Calibri" panose="020F0502020204030204" pitchFamily="34" charset="0"/>
              </a:rPr>
              <a:t>Permet d’activer des fonctionnalités selon des critères spécifiques (IP, utilisateurs, </a:t>
            </a:r>
            <a:r>
              <a:rPr lang="fr-FR" dirty="0" err="1" smtClean="0">
                <a:latin typeface="Calibri" panose="020F0502020204030204" pitchFamily="34" charset="0"/>
              </a:rPr>
              <a:t>events</a:t>
            </a:r>
            <a:r>
              <a:rPr lang="fr-FR" dirty="0" smtClean="0">
                <a:latin typeface="Calibri" panose="020F0502020204030204" pitchFamily="34" charset="0"/>
              </a:rPr>
              <a:t>…)</a:t>
            </a:r>
          </a:p>
          <a:p>
            <a:r>
              <a:rPr lang="fr-FR" dirty="0">
                <a:latin typeface="Calibri" panose="020F0502020204030204" pitchFamily="34" charset="0"/>
              </a:rPr>
              <a:t>La fonctionnalité </a:t>
            </a:r>
            <a:r>
              <a:rPr lang="fr-FR" dirty="0" smtClean="0">
                <a:latin typeface="Calibri" panose="020F0502020204030204" pitchFamily="34" charset="0"/>
              </a:rPr>
              <a:t>peut être activée / désactivée sans redéployer</a:t>
            </a:r>
          </a:p>
        </p:txBody>
      </p:sp>
      <p:sp>
        <p:nvSpPr>
          <p:cNvPr id="8" name="Rectangle 7"/>
          <p:cNvSpPr/>
          <p:nvPr/>
        </p:nvSpPr>
        <p:spPr>
          <a:xfrm>
            <a:off x="59111" y="1052736"/>
            <a:ext cx="5737026" cy="369332"/>
          </a:xfrm>
          <a:prstGeom prst="rect">
            <a:avLst/>
          </a:prstGeom>
          <a:solidFill>
            <a:srgbClr val="0070C0"/>
          </a:solidFill>
        </p:spPr>
        <p:txBody>
          <a:bodyPr wrap="square">
            <a:spAutoFit/>
          </a:bodyPr>
          <a:lstStyle/>
          <a:p>
            <a:r>
              <a:rPr lang="fr-FR" dirty="0" err="1" smtClean="0">
                <a:solidFill>
                  <a:schemeClr val="bg1"/>
                </a:solidFill>
                <a:latin typeface="Calibri" panose="020F0502020204030204" pitchFamily="34" charset="0"/>
              </a:rPr>
              <a:t>Zero</a:t>
            </a:r>
            <a:r>
              <a:rPr lang="fr-FR" dirty="0" smtClean="0">
                <a:solidFill>
                  <a:schemeClr val="bg1"/>
                </a:solidFill>
                <a:latin typeface="Calibri" panose="020F0502020204030204" pitchFamily="34" charset="0"/>
              </a:rPr>
              <a:t> </a:t>
            </a:r>
            <a:r>
              <a:rPr lang="fr-FR" dirty="0" err="1" smtClean="0">
                <a:solidFill>
                  <a:schemeClr val="bg1"/>
                </a:solidFill>
                <a:latin typeface="Calibri" panose="020F0502020204030204" pitchFamily="34" charset="0"/>
              </a:rPr>
              <a:t>Downtime</a:t>
            </a:r>
            <a:r>
              <a:rPr lang="fr-FR" dirty="0" smtClean="0">
                <a:solidFill>
                  <a:schemeClr val="bg1"/>
                </a:solidFill>
                <a:latin typeface="Calibri" panose="020F0502020204030204" pitchFamily="34" charset="0"/>
              </a:rPr>
              <a:t> </a:t>
            </a:r>
            <a:r>
              <a:rPr lang="fr-FR" dirty="0" err="1" smtClean="0">
                <a:solidFill>
                  <a:schemeClr val="bg1"/>
                </a:solidFill>
                <a:latin typeface="Calibri" panose="020F0502020204030204" pitchFamily="34" charset="0"/>
              </a:rPr>
              <a:t>Deployment</a:t>
            </a:r>
            <a:r>
              <a:rPr lang="fr-FR" dirty="0" smtClean="0">
                <a:solidFill>
                  <a:schemeClr val="bg1"/>
                </a:solidFill>
                <a:latin typeface="Calibri" panose="020F0502020204030204" pitchFamily="34" charset="0"/>
              </a:rPr>
              <a:t> &amp; AB </a:t>
            </a:r>
            <a:r>
              <a:rPr lang="fr-FR" dirty="0" err="1" smtClean="0">
                <a:solidFill>
                  <a:schemeClr val="bg1"/>
                </a:solidFill>
                <a:latin typeface="Calibri" panose="020F0502020204030204" pitchFamily="34" charset="0"/>
              </a:rPr>
              <a:t>Testing</a:t>
            </a:r>
            <a:endParaRPr lang="fr-FR" dirty="0">
              <a:solidFill>
                <a:schemeClr val="bg1"/>
              </a:solidFill>
              <a:latin typeface="Calibri" panose="020F0502020204030204" pitchFamily="34" charset="0"/>
            </a:endParaRPr>
          </a:p>
        </p:txBody>
      </p:sp>
      <p:sp>
        <p:nvSpPr>
          <p:cNvPr id="10" name="Rectangle 9"/>
          <p:cNvSpPr/>
          <p:nvPr/>
        </p:nvSpPr>
        <p:spPr>
          <a:xfrm>
            <a:off x="82104" y="5157192"/>
            <a:ext cx="9036496" cy="646331"/>
          </a:xfrm>
          <a:prstGeom prst="rect">
            <a:avLst/>
          </a:prstGeom>
        </p:spPr>
        <p:txBody>
          <a:bodyPr wrap="square">
            <a:spAutoFit/>
          </a:bodyPr>
          <a:lstStyle/>
          <a:p>
            <a:r>
              <a:rPr lang="fr-FR" dirty="0" smtClean="0">
                <a:solidFill>
                  <a:srgbClr val="800000"/>
                </a:solidFill>
                <a:latin typeface="Calibri" panose="020F0502020204030204" pitchFamily="34" charset="0"/>
              </a:rPr>
              <a:t>Difficultés</a:t>
            </a:r>
            <a:r>
              <a:rPr lang="fr-FR" dirty="0" smtClean="0">
                <a:latin typeface="Calibri" panose="020F0502020204030204" pitchFamily="34" charset="0"/>
              </a:rPr>
              <a:t>:  Maintenance du code,  gestion des tests,  Activation et support des fonctionnalités.</a:t>
            </a:r>
          </a:p>
          <a:p>
            <a:r>
              <a:rPr lang="fr-FR" b="0" i="0" dirty="0" smtClean="0">
                <a:effectLst/>
                <a:latin typeface="Calibri" panose="020F0502020204030204" pitchFamily="34" charset="0"/>
              </a:rPr>
              <a:t>Nécessite beaucoup de rigueur et un pilotage fin de l’activité.</a:t>
            </a:r>
            <a:endParaRPr lang="fr-FR" b="0" i="0" dirty="0">
              <a:effectLst/>
              <a:latin typeface="Calibri" panose="020F0502020204030204" pitchFamily="34" charset="0"/>
            </a:endParaRPr>
          </a:p>
        </p:txBody>
      </p:sp>
    </p:spTree>
    <p:extLst>
      <p:ext uri="{BB962C8B-B14F-4D97-AF65-F5344CB8AC3E}">
        <p14:creationId xmlns:p14="http://schemas.microsoft.com/office/powerpoint/2010/main" val="425057946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lt">
                                    <p:tmPct val="5000"/>
                                  </p:iterate>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par>
                          <p:cTn id="8" fill="hold">
                            <p:stCondLst>
                              <p:cond delay="800"/>
                            </p:stCondLst>
                            <p:childTnLst>
                              <p:par>
                                <p:cTn id="9" presetID="10" presetClass="entr" presetSubtype="0" fill="hold" nodeType="afterEffect">
                                  <p:stCondLst>
                                    <p:cond delay="0"/>
                                  </p:stCondLst>
                                  <p:iterate type="lt">
                                    <p:tmPct val="5000"/>
                                  </p:iterate>
                                  <p:childTnLst>
                                    <p:set>
                                      <p:cBhvr>
                                        <p:cTn id="10" dur="1" fill="hold">
                                          <p:stCondLst>
                                            <p:cond delay="0"/>
                                          </p:stCondLst>
                                        </p:cTn>
                                        <p:tgtEl>
                                          <p:spTgt spid="2">
                                            <p:txEl>
                                              <p:pRg st="3" end="3"/>
                                            </p:txEl>
                                          </p:spTgt>
                                        </p:tgtEl>
                                        <p:attrNameLst>
                                          <p:attrName>style.visibility</p:attrName>
                                        </p:attrNameLst>
                                      </p:cBhvr>
                                      <p:to>
                                        <p:strVal val="visible"/>
                                      </p:to>
                                    </p:set>
                                    <p:animEffect transition="in" filter="fade">
                                      <p:cBhvr>
                                        <p:cTn id="11" dur="500"/>
                                        <p:tgtEl>
                                          <p:spTgt spid="2">
                                            <p:txEl>
                                              <p:pRg st="3" end="3"/>
                                            </p:txEl>
                                          </p:spTgt>
                                        </p:tgtEl>
                                      </p:cBhvr>
                                    </p:animEffect>
                                  </p:childTnLst>
                                </p:cTn>
                              </p:par>
                            </p:childTnLst>
                          </p:cTn>
                        </p:par>
                        <p:par>
                          <p:cTn id="12" fill="hold">
                            <p:stCondLst>
                              <p:cond delay="3175"/>
                            </p:stCondLst>
                            <p:childTnLst>
                              <p:par>
                                <p:cTn id="13" presetID="10" presetClass="entr" presetSubtype="0" fill="hold" nodeType="afterEffect">
                                  <p:stCondLst>
                                    <p:cond delay="0"/>
                                  </p:stCondLst>
                                  <p:iterate type="lt">
                                    <p:tmPct val="5000"/>
                                  </p:iterate>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par>
                          <p:cTn id="16" fill="hold">
                            <p:stCondLst>
                              <p:cond delay="5375"/>
                            </p:stCondLst>
                            <p:childTnLst>
                              <p:par>
                                <p:cTn id="17" presetID="10" presetClass="entr" presetSubtype="0" fill="hold" nodeType="afterEffect">
                                  <p:stCondLst>
                                    <p:cond delay="0"/>
                                  </p:stCondLst>
                                  <p:iterate type="lt">
                                    <p:tmPct val="5000"/>
                                  </p:iterate>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childTnLst>
                          </p:cTn>
                        </p:par>
                        <p:par>
                          <p:cTn id="20" fill="hold">
                            <p:stCondLst>
                              <p:cond delay="7975"/>
                            </p:stCondLst>
                            <p:childTnLst>
                              <p:par>
                                <p:cTn id="21" presetID="10" presetClass="entr" presetSubtype="0" fill="hold" nodeType="afterEffect">
                                  <p:stCondLst>
                                    <p:cond delay="0"/>
                                  </p:stCondLst>
                                  <p:iterate type="lt">
                                    <p:tmPct val="5000"/>
                                  </p:iterate>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kern="1200" dirty="0">
                <a:solidFill>
                  <a:schemeClr val="bg1"/>
                </a:solidFill>
                <a:latin typeface="Calibri" panose="020F0502020204030204" pitchFamily="34" charset="0"/>
              </a:rPr>
              <a:t>La Philosophie « DEVOPS »</a:t>
            </a:r>
            <a:endParaRPr lang="fr-FR" sz="2400" dirty="0">
              <a:solidFill>
                <a:schemeClr val="bg1"/>
              </a:solidFill>
              <a:latin typeface="Calibri" pitchFamily="34" charset="0"/>
            </a:endParaRPr>
          </a:p>
        </p:txBody>
      </p:sp>
      <p:pic>
        <p:nvPicPr>
          <p:cNvPr id="2" name="Image 1"/>
          <p:cNvPicPr>
            <a:picLocks noChangeAspect="1"/>
          </p:cNvPicPr>
          <p:nvPr/>
        </p:nvPicPr>
        <p:blipFill>
          <a:blip r:embed="rId3"/>
          <a:stretch>
            <a:fillRect/>
          </a:stretch>
        </p:blipFill>
        <p:spPr>
          <a:xfrm>
            <a:off x="2262300" y="1484784"/>
            <a:ext cx="4181907" cy="4223643"/>
          </a:xfrm>
          <a:prstGeom prst="rect">
            <a:avLst/>
          </a:prstGeom>
        </p:spPr>
      </p:pic>
      <p:sp>
        <p:nvSpPr>
          <p:cNvPr id="8" name="Rectangle 7"/>
          <p:cNvSpPr/>
          <p:nvPr/>
        </p:nvSpPr>
        <p:spPr>
          <a:xfrm>
            <a:off x="5508104" y="767010"/>
            <a:ext cx="3635896" cy="984885"/>
          </a:xfrm>
          <a:prstGeom prst="rect">
            <a:avLst/>
          </a:prstGeom>
          <a:solidFill>
            <a:srgbClr val="BED5F6"/>
          </a:solidFill>
        </p:spPr>
        <p:txBody>
          <a:bodyPr wrap="square">
            <a:spAutoFit/>
          </a:bodyPr>
          <a:lstStyle/>
          <a:p>
            <a:pPr algn="ctr"/>
            <a:r>
              <a:rPr lang="fr-FR" sz="1600" u="sng" dirty="0" smtClean="0">
                <a:solidFill>
                  <a:schemeClr val="accent4"/>
                </a:solidFill>
                <a:latin typeface="Calibri" panose="020F0502020204030204" pitchFamily="34" charset="0"/>
              </a:rPr>
              <a:t>Infrastructure As Code</a:t>
            </a:r>
          </a:p>
          <a:p>
            <a:r>
              <a:rPr lang="fr-FR" sz="1400" dirty="0" smtClean="0">
                <a:solidFill>
                  <a:schemeClr val="accent4"/>
                </a:solidFill>
                <a:latin typeface="Calibri" panose="020F0502020204030204" pitchFamily="34" charset="0"/>
              </a:rPr>
              <a:t>Gestion de l’infrastructure par du Code</a:t>
            </a:r>
          </a:p>
          <a:p>
            <a:r>
              <a:rPr lang="fr-FR" sz="1400" dirty="0" smtClean="0">
                <a:solidFill>
                  <a:schemeClr val="accent4"/>
                </a:solidFill>
                <a:latin typeface="Calibri" panose="020F0502020204030204" pitchFamily="34" charset="0"/>
              </a:rPr>
              <a:t>Même Cycle de livraison que l’applicatif</a:t>
            </a:r>
          </a:p>
          <a:p>
            <a:r>
              <a:rPr lang="fr-FR" sz="1400" dirty="0" err="1" smtClean="0">
                <a:solidFill>
                  <a:schemeClr val="accent4"/>
                </a:solidFill>
                <a:latin typeface="Calibri" panose="020F0502020204030204" pitchFamily="34" charset="0"/>
              </a:rPr>
              <a:t>Provisioning</a:t>
            </a:r>
            <a:r>
              <a:rPr lang="fr-FR" sz="1400" dirty="0" smtClean="0">
                <a:solidFill>
                  <a:schemeClr val="accent4"/>
                </a:solidFill>
                <a:latin typeface="Calibri" panose="020F0502020204030204" pitchFamily="34" charset="0"/>
              </a:rPr>
              <a:t> automatique ou à la demande.</a:t>
            </a:r>
          </a:p>
        </p:txBody>
      </p:sp>
      <p:sp>
        <p:nvSpPr>
          <p:cNvPr id="10" name="Rectangle 9"/>
          <p:cNvSpPr/>
          <p:nvPr/>
        </p:nvSpPr>
        <p:spPr>
          <a:xfrm>
            <a:off x="2754052" y="5873115"/>
            <a:ext cx="3635896" cy="984885"/>
          </a:xfrm>
          <a:prstGeom prst="rect">
            <a:avLst/>
          </a:prstGeom>
          <a:solidFill>
            <a:srgbClr val="7CABED"/>
          </a:solidFill>
        </p:spPr>
        <p:txBody>
          <a:bodyPr wrap="square">
            <a:spAutoFit/>
          </a:bodyPr>
          <a:lstStyle/>
          <a:p>
            <a:pPr algn="ctr"/>
            <a:r>
              <a:rPr lang="fr-FR" sz="1600" u="sng" dirty="0" smtClean="0">
                <a:solidFill>
                  <a:schemeClr val="accent4"/>
                </a:solidFill>
                <a:latin typeface="Calibri" panose="020F0502020204030204" pitchFamily="34" charset="0"/>
              </a:rPr>
              <a:t>Déploiement continu</a:t>
            </a:r>
          </a:p>
          <a:p>
            <a:r>
              <a:rPr lang="fr-FR" sz="1400" dirty="0" smtClean="0">
                <a:solidFill>
                  <a:schemeClr val="accent4"/>
                </a:solidFill>
                <a:latin typeface="Calibri" panose="020F0502020204030204" pitchFamily="34" charset="0"/>
              </a:rPr>
              <a:t>Mise en place d’une chaine automatisée.</a:t>
            </a:r>
          </a:p>
          <a:p>
            <a:r>
              <a:rPr lang="fr-FR" sz="1400" dirty="0">
                <a:solidFill>
                  <a:schemeClr val="accent4"/>
                </a:solidFill>
                <a:latin typeface="Calibri" panose="020F0502020204030204" pitchFamily="34" charset="0"/>
              </a:rPr>
              <a:t>d</a:t>
            </a:r>
            <a:r>
              <a:rPr lang="fr-FR" sz="1400" dirty="0" smtClean="0">
                <a:solidFill>
                  <a:schemeClr val="accent4"/>
                </a:solidFill>
                <a:latin typeface="Calibri" panose="020F0502020204030204" pitchFamily="34" charset="0"/>
              </a:rPr>
              <a:t>e </a:t>
            </a:r>
            <a:r>
              <a:rPr lang="fr-FR" sz="1400" dirty="0">
                <a:solidFill>
                  <a:schemeClr val="accent4"/>
                </a:solidFill>
                <a:latin typeface="Calibri" panose="020F0502020204030204" pitchFamily="34" charset="0"/>
              </a:rPr>
              <a:t>l</a:t>
            </a:r>
            <a:r>
              <a:rPr lang="fr-FR" sz="1400" dirty="0" smtClean="0">
                <a:solidFill>
                  <a:schemeClr val="accent4"/>
                </a:solidFill>
                <a:latin typeface="Calibri" panose="020F0502020204030204" pitchFamily="34" charset="0"/>
              </a:rPr>
              <a:t>’intégration à la production.</a:t>
            </a:r>
            <a:endParaRPr lang="fr-FR" sz="1400" dirty="0">
              <a:solidFill>
                <a:schemeClr val="accent4"/>
              </a:solidFill>
              <a:latin typeface="Calibri" panose="020F0502020204030204" pitchFamily="34" charset="0"/>
            </a:endParaRPr>
          </a:p>
          <a:p>
            <a:r>
              <a:rPr lang="fr-FR" sz="1400" dirty="0" smtClean="0">
                <a:solidFill>
                  <a:schemeClr val="accent4"/>
                </a:solidFill>
                <a:latin typeface="Calibri" panose="020F0502020204030204" pitchFamily="34" charset="0"/>
              </a:rPr>
              <a:t>Réduction des erreurs humaines</a:t>
            </a:r>
          </a:p>
        </p:txBody>
      </p:sp>
      <p:sp>
        <p:nvSpPr>
          <p:cNvPr id="11" name="Rectangle 10"/>
          <p:cNvSpPr/>
          <p:nvPr/>
        </p:nvSpPr>
        <p:spPr>
          <a:xfrm>
            <a:off x="0" y="767010"/>
            <a:ext cx="3635896" cy="984885"/>
          </a:xfrm>
          <a:prstGeom prst="rect">
            <a:avLst/>
          </a:prstGeom>
          <a:solidFill>
            <a:srgbClr val="17448A"/>
          </a:solidFill>
        </p:spPr>
        <p:txBody>
          <a:bodyPr wrap="square">
            <a:spAutoFit/>
          </a:bodyPr>
          <a:lstStyle/>
          <a:p>
            <a:pPr algn="ctr"/>
            <a:r>
              <a:rPr lang="fr-FR" sz="1600" u="sng" dirty="0" smtClean="0">
                <a:solidFill>
                  <a:schemeClr val="bg1"/>
                </a:solidFill>
                <a:latin typeface="Calibri" panose="020F0502020204030204" pitchFamily="34" charset="0"/>
              </a:rPr>
              <a:t>Culture de Collaboration</a:t>
            </a:r>
          </a:p>
          <a:p>
            <a:r>
              <a:rPr lang="fr-FR" sz="1400" dirty="0" smtClean="0">
                <a:solidFill>
                  <a:schemeClr val="bg1"/>
                </a:solidFill>
                <a:latin typeface="Calibri" panose="020F0502020204030204" pitchFamily="34" charset="0"/>
              </a:rPr>
              <a:t>Objectifs communs entre les équipes</a:t>
            </a:r>
          </a:p>
          <a:p>
            <a:r>
              <a:rPr lang="fr-FR" sz="1400" dirty="0" smtClean="0">
                <a:solidFill>
                  <a:schemeClr val="bg1"/>
                </a:solidFill>
                <a:latin typeface="Calibri" panose="020F0502020204030204" pitchFamily="34" charset="0"/>
              </a:rPr>
              <a:t>Des Processus partagés et adoptés</a:t>
            </a:r>
          </a:p>
          <a:p>
            <a:r>
              <a:rPr lang="fr-FR" sz="1400" dirty="0" smtClean="0">
                <a:solidFill>
                  <a:schemeClr val="bg1"/>
                </a:solidFill>
                <a:latin typeface="Calibri" panose="020F0502020204030204" pitchFamily="34" charset="0"/>
              </a:rPr>
              <a:t>Des équipes fonctionnelles décloisonnées.</a:t>
            </a:r>
          </a:p>
        </p:txBody>
      </p:sp>
    </p:spTree>
    <p:extLst>
      <p:ext uri="{BB962C8B-B14F-4D97-AF65-F5344CB8AC3E}">
        <p14:creationId xmlns:p14="http://schemas.microsoft.com/office/powerpoint/2010/main" val="252901646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bg/>
                                          </p:spTgt>
                                        </p:tgtEl>
                                        <p:attrNameLst>
                                          <p:attrName>style.visibility</p:attrName>
                                        </p:attrNameLst>
                                      </p:cBhvr>
                                      <p:to>
                                        <p:strVal val="visible"/>
                                      </p:to>
                                    </p:set>
                                    <p:animEffect transition="in" filter="fade">
                                      <p:cBhvr>
                                        <p:cTn id="12" dur="500"/>
                                        <p:tgtEl>
                                          <p:spTgt spid="8">
                                            <p:bg/>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fade">
                                      <p:cBhvr>
                                        <p:cTn id="16" dur="500"/>
                                        <p:tgtEl>
                                          <p:spTgt spid="8">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500"/>
                                        <p:tgtEl>
                                          <p:spTgt spid="8">
                                            <p:txEl>
                                              <p:pRg st="1" end="1"/>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500"/>
                                        <p:tgtEl>
                                          <p:spTgt spid="8">
                                            <p:txEl>
                                              <p:pRg st="2" end="2"/>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500"/>
                                        <p:tgtEl>
                                          <p:spTgt spid="8">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bg/>
                                          </p:spTgt>
                                        </p:tgtEl>
                                        <p:attrNameLst>
                                          <p:attrName>style.visibility</p:attrName>
                                        </p:attrNameLst>
                                      </p:cBhvr>
                                      <p:to>
                                        <p:strVal val="visible"/>
                                      </p:to>
                                    </p:set>
                                    <p:animEffect transition="in" filter="fade">
                                      <p:cBhvr>
                                        <p:cTn id="33" dur="500"/>
                                        <p:tgtEl>
                                          <p:spTgt spid="10">
                                            <p:bg/>
                                          </p:spTgt>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fade">
                                      <p:cBhvr>
                                        <p:cTn id="37" dur="500"/>
                                        <p:tgtEl>
                                          <p:spTgt spid="10">
                                            <p:txEl>
                                              <p:pRg st="0" end="0"/>
                                            </p:txEl>
                                          </p:spTgt>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10">
                                            <p:txEl>
                                              <p:pRg st="1" end="1"/>
                                            </p:txEl>
                                          </p:spTgt>
                                        </p:tgtEl>
                                        <p:attrNameLst>
                                          <p:attrName>style.visibility</p:attrName>
                                        </p:attrNameLst>
                                      </p:cBhvr>
                                      <p:to>
                                        <p:strVal val="visible"/>
                                      </p:to>
                                    </p:set>
                                    <p:animEffect transition="in" filter="fade">
                                      <p:cBhvr>
                                        <p:cTn id="41" dur="500"/>
                                        <p:tgtEl>
                                          <p:spTgt spid="10">
                                            <p:txEl>
                                              <p:pRg st="1" end="1"/>
                                            </p:txEl>
                                          </p:spTgt>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animEffect transition="in" filter="fade">
                                      <p:cBhvr>
                                        <p:cTn id="45" dur="500"/>
                                        <p:tgtEl>
                                          <p:spTgt spid="10">
                                            <p:txEl>
                                              <p:pRg st="2" end="2"/>
                                            </p:txEl>
                                          </p:spTgt>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animEffect transition="in" filter="fade">
                                      <p:cBhvr>
                                        <p:cTn id="49" dur="500"/>
                                        <p:tgtEl>
                                          <p:spTgt spid="10">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1">
                                            <p:bg/>
                                          </p:spTgt>
                                        </p:tgtEl>
                                        <p:attrNameLst>
                                          <p:attrName>style.visibility</p:attrName>
                                        </p:attrNameLst>
                                      </p:cBhvr>
                                      <p:to>
                                        <p:strVal val="visible"/>
                                      </p:to>
                                    </p:set>
                                    <p:animEffect transition="in" filter="fade">
                                      <p:cBhvr>
                                        <p:cTn id="54" dur="500"/>
                                        <p:tgtEl>
                                          <p:spTgt spid="11">
                                            <p:bg/>
                                          </p:spTgt>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1">
                                            <p:txEl>
                                              <p:pRg st="0" end="0"/>
                                            </p:txEl>
                                          </p:spTgt>
                                        </p:tgtEl>
                                        <p:attrNameLst>
                                          <p:attrName>style.visibility</p:attrName>
                                        </p:attrNameLst>
                                      </p:cBhvr>
                                      <p:to>
                                        <p:strVal val="visible"/>
                                      </p:to>
                                    </p:set>
                                    <p:animEffect transition="in" filter="fade">
                                      <p:cBhvr>
                                        <p:cTn id="58" dur="500"/>
                                        <p:tgtEl>
                                          <p:spTgt spid="11">
                                            <p:txEl>
                                              <p:pRg st="0" end="0"/>
                                            </p:txEl>
                                          </p:spTgt>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1">
                                            <p:txEl>
                                              <p:pRg st="1" end="1"/>
                                            </p:txEl>
                                          </p:spTgt>
                                        </p:tgtEl>
                                        <p:attrNameLst>
                                          <p:attrName>style.visibility</p:attrName>
                                        </p:attrNameLst>
                                      </p:cBhvr>
                                      <p:to>
                                        <p:strVal val="visible"/>
                                      </p:to>
                                    </p:set>
                                    <p:animEffect transition="in" filter="fade">
                                      <p:cBhvr>
                                        <p:cTn id="62" dur="500"/>
                                        <p:tgtEl>
                                          <p:spTgt spid="11">
                                            <p:txEl>
                                              <p:pRg st="1" end="1"/>
                                            </p:txEl>
                                          </p:spTgt>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11">
                                            <p:txEl>
                                              <p:pRg st="2" end="2"/>
                                            </p:txEl>
                                          </p:spTgt>
                                        </p:tgtEl>
                                        <p:attrNameLst>
                                          <p:attrName>style.visibility</p:attrName>
                                        </p:attrNameLst>
                                      </p:cBhvr>
                                      <p:to>
                                        <p:strVal val="visible"/>
                                      </p:to>
                                    </p:set>
                                    <p:animEffect transition="in" filter="fade">
                                      <p:cBhvr>
                                        <p:cTn id="66" dur="500"/>
                                        <p:tgtEl>
                                          <p:spTgt spid="11">
                                            <p:txEl>
                                              <p:pRg st="2" end="2"/>
                                            </p:txEl>
                                          </p:spTgt>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11">
                                            <p:txEl>
                                              <p:pRg st="3" end="3"/>
                                            </p:txEl>
                                          </p:spTgt>
                                        </p:tgtEl>
                                        <p:attrNameLst>
                                          <p:attrName>style.visibility</p:attrName>
                                        </p:attrNameLst>
                                      </p:cBhvr>
                                      <p:to>
                                        <p:strVal val="visible"/>
                                      </p:to>
                                    </p:set>
                                    <p:animEffect transition="in" filter="fade">
                                      <p:cBhvr>
                                        <p:cTn id="70"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10" grpId="0" uiExpand="1" build="p" animBg="1"/>
      <p:bldP spid="11" grpId="0" uiExpand="1" build="p"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Axes D’améliorations et de Transformation</a:t>
            </a:r>
            <a:endParaRPr lang="fr-FR" sz="2400" kern="1200" dirty="0">
              <a:solidFill>
                <a:schemeClr val="bg1"/>
              </a:solidFill>
              <a:latin typeface="Calibri" panose="020F0502020204030204" pitchFamily="34" charset="0"/>
            </a:endParaRP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sp>
        <p:nvSpPr>
          <p:cNvPr id="10" name="Rectangle 9"/>
          <p:cNvSpPr/>
          <p:nvPr/>
        </p:nvSpPr>
        <p:spPr>
          <a:xfrm>
            <a:off x="0" y="835026"/>
            <a:ext cx="9041157" cy="369332"/>
          </a:xfrm>
          <a:prstGeom prst="rect">
            <a:avLst/>
          </a:prstGeom>
          <a:solidFill>
            <a:srgbClr val="0070C0"/>
          </a:solidFill>
        </p:spPr>
        <p:txBody>
          <a:bodyPr wrap="square">
            <a:spAutoFit/>
          </a:bodyPr>
          <a:lstStyle/>
          <a:p>
            <a:r>
              <a:rPr lang="fr-FR" dirty="0" err="1" smtClean="0">
                <a:solidFill>
                  <a:schemeClr val="bg1"/>
                </a:solidFill>
                <a:latin typeface="Calibri" panose="020F0502020204030204" pitchFamily="34" charset="0"/>
              </a:rPr>
              <a:t>Features</a:t>
            </a:r>
            <a:r>
              <a:rPr lang="fr-FR" dirty="0" smtClean="0">
                <a:solidFill>
                  <a:schemeClr val="bg1"/>
                </a:solidFill>
                <a:latin typeface="Calibri" panose="020F0502020204030204" pitchFamily="34" charset="0"/>
              </a:rPr>
              <a:t> Flags (Modification du code applicatif)</a:t>
            </a:r>
            <a:endParaRPr lang="fr-FR" dirty="0">
              <a:solidFill>
                <a:schemeClr val="bg1"/>
              </a:solidFill>
              <a:latin typeface="Calibri" panose="020F0502020204030204" pitchFamily="34" charset="0"/>
            </a:endParaRPr>
          </a:p>
        </p:txBody>
      </p:sp>
      <p:pic>
        <p:nvPicPr>
          <p:cNvPr id="4" name="Image 3"/>
          <p:cNvPicPr>
            <a:picLocks noChangeAspect="1"/>
          </p:cNvPicPr>
          <p:nvPr/>
        </p:nvPicPr>
        <p:blipFill>
          <a:blip r:embed="rId3"/>
          <a:stretch>
            <a:fillRect/>
          </a:stretch>
        </p:blipFill>
        <p:spPr>
          <a:xfrm>
            <a:off x="789722" y="1700809"/>
            <a:ext cx="7380490" cy="2736304"/>
          </a:xfrm>
          <a:prstGeom prst="rect">
            <a:avLst/>
          </a:prstGeom>
        </p:spPr>
      </p:pic>
      <p:sp>
        <p:nvSpPr>
          <p:cNvPr id="11" name="Rectangle 10"/>
          <p:cNvSpPr/>
          <p:nvPr/>
        </p:nvSpPr>
        <p:spPr>
          <a:xfrm>
            <a:off x="468313" y="4791678"/>
            <a:ext cx="9036496" cy="1200329"/>
          </a:xfrm>
          <a:prstGeom prst="rect">
            <a:avLst/>
          </a:prstGeom>
        </p:spPr>
        <p:txBody>
          <a:bodyPr wrap="square">
            <a:spAutoFit/>
          </a:bodyPr>
          <a:lstStyle/>
          <a:p>
            <a:r>
              <a:rPr lang="fr-FR" u="sng" dirty="0" smtClean="0">
                <a:latin typeface="Calibri" panose="020F0502020204030204" pitchFamily="34" charset="0"/>
              </a:rPr>
              <a:t>Présentation d’un cas d’usage simple</a:t>
            </a:r>
          </a:p>
          <a:p>
            <a:endParaRPr lang="fr-FR" dirty="0" smtClean="0">
              <a:latin typeface="Calibri" panose="020F0502020204030204" pitchFamily="34" charset="0"/>
            </a:endParaRPr>
          </a:p>
          <a:p>
            <a:r>
              <a:rPr lang="fr-FR" dirty="0" smtClean="0">
                <a:latin typeface="Calibri" panose="020F0502020204030204" pitchFamily="34" charset="0"/>
              </a:rPr>
              <a:t>Des use Cases plus complexes peuvent être mis en œuvre</a:t>
            </a:r>
            <a:r>
              <a:rPr lang="fr-FR" dirty="0">
                <a:latin typeface="Calibri" panose="020F0502020204030204" pitchFamily="34" charset="0"/>
              </a:rPr>
              <a:t> </a:t>
            </a:r>
            <a:r>
              <a:rPr lang="fr-FR" dirty="0" smtClean="0">
                <a:latin typeface="Calibri" panose="020F0502020204030204" pitchFamily="34" charset="0"/>
              </a:rPr>
              <a:t>(cibler des utilisateurs selon une multitude de critères …)</a:t>
            </a:r>
            <a:endParaRPr lang="fr-FR" dirty="0">
              <a:latin typeface="Calibri" panose="020F0502020204030204" pitchFamily="34" charset="0"/>
            </a:endParaRPr>
          </a:p>
        </p:txBody>
      </p:sp>
    </p:spTree>
    <p:extLst>
      <p:ext uri="{BB962C8B-B14F-4D97-AF65-F5344CB8AC3E}">
        <p14:creationId xmlns:p14="http://schemas.microsoft.com/office/powerpoint/2010/main" val="183312336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anose="020F0502020204030204" pitchFamily="34" charset="0"/>
              </a:rPr>
              <a:t>Les Axes D’améliorations et de Transformation</a:t>
            </a:r>
          </a:p>
        </p:txBody>
      </p:sp>
      <p:sp>
        <p:nvSpPr>
          <p:cNvPr id="11" name="Rectangle 10"/>
          <p:cNvSpPr/>
          <p:nvPr/>
        </p:nvSpPr>
        <p:spPr>
          <a:xfrm>
            <a:off x="107504" y="1115452"/>
            <a:ext cx="5616624" cy="369332"/>
          </a:xfrm>
          <a:prstGeom prst="rect">
            <a:avLst/>
          </a:prstGeom>
          <a:solidFill>
            <a:srgbClr val="0070C0"/>
          </a:solidFill>
        </p:spPr>
        <p:txBody>
          <a:bodyPr wrap="square">
            <a:spAutoFit/>
          </a:bodyPr>
          <a:lstStyle/>
          <a:p>
            <a:r>
              <a:rPr lang="fr-FR" dirty="0" smtClean="0">
                <a:solidFill>
                  <a:schemeClr val="bg1"/>
                </a:solidFill>
                <a:latin typeface="Calibri" panose="020F0502020204030204" pitchFamily="34" charset="0"/>
              </a:rPr>
              <a:t>Etudes – Amélioration des Logs</a:t>
            </a:r>
            <a:endParaRPr lang="fr-FR" dirty="0">
              <a:solidFill>
                <a:schemeClr val="bg1"/>
              </a:solidFill>
              <a:latin typeface="Calibri" panose="020F0502020204030204" pitchFamily="34" charset="0"/>
            </a:endParaRPr>
          </a:p>
        </p:txBody>
      </p:sp>
      <p:pic>
        <p:nvPicPr>
          <p:cNvPr id="2" name="Image 1"/>
          <p:cNvPicPr>
            <a:picLocks noChangeAspect="1"/>
          </p:cNvPicPr>
          <p:nvPr/>
        </p:nvPicPr>
        <p:blipFill>
          <a:blip r:embed="rId3"/>
          <a:stretch>
            <a:fillRect/>
          </a:stretch>
        </p:blipFill>
        <p:spPr>
          <a:xfrm>
            <a:off x="13300" y="1844824"/>
            <a:ext cx="4486692" cy="3045371"/>
          </a:xfrm>
          <a:prstGeom prst="rect">
            <a:avLst/>
          </a:prstGeom>
        </p:spPr>
      </p:pic>
      <p:pic>
        <p:nvPicPr>
          <p:cNvPr id="15" name="Image 14"/>
          <p:cNvPicPr>
            <a:picLocks noChangeAspect="1"/>
          </p:cNvPicPr>
          <p:nvPr/>
        </p:nvPicPr>
        <p:blipFill>
          <a:blip r:embed="rId4"/>
          <a:stretch>
            <a:fillRect/>
          </a:stretch>
        </p:blipFill>
        <p:spPr>
          <a:xfrm>
            <a:off x="4427984" y="4254094"/>
            <a:ext cx="4716016" cy="2112029"/>
          </a:xfrm>
          <a:prstGeom prst="rect">
            <a:avLst/>
          </a:prstGeom>
        </p:spPr>
      </p:pic>
      <p:cxnSp>
        <p:nvCxnSpPr>
          <p:cNvPr id="17" name="Connecteur en angle 16"/>
          <p:cNvCxnSpPr>
            <a:stCxn id="2" idx="2"/>
            <a:endCxn id="15" idx="1"/>
          </p:cNvCxnSpPr>
          <p:nvPr/>
        </p:nvCxnSpPr>
        <p:spPr>
          <a:xfrm rot="16200000" flipH="1">
            <a:off x="3132358" y="4014483"/>
            <a:ext cx="419914" cy="2171338"/>
          </a:xfrm>
          <a:prstGeom prst="bentConnector2">
            <a:avLst/>
          </a:prstGeom>
          <a:ln w="22225">
            <a:solidFill>
              <a:schemeClr val="accent3">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877780" y="1772816"/>
            <a:ext cx="3888432" cy="1323439"/>
          </a:xfrm>
          <a:prstGeom prst="rect">
            <a:avLst/>
          </a:prstGeom>
          <a:ln>
            <a:solidFill>
              <a:schemeClr val="bg1">
                <a:lumMod val="65000"/>
              </a:schemeClr>
            </a:solidFill>
          </a:ln>
        </p:spPr>
        <p:txBody>
          <a:bodyPr wrap="square">
            <a:spAutoFit/>
          </a:bodyPr>
          <a:lstStyle/>
          <a:p>
            <a:pPr algn="ctr"/>
            <a:r>
              <a:rPr lang="fr-FR" sz="1600" dirty="0" smtClean="0">
                <a:solidFill>
                  <a:schemeClr val="bg2">
                    <a:lumMod val="75000"/>
                  </a:schemeClr>
                </a:solidFill>
                <a:latin typeface="Calibri" panose="020F0502020204030204" pitchFamily="34" charset="0"/>
              </a:rPr>
              <a:t>Des logs </a:t>
            </a:r>
            <a:r>
              <a:rPr lang="fr-FR" sz="1600" u="sng" dirty="0" smtClean="0">
                <a:solidFill>
                  <a:srgbClr val="17448A"/>
                </a:solidFill>
                <a:latin typeface="Calibri" panose="020F0502020204030204" pitchFamily="34" charset="0"/>
              </a:rPr>
              <a:t>explicites</a:t>
            </a:r>
            <a:r>
              <a:rPr lang="fr-FR" sz="1600" dirty="0" smtClean="0">
                <a:solidFill>
                  <a:srgbClr val="17448A"/>
                </a:solidFill>
                <a:latin typeface="Calibri" panose="020F0502020204030204" pitchFamily="34" charset="0"/>
              </a:rPr>
              <a:t> </a:t>
            </a:r>
            <a:r>
              <a:rPr lang="fr-FR" sz="1600" dirty="0" smtClean="0">
                <a:solidFill>
                  <a:schemeClr val="bg2">
                    <a:lumMod val="75000"/>
                  </a:schemeClr>
                </a:solidFill>
                <a:latin typeface="Calibri" panose="020F0502020204030204" pitchFamily="34" charset="0"/>
              </a:rPr>
              <a:t>pour permettre une </a:t>
            </a:r>
          </a:p>
          <a:p>
            <a:pPr algn="ctr"/>
            <a:endParaRPr lang="fr-FR" sz="1600" dirty="0">
              <a:solidFill>
                <a:schemeClr val="bg2">
                  <a:lumMod val="75000"/>
                </a:schemeClr>
              </a:solidFill>
              <a:latin typeface="Calibri" panose="020F0502020204030204" pitchFamily="34" charset="0"/>
            </a:endParaRPr>
          </a:p>
          <a:p>
            <a:pPr algn="ctr"/>
            <a:r>
              <a:rPr lang="fr-FR" sz="1600" dirty="0" smtClean="0">
                <a:solidFill>
                  <a:schemeClr val="bg2">
                    <a:lumMod val="75000"/>
                  </a:schemeClr>
                </a:solidFill>
                <a:latin typeface="Calibri" panose="020F0502020204030204" pitchFamily="34" charset="0"/>
              </a:rPr>
              <a:t>exploitation efficace et la détection des </a:t>
            </a:r>
          </a:p>
          <a:p>
            <a:pPr algn="ctr"/>
            <a:endParaRPr lang="fr-FR" sz="1600" dirty="0">
              <a:solidFill>
                <a:schemeClr val="bg2">
                  <a:lumMod val="75000"/>
                </a:schemeClr>
              </a:solidFill>
              <a:latin typeface="Calibri" panose="020F0502020204030204" pitchFamily="34" charset="0"/>
            </a:endParaRPr>
          </a:p>
          <a:p>
            <a:pPr algn="ctr"/>
            <a:r>
              <a:rPr lang="fr-FR" sz="1600" dirty="0" smtClean="0">
                <a:solidFill>
                  <a:schemeClr val="bg2">
                    <a:lumMod val="75000"/>
                  </a:schemeClr>
                </a:solidFill>
                <a:latin typeface="Calibri" panose="020F0502020204030204" pitchFamily="34" charset="0"/>
              </a:rPr>
              <a:t>évènements importants.</a:t>
            </a:r>
          </a:p>
        </p:txBody>
      </p:sp>
    </p:spTree>
    <p:extLst>
      <p:ext uri="{BB962C8B-B14F-4D97-AF65-F5344CB8AC3E}">
        <p14:creationId xmlns:p14="http://schemas.microsoft.com/office/powerpoint/2010/main" val="191012676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290">
                                          <p:stCondLst>
                                            <p:cond delay="0"/>
                                          </p:stCondLst>
                                        </p:cTn>
                                        <p:tgtEl>
                                          <p:spTgt spid="22"/>
                                        </p:tgtEl>
                                      </p:cBhvr>
                                    </p:animEffect>
                                    <p:anim calcmode="lin" valueType="num">
                                      <p:cBhvr>
                                        <p:cTn id="8" dur="911"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2"/>
                                        </p:tgtEl>
                                        <p:attrNameLst>
                                          <p:attrName>ppt_y</p:attrName>
                                        </p:attrNameLst>
                                      </p:cBhvr>
                                      <p:tavLst>
                                        <p:tav tm="0" fmla="#ppt_y-sin(pi*$)/81">
                                          <p:val>
                                            <p:fltVal val="0"/>
                                          </p:val>
                                        </p:tav>
                                        <p:tav tm="100000">
                                          <p:val>
                                            <p:fltVal val="1"/>
                                          </p:val>
                                        </p:tav>
                                      </p:tavLst>
                                    </p:anim>
                                    <p:animScale>
                                      <p:cBhvr>
                                        <p:cTn id="13" dur="13">
                                          <p:stCondLst>
                                            <p:cond delay="325"/>
                                          </p:stCondLst>
                                        </p:cTn>
                                        <p:tgtEl>
                                          <p:spTgt spid="22"/>
                                        </p:tgtEl>
                                      </p:cBhvr>
                                      <p:to x="100000" y="60000"/>
                                    </p:animScale>
                                    <p:animScale>
                                      <p:cBhvr>
                                        <p:cTn id="14" dur="83" decel="50000">
                                          <p:stCondLst>
                                            <p:cond delay="338"/>
                                          </p:stCondLst>
                                        </p:cTn>
                                        <p:tgtEl>
                                          <p:spTgt spid="22"/>
                                        </p:tgtEl>
                                      </p:cBhvr>
                                      <p:to x="100000" y="100000"/>
                                    </p:animScale>
                                    <p:animScale>
                                      <p:cBhvr>
                                        <p:cTn id="15" dur="13">
                                          <p:stCondLst>
                                            <p:cond delay="656"/>
                                          </p:stCondLst>
                                        </p:cTn>
                                        <p:tgtEl>
                                          <p:spTgt spid="22"/>
                                        </p:tgtEl>
                                      </p:cBhvr>
                                      <p:to x="100000" y="80000"/>
                                    </p:animScale>
                                    <p:animScale>
                                      <p:cBhvr>
                                        <p:cTn id="16" dur="83" decel="50000">
                                          <p:stCondLst>
                                            <p:cond delay="669"/>
                                          </p:stCondLst>
                                        </p:cTn>
                                        <p:tgtEl>
                                          <p:spTgt spid="22"/>
                                        </p:tgtEl>
                                      </p:cBhvr>
                                      <p:to x="100000" y="100000"/>
                                    </p:animScale>
                                    <p:animScale>
                                      <p:cBhvr>
                                        <p:cTn id="17" dur="13">
                                          <p:stCondLst>
                                            <p:cond delay="821"/>
                                          </p:stCondLst>
                                        </p:cTn>
                                        <p:tgtEl>
                                          <p:spTgt spid="22"/>
                                        </p:tgtEl>
                                      </p:cBhvr>
                                      <p:to x="100000" y="90000"/>
                                    </p:animScale>
                                    <p:animScale>
                                      <p:cBhvr>
                                        <p:cTn id="18" dur="83" decel="50000">
                                          <p:stCondLst>
                                            <p:cond delay="834"/>
                                          </p:stCondLst>
                                        </p:cTn>
                                        <p:tgtEl>
                                          <p:spTgt spid="22"/>
                                        </p:tgtEl>
                                      </p:cBhvr>
                                      <p:to x="100000" y="100000"/>
                                    </p:animScale>
                                    <p:animScale>
                                      <p:cBhvr>
                                        <p:cTn id="19" dur="13">
                                          <p:stCondLst>
                                            <p:cond delay="904"/>
                                          </p:stCondLst>
                                        </p:cTn>
                                        <p:tgtEl>
                                          <p:spTgt spid="22"/>
                                        </p:tgtEl>
                                      </p:cBhvr>
                                      <p:to x="100000" y="95000"/>
                                    </p:animScale>
                                    <p:animScale>
                                      <p:cBhvr>
                                        <p:cTn id="20" dur="83" decel="50000">
                                          <p:stCondLst>
                                            <p:cond delay="917"/>
                                          </p:stCondLst>
                                        </p:cTn>
                                        <p:tgtEl>
                                          <p:spTgt spid="2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anose="020F0502020204030204" pitchFamily="34" charset="0"/>
              </a:rPr>
              <a:t>Les Axes D’améliorations et de Transformation</a:t>
            </a: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latin typeface="Calibri" panose="020F0502020204030204" pitchFamily="34" charset="0"/>
            </a:endParaRPr>
          </a:p>
        </p:txBody>
      </p:sp>
      <p:sp>
        <p:nvSpPr>
          <p:cNvPr id="7" name="Rectangle 6"/>
          <p:cNvSpPr/>
          <p:nvPr/>
        </p:nvSpPr>
        <p:spPr>
          <a:xfrm>
            <a:off x="467050" y="1772816"/>
            <a:ext cx="8713462" cy="4524315"/>
          </a:xfrm>
          <a:prstGeom prst="rect">
            <a:avLst/>
          </a:prstGeom>
        </p:spPr>
        <p:txBody>
          <a:bodyPr wrap="square">
            <a:spAutoFit/>
          </a:bodyPr>
          <a:lstStyle/>
          <a:p>
            <a:r>
              <a:rPr lang="fr-FR" sz="1600" dirty="0" smtClean="0">
                <a:latin typeface="Calibri" panose="020F0502020204030204" pitchFamily="34" charset="0"/>
              </a:rPr>
              <a:t>Le partage d’informations </a:t>
            </a:r>
            <a:r>
              <a:rPr lang="fr-FR" sz="1600" dirty="0">
                <a:latin typeface="Calibri" panose="020F0502020204030204" pitchFamily="34" charset="0"/>
              </a:rPr>
              <a:t>et de procédures </a:t>
            </a:r>
            <a:r>
              <a:rPr lang="fr-FR" sz="1600" dirty="0" smtClean="0">
                <a:latin typeface="Calibri" panose="020F0502020204030204" pitchFamily="34" charset="0"/>
              </a:rPr>
              <a:t>permettant aux </a:t>
            </a:r>
            <a:r>
              <a:rPr lang="fr-FR" sz="1600" dirty="0" err="1" smtClean="0">
                <a:latin typeface="Calibri" panose="020F0502020204030204" pitchFamily="34" charset="0"/>
              </a:rPr>
              <a:t>DEVs</a:t>
            </a:r>
            <a:r>
              <a:rPr lang="fr-FR" sz="1600" dirty="0" smtClean="0">
                <a:latin typeface="Calibri" panose="020F0502020204030204" pitchFamily="34" charset="0"/>
              </a:rPr>
              <a:t> de </a:t>
            </a:r>
            <a:r>
              <a:rPr lang="fr-FR" sz="1600" dirty="0">
                <a:latin typeface="Calibri" panose="020F0502020204030204" pitchFamily="34" charset="0"/>
              </a:rPr>
              <a:t>s’impliquer dans la « stabilité de la production » et d’améliorer, en relation avec le département d’Exploitation, la sûreté de fonctionnement des services IT </a:t>
            </a:r>
            <a:r>
              <a:rPr lang="fr-FR" sz="1600" dirty="0" smtClean="0">
                <a:latin typeface="Calibri" panose="020F0502020204030204" pitchFamily="34" charset="0"/>
              </a:rPr>
              <a:t>:</a:t>
            </a:r>
          </a:p>
          <a:p>
            <a:endParaRPr lang="fr-FR" sz="1600" dirty="0" smtClean="0">
              <a:latin typeface="Calibri" panose="020F0502020204030204" pitchFamily="34" charset="0"/>
            </a:endParaRPr>
          </a:p>
          <a:p>
            <a:endParaRPr lang="fr-FR" sz="1600" dirty="0">
              <a:latin typeface="Calibri" panose="020F0502020204030204" pitchFamily="34" charset="0"/>
            </a:endParaRPr>
          </a:p>
          <a:p>
            <a:pPr marL="742950" lvl="1" indent="-285750">
              <a:buFont typeface="Arial" panose="020B0604020202020204" pitchFamily="34" charset="0"/>
              <a:buChar char="•"/>
            </a:pPr>
            <a:r>
              <a:rPr lang="fr-FR" sz="1600" dirty="0">
                <a:latin typeface="Calibri" panose="020F0502020204030204" pitchFamily="34" charset="0"/>
              </a:rPr>
              <a:t>Automatisation des procédures d’installation des correctifs. </a:t>
            </a:r>
            <a:endParaRPr lang="fr-FR" sz="1600" dirty="0" smtClean="0">
              <a:latin typeface="Calibri" panose="020F0502020204030204" pitchFamily="34" charset="0"/>
            </a:endParaRPr>
          </a:p>
          <a:p>
            <a:pPr lvl="1"/>
            <a:endParaRPr lang="fr-FR" sz="1600" dirty="0" smtClean="0">
              <a:latin typeface="Calibri" panose="020F0502020204030204" pitchFamily="34" charset="0"/>
            </a:endParaRPr>
          </a:p>
          <a:p>
            <a:pPr marL="742950" lvl="1" indent="-285750">
              <a:buFont typeface="Arial" panose="020B0604020202020204" pitchFamily="34" charset="0"/>
              <a:buChar char="•"/>
            </a:pPr>
            <a:r>
              <a:rPr lang="fr-FR" sz="1600" dirty="0" smtClean="0">
                <a:latin typeface="Calibri" panose="020F0502020204030204" pitchFamily="34" charset="0"/>
              </a:rPr>
              <a:t>Automatisation </a:t>
            </a:r>
            <a:r>
              <a:rPr lang="fr-FR" sz="1600" dirty="0">
                <a:latin typeface="Calibri" panose="020F0502020204030204" pitchFamily="34" charset="0"/>
              </a:rPr>
              <a:t>des remontées de compte rendu d’exécution pour les programmes en </a:t>
            </a:r>
            <a:r>
              <a:rPr lang="fr-FR" sz="1600" dirty="0" smtClean="0">
                <a:latin typeface="Calibri" panose="020F0502020204030204" pitchFamily="34" charset="0"/>
              </a:rPr>
              <a:t>erreur</a:t>
            </a:r>
          </a:p>
          <a:p>
            <a:pPr marL="742950" lvl="1" indent="-285750">
              <a:buFont typeface="Arial" panose="020B0604020202020204" pitchFamily="34" charset="0"/>
              <a:buChar char="•"/>
            </a:pPr>
            <a:endParaRPr lang="fr-FR" sz="1600" dirty="0" smtClean="0">
              <a:latin typeface="Calibri" panose="020F0502020204030204" pitchFamily="34" charset="0"/>
            </a:endParaRPr>
          </a:p>
          <a:p>
            <a:pPr marL="742950" lvl="1" indent="-285750">
              <a:buFont typeface="Arial" panose="020B0604020202020204" pitchFamily="34" charset="0"/>
              <a:buChar char="•"/>
            </a:pPr>
            <a:r>
              <a:rPr lang="fr-FR" sz="1600" dirty="0">
                <a:latin typeface="Calibri" panose="020F0502020204030204" pitchFamily="34" charset="0"/>
              </a:rPr>
              <a:t>Automatisation des consignes de reprise en cas </a:t>
            </a:r>
            <a:r>
              <a:rPr lang="fr-FR" sz="1600" dirty="0" smtClean="0">
                <a:latin typeface="Calibri" panose="020F0502020204030204" pitchFamily="34" charset="0"/>
              </a:rPr>
              <a:t>d’incident</a:t>
            </a:r>
          </a:p>
          <a:p>
            <a:pPr lvl="1"/>
            <a:endParaRPr lang="fr-FR" sz="1600" dirty="0">
              <a:latin typeface="Calibri" panose="020F0502020204030204" pitchFamily="34" charset="0"/>
            </a:endParaRPr>
          </a:p>
          <a:p>
            <a:pPr marL="742950" lvl="1" indent="-285750">
              <a:buFont typeface="Arial" panose="020B0604020202020204" pitchFamily="34" charset="0"/>
              <a:buChar char="•"/>
            </a:pPr>
            <a:r>
              <a:rPr lang="fr-FR" sz="1600" dirty="0" smtClean="0">
                <a:latin typeface="Calibri" panose="020F0502020204030204" pitchFamily="34" charset="0"/>
              </a:rPr>
              <a:t>Identification des Applicatives vs </a:t>
            </a:r>
            <a:r>
              <a:rPr lang="fr-FR" sz="1600" dirty="0">
                <a:latin typeface="Calibri" panose="020F0502020204030204" pitchFamily="34" charset="0"/>
              </a:rPr>
              <a:t>alertes </a:t>
            </a:r>
            <a:r>
              <a:rPr lang="fr-FR" sz="1600" dirty="0" smtClean="0">
                <a:latin typeface="Calibri" panose="020F0502020204030204" pitchFamily="34" charset="0"/>
              </a:rPr>
              <a:t>d’Infrastructure</a:t>
            </a:r>
          </a:p>
          <a:p>
            <a:pPr lvl="1"/>
            <a:endParaRPr lang="fr-FR" sz="1600" dirty="0">
              <a:latin typeface="Calibri" panose="020F0502020204030204" pitchFamily="34" charset="0"/>
            </a:endParaRPr>
          </a:p>
          <a:p>
            <a:pPr marL="742950" lvl="1" indent="-285750">
              <a:buFont typeface="Arial" panose="020B0604020202020204" pitchFamily="34" charset="0"/>
              <a:buChar char="•"/>
            </a:pPr>
            <a:r>
              <a:rPr lang="fr-FR" sz="1600" dirty="0" smtClean="0">
                <a:latin typeface="Calibri" panose="020F0502020204030204" pitchFamily="34" charset="0"/>
              </a:rPr>
              <a:t>Collaboration et Partage </a:t>
            </a:r>
            <a:r>
              <a:rPr lang="fr-FR" sz="1600" dirty="0">
                <a:latin typeface="Calibri" panose="020F0502020204030204" pitchFamily="34" charset="0"/>
              </a:rPr>
              <a:t>des informations de </a:t>
            </a:r>
            <a:r>
              <a:rPr lang="fr-FR" sz="1600" dirty="0" smtClean="0">
                <a:latin typeface="Calibri" panose="020F0502020204030204" pitchFamily="34" charset="0"/>
              </a:rPr>
              <a:t>Tenue </a:t>
            </a:r>
            <a:r>
              <a:rPr lang="fr-FR" sz="1600" dirty="0">
                <a:latin typeface="Calibri" panose="020F0502020204030204" pitchFamily="34" charset="0"/>
              </a:rPr>
              <a:t>à la </a:t>
            </a:r>
            <a:r>
              <a:rPr lang="fr-FR" sz="1600" dirty="0" smtClean="0">
                <a:latin typeface="Calibri" panose="020F0502020204030204" pitchFamily="34" charset="0"/>
              </a:rPr>
              <a:t>charge, Performance et Capacité</a:t>
            </a:r>
          </a:p>
          <a:p>
            <a:pPr marL="742950" lvl="1" indent="-285750">
              <a:buFont typeface="Arial" panose="020B0604020202020204" pitchFamily="34" charset="0"/>
              <a:buChar char="•"/>
            </a:pPr>
            <a:endParaRPr lang="fr-FR" sz="1600" dirty="0">
              <a:latin typeface="Calibri" panose="020F0502020204030204" pitchFamily="34" charset="0"/>
            </a:endParaRPr>
          </a:p>
          <a:p>
            <a:pPr marL="742950" lvl="1" indent="-285750">
              <a:buFont typeface="Arial" panose="020B0604020202020204" pitchFamily="34" charset="0"/>
              <a:buChar char="•"/>
            </a:pPr>
            <a:r>
              <a:rPr lang="fr-FR" sz="1600" dirty="0" smtClean="0">
                <a:latin typeface="Calibri" panose="020F0502020204030204" pitchFamily="34" charset="0"/>
              </a:rPr>
              <a:t>Amélioration du Monitoring existants</a:t>
            </a:r>
          </a:p>
          <a:p>
            <a:pPr marL="742950" lvl="1" indent="-285750">
              <a:buFont typeface="Arial" panose="020B0604020202020204" pitchFamily="34" charset="0"/>
              <a:buChar char="•"/>
            </a:pPr>
            <a:endParaRPr lang="fr-FR" sz="1600" dirty="0">
              <a:latin typeface="Calibri" panose="020F0502020204030204" pitchFamily="34" charset="0"/>
            </a:endParaRPr>
          </a:p>
          <a:p>
            <a:pPr marL="742950" lvl="1" indent="-285750">
              <a:buFont typeface="Arial" panose="020B0604020202020204" pitchFamily="34" charset="0"/>
              <a:buChar char="•"/>
            </a:pPr>
            <a:r>
              <a:rPr lang="fr-FR" sz="1600" dirty="0" smtClean="0">
                <a:latin typeface="Calibri" panose="020F0502020204030204" pitchFamily="34" charset="0"/>
              </a:rPr>
              <a:t>Analyses Prédictives</a:t>
            </a:r>
          </a:p>
        </p:txBody>
      </p:sp>
      <p:sp>
        <p:nvSpPr>
          <p:cNvPr id="8" name="Rectangle 7"/>
          <p:cNvSpPr/>
          <p:nvPr/>
        </p:nvSpPr>
        <p:spPr>
          <a:xfrm>
            <a:off x="107504" y="1115452"/>
            <a:ext cx="5616624" cy="369332"/>
          </a:xfrm>
          <a:prstGeom prst="rect">
            <a:avLst/>
          </a:prstGeom>
          <a:solidFill>
            <a:srgbClr val="0070C0"/>
          </a:solidFill>
        </p:spPr>
        <p:txBody>
          <a:bodyPr wrap="square">
            <a:spAutoFit/>
          </a:bodyPr>
          <a:lstStyle/>
          <a:p>
            <a:r>
              <a:rPr lang="fr-FR" dirty="0" smtClean="0">
                <a:solidFill>
                  <a:schemeClr val="bg1"/>
                </a:solidFill>
                <a:latin typeface="Calibri" panose="020F0502020204030204" pitchFamily="34" charset="0"/>
              </a:rPr>
              <a:t>Opérations</a:t>
            </a:r>
            <a:endParaRPr lang="fr-FR" dirty="0">
              <a:solidFill>
                <a:schemeClr val="bg1"/>
              </a:solidFill>
              <a:latin typeface="Calibri" panose="020F0502020204030204" pitchFamily="34" charset="0"/>
            </a:endParaRPr>
          </a:p>
        </p:txBody>
      </p:sp>
      <p:sp>
        <p:nvSpPr>
          <p:cNvPr id="2" name="Double flèche verticale 1"/>
          <p:cNvSpPr/>
          <p:nvPr/>
        </p:nvSpPr>
        <p:spPr>
          <a:xfrm>
            <a:off x="886769" y="2996952"/>
            <a:ext cx="287263" cy="1334984"/>
          </a:xfrm>
          <a:prstGeom prst="up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dirty="0"/>
          </a:p>
        </p:txBody>
      </p:sp>
      <p:sp>
        <p:nvSpPr>
          <p:cNvPr id="10" name="Double flèche verticale 9"/>
          <p:cNvSpPr/>
          <p:nvPr/>
        </p:nvSpPr>
        <p:spPr>
          <a:xfrm>
            <a:off x="886768" y="4413147"/>
            <a:ext cx="287264" cy="1925813"/>
          </a:xfrm>
          <a:prstGeom prst="upDownArrow">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p>
        </p:txBody>
      </p:sp>
      <p:sp>
        <p:nvSpPr>
          <p:cNvPr id="3" name="ZoneTexte 2"/>
          <p:cNvSpPr txBox="1"/>
          <p:nvPr/>
        </p:nvSpPr>
        <p:spPr>
          <a:xfrm rot="16200000">
            <a:off x="-23205" y="3455131"/>
            <a:ext cx="1512168" cy="307777"/>
          </a:xfrm>
          <a:prstGeom prst="rect">
            <a:avLst/>
          </a:prstGeom>
          <a:noFill/>
        </p:spPr>
        <p:txBody>
          <a:bodyPr wrap="square" rtlCol="0">
            <a:spAutoFit/>
          </a:bodyPr>
          <a:lstStyle/>
          <a:p>
            <a:pPr algn="ctr"/>
            <a:r>
              <a:rPr lang="fr-FR" sz="1400" dirty="0" smtClean="0">
                <a:latin typeface="Calibri" panose="020F0502020204030204" pitchFamily="34" charset="0"/>
              </a:rPr>
              <a:t>automatisation</a:t>
            </a:r>
            <a:endParaRPr lang="fr-FR" sz="1400" dirty="0">
              <a:latin typeface="Calibri" panose="020F0502020204030204" pitchFamily="34" charset="0"/>
            </a:endParaRPr>
          </a:p>
        </p:txBody>
      </p:sp>
      <p:sp>
        <p:nvSpPr>
          <p:cNvPr id="12" name="ZoneTexte 11"/>
          <p:cNvSpPr txBox="1"/>
          <p:nvPr/>
        </p:nvSpPr>
        <p:spPr>
          <a:xfrm rot="16200000">
            <a:off x="-23205" y="5183324"/>
            <a:ext cx="1512168" cy="307777"/>
          </a:xfrm>
          <a:prstGeom prst="rect">
            <a:avLst/>
          </a:prstGeom>
          <a:noFill/>
        </p:spPr>
        <p:txBody>
          <a:bodyPr wrap="square" rtlCol="0">
            <a:spAutoFit/>
          </a:bodyPr>
          <a:lstStyle/>
          <a:p>
            <a:pPr algn="ctr"/>
            <a:r>
              <a:rPr lang="fr-FR" sz="1400" dirty="0" smtClean="0">
                <a:latin typeface="Calibri" panose="020F0502020204030204" pitchFamily="34" charset="0"/>
              </a:rPr>
              <a:t>Monitoring</a:t>
            </a:r>
            <a:endParaRPr lang="fr-FR" sz="1400" dirty="0">
              <a:latin typeface="Calibri" panose="020F0502020204030204" pitchFamily="34" charset="0"/>
            </a:endParaRPr>
          </a:p>
        </p:txBody>
      </p:sp>
    </p:spTree>
    <p:extLst>
      <p:ext uri="{BB962C8B-B14F-4D97-AF65-F5344CB8AC3E}">
        <p14:creationId xmlns:p14="http://schemas.microsoft.com/office/powerpoint/2010/main" val="366964424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1000"/>
                                        <p:tgtEl>
                                          <p:spTgt spid="7">
                                            <p:txEl>
                                              <p:pRg st="3" end="3"/>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animEffect transition="in" filter="fade">
                                      <p:cBhvr>
                                        <p:cTn id="11" dur="1000"/>
                                        <p:tgtEl>
                                          <p:spTgt spid="7">
                                            <p:txEl>
                                              <p:pRg st="5" end="5"/>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animEffect transition="in" filter="fade">
                                      <p:cBhvr>
                                        <p:cTn id="15" dur="1000"/>
                                        <p:tgtEl>
                                          <p:spTgt spid="7">
                                            <p:txEl>
                                              <p:pRg st="7" end="7"/>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animEffect transition="in" filter="fade">
                                      <p:cBhvr>
                                        <p:cTn id="19" dur="1000"/>
                                        <p:tgtEl>
                                          <p:spTgt spid="7">
                                            <p:txEl>
                                              <p:pRg st="9" end="9"/>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7">
                                            <p:txEl>
                                              <p:pRg st="11" end="11"/>
                                            </p:txEl>
                                          </p:spTgt>
                                        </p:tgtEl>
                                        <p:attrNameLst>
                                          <p:attrName>style.visibility</p:attrName>
                                        </p:attrNameLst>
                                      </p:cBhvr>
                                      <p:to>
                                        <p:strVal val="visible"/>
                                      </p:to>
                                    </p:set>
                                    <p:animEffect transition="in" filter="fade">
                                      <p:cBhvr>
                                        <p:cTn id="23" dur="1000"/>
                                        <p:tgtEl>
                                          <p:spTgt spid="7">
                                            <p:txEl>
                                              <p:pRg st="11" end="11"/>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7">
                                            <p:txEl>
                                              <p:pRg st="13" end="13"/>
                                            </p:txEl>
                                          </p:spTgt>
                                        </p:tgtEl>
                                        <p:attrNameLst>
                                          <p:attrName>style.visibility</p:attrName>
                                        </p:attrNameLst>
                                      </p:cBhvr>
                                      <p:to>
                                        <p:strVal val="visible"/>
                                      </p:to>
                                    </p:set>
                                    <p:animEffect transition="in" filter="fade">
                                      <p:cBhvr>
                                        <p:cTn id="27" dur="1000"/>
                                        <p:tgtEl>
                                          <p:spTgt spid="7">
                                            <p:txEl>
                                              <p:pRg st="13" end="13"/>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7">
                                            <p:txEl>
                                              <p:pRg st="15" end="15"/>
                                            </p:txEl>
                                          </p:spTgt>
                                        </p:tgtEl>
                                        <p:attrNameLst>
                                          <p:attrName>style.visibility</p:attrName>
                                        </p:attrNameLst>
                                      </p:cBhvr>
                                      <p:to>
                                        <p:strVal val="visible"/>
                                      </p:to>
                                    </p:set>
                                    <p:animEffect transition="in" filter="fade">
                                      <p:cBhvr>
                                        <p:cTn id="31" dur="1000"/>
                                        <p:tgtEl>
                                          <p:spTgt spid="7">
                                            <p:txEl>
                                              <p:pRg st="15" end="15"/>
                                            </p:txEl>
                                          </p:spTgt>
                                        </p:tgtEl>
                                      </p:cBhvr>
                                    </p:animEffect>
                                  </p:childTnLst>
                                </p:cTn>
                              </p:par>
                            </p:childTnLst>
                          </p:cTn>
                        </p:par>
                        <p:par>
                          <p:cTn id="32" fill="hold">
                            <p:stCondLst>
                              <p:cond delay="7000"/>
                            </p:stCondLst>
                            <p:childTnLst>
                              <p:par>
                                <p:cTn id="33" presetID="14" presetClass="entr" presetSubtype="10"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randombar(horizontal)">
                                      <p:cBhvr>
                                        <p:cTn id="35" dur="1000"/>
                                        <p:tgtEl>
                                          <p:spTgt spid="3"/>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randombar(horizontal)">
                                      <p:cBhvr>
                                        <p:cTn id="38" dur="1000"/>
                                        <p:tgtEl>
                                          <p:spTgt spid="2"/>
                                        </p:tgtEl>
                                      </p:cBhvr>
                                    </p:animEffect>
                                  </p:childTnLst>
                                </p:cTn>
                              </p:par>
                            </p:childTnLst>
                          </p:cTn>
                        </p:par>
                        <p:par>
                          <p:cTn id="39" fill="hold">
                            <p:stCondLst>
                              <p:cond delay="8000"/>
                            </p:stCondLst>
                            <p:childTnLst>
                              <p:par>
                                <p:cTn id="40" presetID="14" presetClass="entr" presetSubtype="10"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randombar(horizontal)">
                                      <p:cBhvr>
                                        <p:cTn id="42" dur="1000"/>
                                        <p:tgtEl>
                                          <p:spTgt spid="12"/>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randombar(horizontal)">
                                      <p:cBhvr>
                                        <p:cTn id="4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3" grpId="0"/>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anose="020F0502020204030204" pitchFamily="34" charset="0"/>
              </a:rPr>
              <a:t>Les Axes D’améliorations et de Transformation</a:t>
            </a: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latin typeface="Calibri" panose="020F0502020204030204" pitchFamily="34" charset="0"/>
            </a:endParaRPr>
          </a:p>
        </p:txBody>
      </p:sp>
      <p:sp>
        <p:nvSpPr>
          <p:cNvPr id="7" name="Rectangle 6"/>
          <p:cNvSpPr/>
          <p:nvPr/>
        </p:nvSpPr>
        <p:spPr>
          <a:xfrm>
            <a:off x="724512" y="1787627"/>
            <a:ext cx="8126898" cy="4401205"/>
          </a:xfrm>
          <a:prstGeom prst="rect">
            <a:avLst/>
          </a:prstGeom>
        </p:spPr>
        <p:txBody>
          <a:bodyPr wrap="square">
            <a:spAutoFit/>
          </a:bodyPr>
          <a:lstStyle/>
          <a:p>
            <a:pPr marL="285750" indent="-285750">
              <a:buFont typeface="Arial" panose="020B0604020202020204" pitchFamily="34" charset="0"/>
              <a:buChar char="•"/>
            </a:pPr>
            <a:r>
              <a:rPr lang="fr-FR" sz="1600" dirty="0" smtClean="0">
                <a:latin typeface="Calibri" panose="020F0502020204030204" pitchFamily="34" charset="0"/>
              </a:rPr>
              <a:t>Amélioration des tests (fonctionnels, logiciels, …) et automatisation end to end (scénarii , gestion des jeux de données)</a:t>
            </a:r>
          </a:p>
          <a:p>
            <a:pPr marL="285750" indent="-285750">
              <a:buFont typeface="Arial" panose="020B0604020202020204" pitchFamily="34" charset="0"/>
              <a:buChar char="•"/>
            </a:pPr>
            <a:endParaRPr lang="fr-FR" sz="800" dirty="0">
              <a:latin typeface="Calibri" panose="020F0502020204030204" pitchFamily="34" charset="0"/>
            </a:endParaRPr>
          </a:p>
          <a:p>
            <a:pPr marL="285750" indent="-285750">
              <a:buFont typeface="Arial" panose="020B0604020202020204" pitchFamily="34" charset="0"/>
              <a:buChar char="•"/>
            </a:pPr>
            <a:r>
              <a:rPr lang="fr-FR" sz="1600" dirty="0">
                <a:latin typeface="Calibri" panose="020F0502020204030204" pitchFamily="34" charset="0"/>
              </a:rPr>
              <a:t>Prise en compte des aspects de déploiements progressif dans le développement (ex </a:t>
            </a:r>
            <a:r>
              <a:rPr lang="fr-FR" sz="1600" dirty="0" err="1">
                <a:latin typeface="Calibri" panose="020F0502020204030204" pitchFamily="34" charset="0"/>
              </a:rPr>
              <a:t>Features</a:t>
            </a:r>
            <a:r>
              <a:rPr lang="fr-FR" sz="1600" dirty="0">
                <a:latin typeface="Calibri" panose="020F0502020204030204" pitchFamily="34" charset="0"/>
              </a:rPr>
              <a:t> Flags </a:t>
            </a:r>
            <a:r>
              <a:rPr lang="fr-FR" sz="1600" dirty="0" smtClean="0">
                <a:latin typeface="Calibri" panose="020F0502020204030204" pitchFamily="34" charset="0"/>
              </a:rPr>
              <a:t>)</a:t>
            </a:r>
          </a:p>
          <a:p>
            <a:endParaRPr lang="fr-FR" sz="800" dirty="0" smtClean="0">
              <a:latin typeface="Calibri" panose="020F0502020204030204" pitchFamily="34" charset="0"/>
            </a:endParaRPr>
          </a:p>
          <a:p>
            <a:pPr marL="285750" indent="-285750">
              <a:buFont typeface="Arial" panose="020B0604020202020204" pitchFamily="34" charset="0"/>
              <a:buChar char="•"/>
            </a:pPr>
            <a:r>
              <a:rPr lang="fr-FR" sz="1600" dirty="0" smtClean="0">
                <a:latin typeface="Calibri" panose="020F0502020204030204" pitchFamily="34" charset="0"/>
              </a:rPr>
              <a:t>Gestion de version des logiciels et d’intégration qui alimentent l’outil d’installation et de déploiement en production</a:t>
            </a:r>
          </a:p>
          <a:p>
            <a:endParaRPr lang="fr-FR" sz="800" dirty="0" smtClean="0">
              <a:latin typeface="Calibri" panose="020F0502020204030204" pitchFamily="34" charset="0"/>
            </a:endParaRPr>
          </a:p>
          <a:p>
            <a:pPr marL="285750" indent="-285750">
              <a:buFont typeface="Arial" panose="020B0604020202020204" pitchFamily="34" charset="0"/>
              <a:buChar char="•"/>
            </a:pPr>
            <a:r>
              <a:rPr lang="fr-FR" sz="1600" dirty="0" smtClean="0">
                <a:latin typeface="Calibri" panose="020F0502020204030204" pitchFamily="34" charset="0"/>
              </a:rPr>
              <a:t>Augmentation de la robustesse des logiciels qui ne doivent pas défaillir lors de la réception de flux de données incorrects (</a:t>
            </a:r>
            <a:r>
              <a:rPr lang="fr-FR" sz="1600" dirty="0" err="1" smtClean="0">
                <a:latin typeface="Calibri" panose="020F0502020204030204" pitchFamily="34" charset="0"/>
              </a:rPr>
              <a:t>foolproof</a:t>
            </a:r>
            <a:r>
              <a:rPr lang="fr-FR" sz="1600" dirty="0" smtClean="0">
                <a:latin typeface="Calibri" panose="020F0502020204030204" pitchFamily="34" charset="0"/>
              </a:rPr>
              <a:t>)</a:t>
            </a:r>
          </a:p>
          <a:p>
            <a:endParaRPr lang="fr-FR" sz="800" dirty="0" smtClean="0">
              <a:latin typeface="Calibri" panose="020F0502020204030204" pitchFamily="34" charset="0"/>
            </a:endParaRPr>
          </a:p>
          <a:p>
            <a:pPr marL="285750" indent="-285750">
              <a:buFont typeface="Arial" panose="020B0604020202020204" pitchFamily="34" charset="0"/>
              <a:buChar char="•"/>
            </a:pPr>
            <a:r>
              <a:rPr lang="fr-FR" sz="1600" dirty="0" smtClean="0">
                <a:latin typeface="Calibri" panose="020F0502020204030204" pitchFamily="34" charset="0"/>
              </a:rPr>
              <a:t>Messages d’alertes pertinents (logs, monitoring, …) et suppression des bruits (alertes inutiles)</a:t>
            </a:r>
          </a:p>
          <a:p>
            <a:endParaRPr lang="fr-FR" sz="800" dirty="0" smtClean="0">
              <a:latin typeface="Calibri" panose="020F0502020204030204" pitchFamily="34" charset="0"/>
            </a:endParaRPr>
          </a:p>
          <a:p>
            <a:pPr marL="285750" indent="-285750">
              <a:buFont typeface="Arial" panose="020B0604020202020204" pitchFamily="34" charset="0"/>
              <a:buChar char="•"/>
            </a:pPr>
            <a:r>
              <a:rPr lang="fr-FR" sz="1600" dirty="0" smtClean="0">
                <a:latin typeface="Calibri" panose="020F0502020204030204" pitchFamily="34" charset="0"/>
              </a:rPr>
              <a:t>Fourniture d’éléments (techniques et métier) permettant de prévoir les besoins capacitaires</a:t>
            </a:r>
          </a:p>
          <a:p>
            <a:endParaRPr lang="fr-FR" sz="800" dirty="0" smtClean="0">
              <a:latin typeface="Calibri" panose="020F0502020204030204" pitchFamily="34" charset="0"/>
            </a:endParaRPr>
          </a:p>
          <a:p>
            <a:pPr marL="285750" indent="-285750">
              <a:buFont typeface="Arial" panose="020B0604020202020204" pitchFamily="34" charset="0"/>
              <a:buChar char="•"/>
            </a:pPr>
            <a:r>
              <a:rPr lang="fr-FR" sz="1600" dirty="0" smtClean="0">
                <a:latin typeface="Calibri" panose="020F0502020204030204" pitchFamily="34" charset="0"/>
              </a:rPr>
              <a:t>Conception et mise en place de messages alimentant des tableaux de bord temps réel de suivi du bon fonctionnement et du volume d’activité métier.</a:t>
            </a:r>
          </a:p>
          <a:p>
            <a:endParaRPr lang="fr-FR" sz="800" b="0" i="0" dirty="0">
              <a:effectLst/>
              <a:latin typeface="Calibri" panose="020F0502020204030204" pitchFamily="34" charset="0"/>
            </a:endParaRPr>
          </a:p>
          <a:p>
            <a:pPr marL="285750" indent="-285750">
              <a:buFont typeface="Arial" panose="020B0604020202020204" pitchFamily="34" charset="0"/>
              <a:buChar char="•"/>
            </a:pPr>
            <a:r>
              <a:rPr lang="fr-FR" sz="1600" dirty="0" smtClean="0">
                <a:latin typeface="Calibri" panose="020F0502020204030204" pitchFamily="34" charset="0"/>
              </a:rPr>
              <a:t>Prendre en compte des aspects de monitoring des fonctions dans le développement</a:t>
            </a:r>
            <a:endParaRPr lang="fr-FR" sz="1600" b="0" i="0" dirty="0">
              <a:effectLst/>
              <a:latin typeface="Calibri" panose="020F0502020204030204" pitchFamily="34" charset="0"/>
            </a:endParaRPr>
          </a:p>
        </p:txBody>
      </p:sp>
      <p:sp>
        <p:nvSpPr>
          <p:cNvPr id="11" name="Rectangle 10"/>
          <p:cNvSpPr/>
          <p:nvPr/>
        </p:nvSpPr>
        <p:spPr>
          <a:xfrm>
            <a:off x="107504" y="1115452"/>
            <a:ext cx="5616624" cy="369332"/>
          </a:xfrm>
          <a:prstGeom prst="rect">
            <a:avLst/>
          </a:prstGeom>
          <a:solidFill>
            <a:srgbClr val="0070C0"/>
          </a:solidFill>
        </p:spPr>
        <p:txBody>
          <a:bodyPr wrap="square">
            <a:spAutoFit/>
          </a:bodyPr>
          <a:lstStyle/>
          <a:p>
            <a:r>
              <a:rPr lang="fr-FR" dirty="0" smtClean="0">
                <a:solidFill>
                  <a:schemeClr val="bg1"/>
                </a:solidFill>
                <a:latin typeface="Calibri" panose="020F0502020204030204" pitchFamily="34" charset="0"/>
              </a:rPr>
              <a:t>Etudes</a:t>
            </a:r>
            <a:endParaRPr lang="fr-FR" dirty="0">
              <a:solidFill>
                <a:schemeClr val="bg1"/>
              </a:solidFill>
              <a:latin typeface="Calibri" panose="020F0502020204030204" pitchFamily="34" charset="0"/>
            </a:endParaRPr>
          </a:p>
        </p:txBody>
      </p:sp>
      <p:sp>
        <p:nvSpPr>
          <p:cNvPr id="9" name="Double flèche verticale 8"/>
          <p:cNvSpPr/>
          <p:nvPr/>
        </p:nvSpPr>
        <p:spPr>
          <a:xfrm>
            <a:off x="699757" y="4210548"/>
            <a:ext cx="287264" cy="1925813"/>
          </a:xfrm>
          <a:prstGeom prst="upDownArrow">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p>
        </p:txBody>
      </p:sp>
      <p:sp>
        <p:nvSpPr>
          <p:cNvPr id="12" name="ZoneTexte 11"/>
          <p:cNvSpPr txBox="1"/>
          <p:nvPr/>
        </p:nvSpPr>
        <p:spPr>
          <a:xfrm rot="16200000">
            <a:off x="-287275" y="4950063"/>
            <a:ext cx="1666286" cy="523220"/>
          </a:xfrm>
          <a:prstGeom prst="rect">
            <a:avLst/>
          </a:prstGeom>
          <a:noFill/>
        </p:spPr>
        <p:txBody>
          <a:bodyPr wrap="square" rtlCol="0">
            <a:spAutoFit/>
          </a:bodyPr>
          <a:lstStyle/>
          <a:p>
            <a:pPr algn="ctr"/>
            <a:r>
              <a:rPr lang="fr-FR" sz="1400" dirty="0" err="1" smtClean="0">
                <a:latin typeface="Calibri" panose="020F0502020204030204" pitchFamily="34" charset="0"/>
              </a:rPr>
              <a:t>Reporting</a:t>
            </a:r>
            <a:r>
              <a:rPr lang="fr-FR" sz="1400" dirty="0" smtClean="0">
                <a:latin typeface="Calibri" panose="020F0502020204030204" pitchFamily="34" charset="0"/>
              </a:rPr>
              <a:t> et  Capacité</a:t>
            </a:r>
            <a:endParaRPr lang="fr-FR" sz="1400" dirty="0">
              <a:latin typeface="Calibri" panose="020F0502020204030204" pitchFamily="34" charset="0"/>
            </a:endParaRPr>
          </a:p>
        </p:txBody>
      </p:sp>
      <p:sp>
        <p:nvSpPr>
          <p:cNvPr id="13" name="Double flèche verticale 12"/>
          <p:cNvSpPr/>
          <p:nvPr/>
        </p:nvSpPr>
        <p:spPr>
          <a:xfrm>
            <a:off x="691447" y="1847368"/>
            <a:ext cx="295574" cy="2271635"/>
          </a:xfrm>
          <a:prstGeom prst="up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dirty="0"/>
          </a:p>
        </p:txBody>
      </p:sp>
      <p:sp>
        <p:nvSpPr>
          <p:cNvPr id="14" name="ZoneTexte 13"/>
          <p:cNvSpPr txBox="1"/>
          <p:nvPr/>
        </p:nvSpPr>
        <p:spPr>
          <a:xfrm rot="16200000">
            <a:off x="-532345" y="2797132"/>
            <a:ext cx="2139803" cy="523220"/>
          </a:xfrm>
          <a:prstGeom prst="rect">
            <a:avLst/>
          </a:prstGeom>
          <a:noFill/>
        </p:spPr>
        <p:txBody>
          <a:bodyPr wrap="square" rtlCol="0">
            <a:spAutoFit/>
          </a:bodyPr>
          <a:lstStyle/>
          <a:p>
            <a:pPr algn="ctr"/>
            <a:r>
              <a:rPr lang="fr-FR" sz="1400" dirty="0" smtClean="0">
                <a:latin typeface="Calibri" panose="020F0502020204030204" pitchFamily="34" charset="0"/>
              </a:rPr>
              <a:t>Déploiement , tests et automatisation</a:t>
            </a:r>
            <a:endParaRPr lang="fr-FR" sz="1400" dirty="0">
              <a:latin typeface="Calibri" panose="020F0502020204030204" pitchFamily="34" charset="0"/>
            </a:endParaRPr>
          </a:p>
        </p:txBody>
      </p:sp>
    </p:spTree>
    <p:extLst>
      <p:ext uri="{BB962C8B-B14F-4D97-AF65-F5344CB8AC3E}">
        <p14:creationId xmlns:p14="http://schemas.microsoft.com/office/powerpoint/2010/main" val="188787793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Effect transition="in" filter="fade">
                                      <p:cBhvr>
                                        <p:cTn id="11" dur="1000"/>
                                        <p:tgtEl>
                                          <p:spTgt spid="7">
                                            <p:txEl>
                                              <p:pRg st="2" end="2"/>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Effect transition="in" filter="fade">
                                      <p:cBhvr>
                                        <p:cTn id="15" dur="1000"/>
                                        <p:tgtEl>
                                          <p:spTgt spid="7">
                                            <p:txEl>
                                              <p:pRg st="4" end="4"/>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Effect transition="in" filter="fade">
                                      <p:cBhvr>
                                        <p:cTn id="19" dur="1000"/>
                                        <p:tgtEl>
                                          <p:spTgt spid="7">
                                            <p:txEl>
                                              <p:pRg st="6" end="6"/>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animEffect transition="in" filter="fade">
                                      <p:cBhvr>
                                        <p:cTn id="23" dur="1000"/>
                                        <p:tgtEl>
                                          <p:spTgt spid="7">
                                            <p:txEl>
                                              <p:pRg st="8" end="8"/>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animEffect transition="in" filter="fade">
                                      <p:cBhvr>
                                        <p:cTn id="27" dur="1000"/>
                                        <p:tgtEl>
                                          <p:spTgt spid="7">
                                            <p:txEl>
                                              <p:pRg st="10" end="10"/>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animEffect transition="in" filter="fade">
                                      <p:cBhvr>
                                        <p:cTn id="31" dur="1000"/>
                                        <p:tgtEl>
                                          <p:spTgt spid="7">
                                            <p:txEl>
                                              <p:pRg st="12" end="12"/>
                                            </p:txEl>
                                          </p:spTgt>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7">
                                            <p:txEl>
                                              <p:pRg st="14" end="14"/>
                                            </p:txEl>
                                          </p:spTgt>
                                        </p:tgtEl>
                                        <p:attrNameLst>
                                          <p:attrName>style.visibility</p:attrName>
                                        </p:attrNameLst>
                                      </p:cBhvr>
                                      <p:to>
                                        <p:strVal val="visible"/>
                                      </p:to>
                                    </p:set>
                                    <p:animEffect transition="in" filter="fade">
                                      <p:cBhvr>
                                        <p:cTn id="35" dur="1000"/>
                                        <p:tgtEl>
                                          <p:spTgt spid="7">
                                            <p:txEl>
                                              <p:pRg st="14" end="14"/>
                                            </p:txEl>
                                          </p:spTgt>
                                        </p:tgtEl>
                                      </p:cBhvr>
                                    </p:animEffect>
                                  </p:childTnLst>
                                </p:cTn>
                              </p:par>
                            </p:childTnLst>
                          </p:cTn>
                        </p:par>
                        <p:par>
                          <p:cTn id="36" fill="hold">
                            <p:stCondLst>
                              <p:cond delay="8000"/>
                            </p:stCondLst>
                            <p:childTnLst>
                              <p:par>
                                <p:cTn id="37" presetID="14" presetClass="entr" presetSubtype="1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randombar(horizontal)">
                                      <p:cBhvr>
                                        <p:cTn id="39" dur="1000"/>
                                        <p:tgtEl>
                                          <p:spTgt spid="12"/>
                                        </p:tgtEl>
                                      </p:cBhvr>
                                    </p:animEffect>
                                  </p:childTnLst>
                                </p:cTn>
                              </p:par>
                            </p:childTnLst>
                          </p:cTn>
                        </p:par>
                        <p:par>
                          <p:cTn id="40" fill="hold">
                            <p:stCondLst>
                              <p:cond delay="9000"/>
                            </p:stCondLst>
                            <p:childTnLst>
                              <p:par>
                                <p:cTn id="41" presetID="14" presetClass="entr" presetSubtype="1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randombar(horizontal)">
                                      <p:cBhvr>
                                        <p:cTn id="43" dur="1000"/>
                                        <p:tgtEl>
                                          <p:spTgt spid="9"/>
                                        </p:tgtEl>
                                      </p:cBhvr>
                                    </p:animEffect>
                                  </p:childTnLst>
                                </p:cTn>
                              </p:par>
                            </p:childTnLst>
                          </p:cTn>
                        </p:par>
                        <p:par>
                          <p:cTn id="44" fill="hold">
                            <p:stCondLst>
                              <p:cond delay="10000"/>
                            </p:stCondLst>
                            <p:childTnLst>
                              <p:par>
                                <p:cTn id="45" presetID="14" presetClass="entr" presetSubtype="1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randombar(horizontal)">
                                      <p:cBhvr>
                                        <p:cTn id="47" dur="1000"/>
                                        <p:tgtEl>
                                          <p:spTgt spid="14"/>
                                        </p:tgtEl>
                                      </p:cBhvr>
                                    </p:animEffect>
                                  </p:childTnLst>
                                </p:cTn>
                              </p:par>
                            </p:childTnLst>
                          </p:cTn>
                        </p:par>
                        <p:par>
                          <p:cTn id="48" fill="hold">
                            <p:stCondLst>
                              <p:cond delay="11000"/>
                            </p:stCondLst>
                            <p:childTnLst>
                              <p:par>
                                <p:cTn id="49" presetID="14" presetClass="entr" presetSubtype="1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randombar(horizontal)">
                                      <p:cBhvr>
                                        <p:cTn id="5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animBg="1"/>
      <p:bldP spid="1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èche vers le haut 8"/>
          <p:cNvSpPr/>
          <p:nvPr/>
        </p:nvSpPr>
        <p:spPr>
          <a:xfrm>
            <a:off x="7452320" y="1484784"/>
            <a:ext cx="720080" cy="4680520"/>
          </a:xfrm>
          <a:prstGeom prst="up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Progrès</a:t>
            </a:r>
            <a:endParaRPr lang="fr-FR" dirty="0"/>
          </a:p>
        </p:txBody>
      </p:sp>
      <p:pic>
        <p:nvPicPr>
          <p:cNvPr id="2" name="Image 1"/>
          <p:cNvPicPr>
            <a:picLocks noChangeAspect="1"/>
          </p:cNvPicPr>
          <p:nvPr/>
        </p:nvPicPr>
        <p:blipFill>
          <a:blip r:embed="rId3"/>
          <a:stretch>
            <a:fillRect/>
          </a:stretch>
        </p:blipFill>
        <p:spPr>
          <a:xfrm>
            <a:off x="1340024" y="4976837"/>
            <a:ext cx="5572125" cy="1057275"/>
          </a:xfrm>
          <a:prstGeom prst="rect">
            <a:avLst/>
          </a:prstGeom>
        </p:spPr>
      </p:pic>
      <p:pic>
        <p:nvPicPr>
          <p:cNvPr id="5" name="Image 4"/>
          <p:cNvPicPr>
            <a:picLocks noChangeAspect="1"/>
          </p:cNvPicPr>
          <p:nvPr/>
        </p:nvPicPr>
        <p:blipFill>
          <a:blip r:embed="rId4"/>
          <a:stretch>
            <a:fillRect/>
          </a:stretch>
        </p:blipFill>
        <p:spPr>
          <a:xfrm>
            <a:off x="1394335" y="4258386"/>
            <a:ext cx="5448300" cy="819150"/>
          </a:xfrm>
          <a:prstGeom prst="rect">
            <a:avLst/>
          </a:prstGeom>
        </p:spPr>
      </p:pic>
      <p:pic>
        <p:nvPicPr>
          <p:cNvPr id="7" name="Image 6"/>
          <p:cNvPicPr>
            <a:picLocks noChangeAspect="1"/>
          </p:cNvPicPr>
          <p:nvPr/>
        </p:nvPicPr>
        <p:blipFill>
          <a:blip r:embed="rId5"/>
          <a:stretch>
            <a:fillRect/>
          </a:stretch>
        </p:blipFill>
        <p:spPr>
          <a:xfrm>
            <a:off x="1394335" y="3533328"/>
            <a:ext cx="5381625" cy="762000"/>
          </a:xfrm>
          <a:prstGeom prst="rect">
            <a:avLst/>
          </a:prstGeom>
        </p:spPr>
      </p:pic>
      <p:pic>
        <p:nvPicPr>
          <p:cNvPr id="10" name="Image 9"/>
          <p:cNvPicPr>
            <a:picLocks noChangeAspect="1"/>
          </p:cNvPicPr>
          <p:nvPr/>
        </p:nvPicPr>
        <p:blipFill>
          <a:blip r:embed="rId6"/>
          <a:stretch>
            <a:fillRect/>
          </a:stretch>
        </p:blipFill>
        <p:spPr>
          <a:xfrm>
            <a:off x="1411963" y="2681400"/>
            <a:ext cx="5372100" cy="838200"/>
          </a:xfrm>
          <a:prstGeom prst="rect">
            <a:avLst/>
          </a:prstGeom>
        </p:spPr>
      </p:pic>
      <p:pic>
        <p:nvPicPr>
          <p:cNvPr id="11" name="Image 10"/>
          <p:cNvPicPr>
            <a:picLocks noChangeAspect="1"/>
          </p:cNvPicPr>
          <p:nvPr/>
        </p:nvPicPr>
        <p:blipFill>
          <a:blip r:embed="rId7"/>
          <a:stretch>
            <a:fillRect/>
          </a:stretch>
        </p:blipFill>
        <p:spPr>
          <a:xfrm>
            <a:off x="1393571" y="1826811"/>
            <a:ext cx="5372100" cy="847725"/>
          </a:xfrm>
          <a:prstGeom prst="rect">
            <a:avLst/>
          </a:prstGeom>
        </p:spPr>
      </p:pic>
      <p:sp>
        <p:nvSpPr>
          <p:cNvPr id="13" name="Rectangle à coins arrondis 12"/>
          <p:cNvSpPr/>
          <p:nvPr/>
        </p:nvSpPr>
        <p:spPr>
          <a:xfrm>
            <a:off x="1406962" y="5102936"/>
            <a:ext cx="5400600" cy="76902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2"/>
          <p:cNvSpPr>
            <a:spLocks noGrp="1" noChangeArrowheads="1"/>
          </p:cNvSpPr>
          <p:nvPr>
            <p:ph type="title"/>
          </p:nvPr>
        </p:nvSpPr>
        <p:spPr>
          <a:xfrm>
            <a:off x="35496" y="45443"/>
            <a:ext cx="9036495"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dirty="0">
                <a:solidFill>
                  <a:schemeClr val="bg1"/>
                </a:solidFill>
                <a:latin typeface="Calibri" pitchFamily="34" charset="0"/>
              </a:rPr>
              <a:t>Les Axes D’améliorations et de Transformation</a:t>
            </a:r>
          </a:p>
        </p:txBody>
      </p:sp>
      <p:sp>
        <p:nvSpPr>
          <p:cNvPr id="14" name="Rectangle 13"/>
          <p:cNvSpPr/>
          <p:nvPr/>
        </p:nvSpPr>
        <p:spPr>
          <a:xfrm>
            <a:off x="24974" y="899428"/>
            <a:ext cx="4619033" cy="369332"/>
          </a:xfrm>
          <a:prstGeom prst="rect">
            <a:avLst/>
          </a:prstGeom>
          <a:solidFill>
            <a:srgbClr val="0070C0"/>
          </a:solidFill>
        </p:spPr>
        <p:txBody>
          <a:bodyPr wrap="square">
            <a:spAutoFit/>
          </a:bodyPr>
          <a:lstStyle/>
          <a:p>
            <a:r>
              <a:rPr lang="fr-FR" dirty="0" err="1" smtClean="0">
                <a:solidFill>
                  <a:schemeClr val="bg1"/>
                </a:solidFill>
                <a:latin typeface="Calibri" panose="020F0502020204030204" pitchFamily="34" charset="0"/>
              </a:rPr>
              <a:t>Step</a:t>
            </a:r>
            <a:r>
              <a:rPr lang="fr-FR" dirty="0" smtClean="0">
                <a:solidFill>
                  <a:schemeClr val="bg1"/>
                </a:solidFill>
                <a:latin typeface="Calibri" panose="020F0502020204030204" pitchFamily="34" charset="0"/>
              </a:rPr>
              <a:t> 4 : Comment s’améliorer ?</a:t>
            </a:r>
            <a:endParaRPr lang="fr-FR" dirty="0">
              <a:solidFill>
                <a:schemeClr val="bg1"/>
              </a:solidFill>
              <a:latin typeface="Calibri" panose="020F0502020204030204" pitchFamily="34" charset="0"/>
            </a:endParaRPr>
          </a:p>
        </p:txBody>
      </p:sp>
    </p:spTree>
    <p:extLst>
      <p:ext uri="{BB962C8B-B14F-4D97-AF65-F5344CB8AC3E}">
        <p14:creationId xmlns:p14="http://schemas.microsoft.com/office/powerpoint/2010/main" val="21117430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500"/>
                            </p:stCondLst>
                            <p:childTnLst>
                              <p:par>
                                <p:cTn id="9" presetID="10" presetClass="entr" presetSubtype="0" fill="hold"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3500"/>
                            </p:stCondLst>
                            <p:childTnLst>
                              <p:par>
                                <p:cTn id="13" presetID="10" presetClass="entr" presetSubtype="0" fill="hold" nodeType="afterEffect">
                                  <p:stCondLst>
                                    <p:cond delay="10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childTnLst>
                          </p:cTn>
                        </p:par>
                        <p:par>
                          <p:cTn id="16" fill="hold">
                            <p:stCondLst>
                              <p:cond delay="5500"/>
                            </p:stCondLst>
                            <p:childTnLst>
                              <p:par>
                                <p:cTn id="17" presetID="10" presetClass="entr" presetSubtype="0" fill="hold" nodeType="afterEffect">
                                  <p:stCondLst>
                                    <p:cond delay="10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childTnLst>
                                </p:cTn>
                              </p:par>
                            </p:childTnLst>
                          </p:cTn>
                        </p:par>
                        <p:par>
                          <p:cTn id="20" fill="hold">
                            <p:stCondLst>
                              <p:cond delay="7500"/>
                            </p:stCondLst>
                            <p:childTnLst>
                              <p:par>
                                <p:cTn id="21" presetID="10" presetClass="entr" presetSubtype="0" fill="hold" nodeType="afterEffect">
                                  <p:stCondLst>
                                    <p:cond delay="10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childTnLst>
                                </p:cTn>
                              </p:par>
                            </p:childTnLst>
                          </p:cTn>
                        </p:par>
                        <p:par>
                          <p:cTn id="24" fill="hold">
                            <p:stCondLst>
                              <p:cond delay="9500"/>
                            </p:stCondLst>
                            <p:childTnLst>
                              <p:par>
                                <p:cTn id="25" presetID="2" presetClass="entr" presetSubtype="4"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pic>
        <p:nvPicPr>
          <p:cNvPr id="3" name="Image 2"/>
          <p:cNvPicPr>
            <a:picLocks noChangeAspect="1"/>
          </p:cNvPicPr>
          <p:nvPr/>
        </p:nvPicPr>
        <p:blipFill>
          <a:blip r:embed="rId3"/>
          <a:stretch>
            <a:fillRect/>
          </a:stretch>
        </p:blipFill>
        <p:spPr>
          <a:xfrm>
            <a:off x="1063327" y="1700808"/>
            <a:ext cx="6677025" cy="4276725"/>
          </a:xfrm>
          <a:prstGeom prst="rect">
            <a:avLst/>
          </a:prstGeom>
        </p:spPr>
      </p:pic>
      <p:sp>
        <p:nvSpPr>
          <p:cNvPr id="11" name="ZoneTexte 10"/>
          <p:cNvSpPr txBox="1"/>
          <p:nvPr/>
        </p:nvSpPr>
        <p:spPr>
          <a:xfrm>
            <a:off x="5137754" y="5732060"/>
            <a:ext cx="3682717" cy="646331"/>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Fixer un planning ambitieux mais réaliste et adapté au contexte</a:t>
            </a:r>
            <a:endParaRPr lang="fr-FR" dirty="0"/>
          </a:p>
        </p:txBody>
      </p:sp>
      <p:sp>
        <p:nvSpPr>
          <p:cNvPr id="12" name="Rectangle 2"/>
          <p:cNvSpPr txBox="1">
            <a:spLocks noChangeArrowheads="1"/>
          </p:cNvSpPr>
          <p:nvPr/>
        </p:nvSpPr>
        <p:spPr bwMode="auto">
          <a:xfrm>
            <a:off x="35496" y="45443"/>
            <a:ext cx="9036495" cy="503237"/>
          </a:xfrm>
          <a:prstGeom prst="rect">
            <a:avLst/>
          </a:prstGeo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r>
              <a:rPr lang="fr-FR" sz="2400" dirty="0">
                <a:solidFill>
                  <a:schemeClr val="bg1"/>
                </a:solidFill>
                <a:latin typeface="Calibri" pitchFamily="34" charset="0"/>
              </a:rPr>
              <a:t>Les Axes D’améliorations et de Transformation</a:t>
            </a:r>
            <a:endParaRPr lang="fr-FR" sz="2400" kern="0" dirty="0">
              <a:solidFill>
                <a:schemeClr val="bg1"/>
              </a:solidFill>
              <a:latin typeface="Calibri" pitchFamily="34" charset="0"/>
            </a:endParaRPr>
          </a:p>
        </p:txBody>
      </p:sp>
      <p:sp>
        <p:nvSpPr>
          <p:cNvPr id="13" name="Rectangle 12"/>
          <p:cNvSpPr/>
          <p:nvPr/>
        </p:nvSpPr>
        <p:spPr>
          <a:xfrm>
            <a:off x="24974" y="828635"/>
            <a:ext cx="4619033" cy="369332"/>
          </a:xfrm>
          <a:prstGeom prst="rect">
            <a:avLst/>
          </a:prstGeom>
          <a:solidFill>
            <a:srgbClr val="0070C0"/>
          </a:solidFill>
        </p:spPr>
        <p:txBody>
          <a:bodyPr wrap="square">
            <a:spAutoFit/>
          </a:bodyPr>
          <a:lstStyle/>
          <a:p>
            <a:r>
              <a:rPr lang="fr-FR" dirty="0" err="1" smtClean="0">
                <a:solidFill>
                  <a:schemeClr val="bg1"/>
                </a:solidFill>
                <a:latin typeface="Calibri" panose="020F0502020204030204" pitchFamily="34" charset="0"/>
              </a:rPr>
              <a:t>Step</a:t>
            </a:r>
            <a:r>
              <a:rPr lang="fr-FR" dirty="0" smtClean="0">
                <a:solidFill>
                  <a:schemeClr val="bg1"/>
                </a:solidFill>
                <a:latin typeface="Calibri" panose="020F0502020204030204" pitchFamily="34" charset="0"/>
              </a:rPr>
              <a:t> 4 : Comment s’améliorer ?</a:t>
            </a:r>
            <a:endParaRPr lang="fr-FR" dirty="0">
              <a:solidFill>
                <a:schemeClr val="bg1"/>
              </a:solidFill>
              <a:latin typeface="Calibri" panose="020F0502020204030204" pitchFamily="34" charset="0"/>
            </a:endParaRPr>
          </a:p>
        </p:txBody>
      </p:sp>
    </p:spTree>
    <p:extLst>
      <p:ext uri="{BB962C8B-B14F-4D97-AF65-F5344CB8AC3E}">
        <p14:creationId xmlns:p14="http://schemas.microsoft.com/office/powerpoint/2010/main" val="230236496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0" y="188640"/>
            <a:ext cx="9144000" cy="576262"/>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kern="1200" dirty="0">
                <a:solidFill>
                  <a:schemeClr val="bg1"/>
                </a:solidFill>
                <a:latin typeface="Calibri" panose="020F0502020204030204" pitchFamily="34" charset="0"/>
              </a:rPr>
              <a:t>Bénéfices / Risques de la Démarche</a:t>
            </a:r>
          </a:p>
        </p:txBody>
      </p:sp>
      <p:sp>
        <p:nvSpPr>
          <p:cNvPr id="4" name="Rectangle 3"/>
          <p:cNvSpPr/>
          <p:nvPr/>
        </p:nvSpPr>
        <p:spPr>
          <a:xfrm>
            <a:off x="683568" y="1678409"/>
            <a:ext cx="8136904" cy="2062103"/>
          </a:xfrm>
          <a:prstGeom prst="rect">
            <a:avLst/>
          </a:prstGeom>
        </p:spPr>
        <p:txBody>
          <a:bodyPr wrap="square">
            <a:spAutoFit/>
          </a:bodyPr>
          <a:lstStyle/>
          <a:p>
            <a:r>
              <a:rPr lang="fr-FR" sz="1600" dirty="0">
                <a:latin typeface="Calibri" panose="020F0502020204030204" pitchFamily="34" charset="0"/>
              </a:rPr>
              <a:t>	</a:t>
            </a:r>
            <a:r>
              <a:rPr lang="fr-FR" sz="1600" dirty="0" smtClean="0">
                <a:latin typeface="Calibri" panose="020F0502020204030204" pitchFamily="34" charset="0"/>
              </a:rPr>
              <a:t>Approche innovante, démarche appliquée dans le Cloud</a:t>
            </a:r>
          </a:p>
          <a:p>
            <a:r>
              <a:rPr lang="fr-FR" sz="1600" dirty="0" smtClean="0">
                <a:latin typeface="Calibri" panose="020F0502020204030204" pitchFamily="34" charset="0"/>
              </a:rPr>
              <a:t>	Alignement </a:t>
            </a:r>
            <a:r>
              <a:rPr lang="fr-FR" sz="1600" dirty="0">
                <a:latin typeface="Calibri" panose="020F0502020204030204" pitchFamily="34" charset="0"/>
              </a:rPr>
              <a:t>de la stratégie Digital avec les besoins </a:t>
            </a:r>
            <a:r>
              <a:rPr lang="fr-FR" sz="1600" dirty="0" smtClean="0">
                <a:latin typeface="Calibri" panose="020F0502020204030204" pitchFamily="34" charset="0"/>
              </a:rPr>
              <a:t>Métier</a:t>
            </a:r>
            <a:endParaRPr lang="fr-FR" sz="1600" dirty="0">
              <a:latin typeface="Calibri" panose="020F0502020204030204" pitchFamily="34" charset="0"/>
            </a:endParaRPr>
          </a:p>
          <a:p>
            <a:r>
              <a:rPr lang="fr-FR" sz="1600" dirty="0">
                <a:latin typeface="Calibri" panose="020F0502020204030204" pitchFamily="34" charset="0"/>
              </a:rPr>
              <a:t>	</a:t>
            </a:r>
            <a:r>
              <a:rPr lang="fr-FR" sz="1600" dirty="0" smtClean="0">
                <a:latin typeface="Calibri" panose="020F0502020204030204" pitchFamily="34" charset="0"/>
              </a:rPr>
              <a:t>Accélération des temps, maitrise, Répétabilité des déploiements</a:t>
            </a:r>
          </a:p>
          <a:p>
            <a:r>
              <a:rPr lang="fr-FR" sz="1600" dirty="0">
                <a:latin typeface="Calibri" panose="020F0502020204030204" pitchFamily="34" charset="0"/>
              </a:rPr>
              <a:t>	</a:t>
            </a:r>
            <a:r>
              <a:rPr lang="fr-FR" sz="1600" dirty="0" smtClean="0">
                <a:latin typeface="Calibri" panose="020F0502020204030204" pitchFamily="34" charset="0"/>
              </a:rPr>
              <a:t>Diminution </a:t>
            </a:r>
            <a:r>
              <a:rPr lang="fr-FR" sz="1600" dirty="0">
                <a:latin typeface="Calibri" panose="020F0502020204030204" pitchFamily="34" charset="0"/>
              </a:rPr>
              <a:t>drastique des Erreurs Humaines</a:t>
            </a:r>
          </a:p>
          <a:p>
            <a:r>
              <a:rPr lang="fr-FR" sz="1600" dirty="0">
                <a:latin typeface="Calibri" panose="020F0502020204030204" pitchFamily="34" charset="0"/>
              </a:rPr>
              <a:t>	</a:t>
            </a:r>
            <a:r>
              <a:rPr lang="fr-FR" sz="1600" dirty="0" smtClean="0">
                <a:latin typeface="Calibri" panose="020F0502020204030204" pitchFamily="34" charset="0"/>
              </a:rPr>
              <a:t>Expertise </a:t>
            </a:r>
            <a:r>
              <a:rPr lang="fr-FR" sz="1600" dirty="0" smtClean="0">
                <a:latin typeface="Calibri" panose="020F0502020204030204" pitchFamily="34" charset="0"/>
              </a:rPr>
              <a:t>internalisée (Equipe Produit </a:t>
            </a:r>
            <a:r>
              <a:rPr lang="fr-FR" sz="1600" dirty="0" err="1" smtClean="0">
                <a:latin typeface="Calibri" panose="020F0502020204030204" pitchFamily="34" charset="0"/>
              </a:rPr>
              <a:t>DEVOPS</a:t>
            </a:r>
            <a:r>
              <a:rPr lang="fr-FR" sz="1600" dirty="0" smtClean="0">
                <a:latin typeface="Calibri" panose="020F0502020204030204" pitchFamily="34" charset="0"/>
              </a:rPr>
              <a:t>)</a:t>
            </a:r>
          </a:p>
          <a:p>
            <a:r>
              <a:rPr lang="fr-FR" sz="1600" dirty="0">
                <a:latin typeface="Calibri" panose="020F0502020204030204" pitchFamily="34" charset="0"/>
              </a:rPr>
              <a:t>	</a:t>
            </a:r>
            <a:r>
              <a:rPr lang="fr-FR" sz="1600" dirty="0" smtClean="0">
                <a:latin typeface="Calibri" panose="020F0502020204030204" pitchFamily="34" charset="0"/>
              </a:rPr>
              <a:t>Périmètre de responsabilité éclairci </a:t>
            </a:r>
          </a:p>
          <a:p>
            <a:r>
              <a:rPr lang="fr-FR" sz="1600" dirty="0">
                <a:latin typeface="Calibri" panose="020F0502020204030204" pitchFamily="34" charset="0"/>
              </a:rPr>
              <a:t>	</a:t>
            </a:r>
            <a:r>
              <a:rPr lang="fr-FR" sz="1600" dirty="0" smtClean="0">
                <a:latin typeface="Calibri" panose="020F0502020204030204" pitchFamily="34" charset="0"/>
              </a:rPr>
              <a:t>Optimisation </a:t>
            </a:r>
            <a:r>
              <a:rPr lang="fr-FR" sz="1600" dirty="0">
                <a:latin typeface="Calibri" panose="020F0502020204030204" pitchFamily="34" charset="0"/>
              </a:rPr>
              <a:t>de l'utilisation des </a:t>
            </a:r>
            <a:r>
              <a:rPr lang="fr-FR" sz="1600" dirty="0" smtClean="0">
                <a:latin typeface="Calibri" panose="020F0502020204030204" pitchFamily="34" charset="0"/>
              </a:rPr>
              <a:t>compétences et polyvalence</a:t>
            </a:r>
          </a:p>
          <a:p>
            <a:r>
              <a:rPr lang="fr-FR" sz="1600" dirty="0" smtClean="0">
                <a:latin typeface="Calibri" panose="020F0502020204030204" pitchFamily="34" charset="0"/>
              </a:rPr>
              <a:t> </a:t>
            </a:r>
            <a:r>
              <a:rPr lang="fr-FR" sz="1600" dirty="0">
                <a:latin typeface="Calibri" panose="020F0502020204030204" pitchFamily="34" charset="0"/>
              </a:rPr>
              <a:t>	</a:t>
            </a:r>
            <a:r>
              <a:rPr lang="fr-FR" sz="1600" dirty="0" smtClean="0">
                <a:latin typeface="Calibri" panose="020F0502020204030204" pitchFamily="34" charset="0"/>
              </a:rPr>
              <a:t>Plus de Focus sur les besoins métier</a:t>
            </a:r>
          </a:p>
        </p:txBody>
      </p:sp>
      <p:sp>
        <p:nvSpPr>
          <p:cNvPr id="5" name="Rectangle 4"/>
          <p:cNvSpPr/>
          <p:nvPr/>
        </p:nvSpPr>
        <p:spPr>
          <a:xfrm>
            <a:off x="0" y="1144061"/>
            <a:ext cx="7164288" cy="369332"/>
          </a:xfrm>
          <a:prstGeom prst="rect">
            <a:avLst/>
          </a:prstGeom>
          <a:solidFill>
            <a:srgbClr val="92D050"/>
          </a:solidFill>
        </p:spPr>
        <p:txBody>
          <a:bodyPr wrap="square">
            <a:spAutoFit/>
          </a:bodyPr>
          <a:lstStyle/>
          <a:p>
            <a:r>
              <a:rPr lang="fr-FR" dirty="0">
                <a:solidFill>
                  <a:schemeClr val="bg1"/>
                </a:solidFill>
                <a:latin typeface="Calibri" panose="020F0502020204030204" pitchFamily="34" charset="0"/>
              </a:rPr>
              <a:t>Bénéfices</a:t>
            </a:r>
          </a:p>
        </p:txBody>
      </p:sp>
      <p:sp>
        <p:nvSpPr>
          <p:cNvPr id="6" name="Rectangle 5"/>
          <p:cNvSpPr/>
          <p:nvPr/>
        </p:nvSpPr>
        <p:spPr>
          <a:xfrm>
            <a:off x="700530" y="4396965"/>
            <a:ext cx="7543878" cy="1815882"/>
          </a:xfrm>
          <a:prstGeom prst="rect">
            <a:avLst/>
          </a:prstGeom>
        </p:spPr>
        <p:txBody>
          <a:bodyPr wrap="square">
            <a:spAutoFit/>
          </a:bodyPr>
          <a:lstStyle/>
          <a:p>
            <a:r>
              <a:rPr lang="fr-FR" sz="1600" dirty="0">
                <a:latin typeface="Calibri" panose="020F0502020204030204" pitchFamily="34" charset="0"/>
              </a:rPr>
              <a:t>	</a:t>
            </a:r>
            <a:r>
              <a:rPr lang="fr-FR" sz="1600" dirty="0" smtClean="0">
                <a:latin typeface="Calibri" panose="020F0502020204030204" pitchFamily="34" charset="0"/>
              </a:rPr>
              <a:t>Coût </a:t>
            </a:r>
            <a:r>
              <a:rPr lang="fr-FR" sz="1600" dirty="0">
                <a:latin typeface="Calibri" panose="020F0502020204030204" pitchFamily="34" charset="0"/>
              </a:rPr>
              <a:t>de transformation / Accompagnement</a:t>
            </a:r>
          </a:p>
          <a:p>
            <a:r>
              <a:rPr lang="fr-FR" sz="1600" dirty="0">
                <a:latin typeface="Calibri" panose="020F0502020204030204" pitchFamily="34" charset="0"/>
              </a:rPr>
              <a:t>	</a:t>
            </a:r>
            <a:r>
              <a:rPr lang="fr-FR" sz="1600" dirty="0" smtClean="0">
                <a:latin typeface="Calibri" panose="020F0502020204030204" pitchFamily="34" charset="0"/>
              </a:rPr>
              <a:t>Objectifs Métier non suffisamment définis</a:t>
            </a:r>
            <a:endParaRPr lang="fr-FR" sz="1600" dirty="0">
              <a:latin typeface="Calibri" panose="020F0502020204030204" pitchFamily="34" charset="0"/>
            </a:endParaRPr>
          </a:p>
          <a:p>
            <a:r>
              <a:rPr lang="fr-FR" sz="1600" dirty="0">
                <a:latin typeface="Calibri" panose="020F0502020204030204" pitchFamily="34" charset="0"/>
              </a:rPr>
              <a:t>	</a:t>
            </a:r>
            <a:r>
              <a:rPr lang="fr-FR" sz="1600" dirty="0" smtClean="0">
                <a:latin typeface="Calibri" panose="020F0502020204030204" pitchFamily="34" charset="0"/>
              </a:rPr>
              <a:t>Partage du </a:t>
            </a:r>
            <a:r>
              <a:rPr lang="fr-FR" sz="1600" dirty="0">
                <a:latin typeface="Calibri" panose="020F0502020204030204" pitchFamily="34" charset="0"/>
              </a:rPr>
              <a:t>Risque opérationnel (limitée)</a:t>
            </a:r>
          </a:p>
          <a:p>
            <a:r>
              <a:rPr lang="fr-FR" sz="1600" dirty="0">
                <a:latin typeface="Calibri" panose="020F0502020204030204" pitchFamily="34" charset="0"/>
              </a:rPr>
              <a:t>	Modification du périmètre de responsabilité </a:t>
            </a:r>
            <a:r>
              <a:rPr lang="fr-FR" sz="1600" dirty="0" smtClean="0">
                <a:latin typeface="Calibri" panose="020F0502020204030204" pitchFamily="34" charset="0"/>
              </a:rPr>
              <a:t>existant</a:t>
            </a:r>
          </a:p>
          <a:p>
            <a:r>
              <a:rPr lang="fr-FR" sz="1600" dirty="0">
                <a:latin typeface="Calibri" panose="020F0502020204030204" pitchFamily="34" charset="0"/>
              </a:rPr>
              <a:t>	</a:t>
            </a:r>
            <a:r>
              <a:rPr lang="fr-FR" sz="1600" dirty="0" smtClean="0">
                <a:latin typeface="Calibri" panose="020F0502020204030204" pitchFamily="34" charset="0"/>
              </a:rPr>
              <a:t>Maintien d’une Standardisation Transverse (Normes, Protocoles, …)</a:t>
            </a:r>
          </a:p>
          <a:p>
            <a:r>
              <a:rPr lang="fr-FR" sz="1600" dirty="0">
                <a:latin typeface="Calibri" panose="020F0502020204030204" pitchFamily="34" charset="0"/>
              </a:rPr>
              <a:t>	</a:t>
            </a:r>
            <a:r>
              <a:rPr lang="fr-FR" sz="1600" dirty="0" smtClean="0">
                <a:latin typeface="Calibri" panose="020F0502020204030204" pitchFamily="34" charset="0"/>
              </a:rPr>
              <a:t>Manque d’automatisation des tests (unitaires, fonctionnels, …)</a:t>
            </a:r>
            <a:endParaRPr lang="fr-FR" sz="1600" dirty="0">
              <a:latin typeface="Calibri" panose="020F0502020204030204" pitchFamily="34" charset="0"/>
            </a:endParaRPr>
          </a:p>
          <a:p>
            <a:r>
              <a:rPr lang="fr-FR" sz="1600" dirty="0">
                <a:latin typeface="Calibri" panose="020F0502020204030204" pitchFamily="34" charset="0"/>
              </a:rPr>
              <a:t>	Réticence au Changement / Manque de Sponsoring</a:t>
            </a:r>
          </a:p>
        </p:txBody>
      </p:sp>
      <p:sp>
        <p:nvSpPr>
          <p:cNvPr id="17" name="Rectangle 16"/>
          <p:cNvSpPr/>
          <p:nvPr/>
        </p:nvSpPr>
        <p:spPr>
          <a:xfrm>
            <a:off x="-2904" y="3838338"/>
            <a:ext cx="7164288" cy="369332"/>
          </a:xfrm>
          <a:prstGeom prst="rect">
            <a:avLst/>
          </a:prstGeom>
          <a:solidFill>
            <a:srgbClr val="FF0000"/>
          </a:solidFill>
        </p:spPr>
        <p:txBody>
          <a:bodyPr wrap="square">
            <a:spAutoFit/>
          </a:bodyPr>
          <a:lstStyle/>
          <a:p>
            <a:r>
              <a:rPr lang="fr-FR" dirty="0" smtClean="0">
                <a:solidFill>
                  <a:schemeClr val="bg1"/>
                </a:solidFill>
                <a:latin typeface="Calibri" panose="020F0502020204030204" pitchFamily="34" charset="0"/>
              </a:rPr>
              <a:t>Risques</a:t>
            </a:r>
            <a:endParaRPr lang="fr-FR" dirty="0">
              <a:solidFill>
                <a:schemeClr val="bg1"/>
              </a:solidFill>
              <a:latin typeface="Calibri" panose="020F0502020204030204" pitchFamily="34" charset="0"/>
            </a:endParaRPr>
          </a:p>
        </p:txBody>
      </p:sp>
    </p:spTree>
    <p:extLst>
      <p:ext uri="{BB962C8B-B14F-4D97-AF65-F5344CB8AC3E}">
        <p14:creationId xmlns:p14="http://schemas.microsoft.com/office/powerpoint/2010/main" val="240747065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500"/>
                                        <p:tgtEl>
                                          <p:spTgt spid="4">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6">
                                            <p:txEl>
                                              <p:pRg st="0" end="0"/>
                                            </p:txEl>
                                          </p:spTgt>
                                        </p:tgtEl>
                                        <p:attrNameLst>
                                          <p:attrName>style.visibility</p:attrName>
                                        </p:attrNameLst>
                                      </p:cBhvr>
                                      <p:to>
                                        <p:strVal val="visible"/>
                                      </p:to>
                                    </p:set>
                                    <p:animEffect transition="in" filter="fade">
                                      <p:cBhvr>
                                        <p:cTn id="48" dur="500"/>
                                        <p:tgtEl>
                                          <p:spTgt spid="6">
                                            <p:txEl>
                                              <p:pRg st="0" end="0"/>
                                            </p:txEl>
                                          </p:spTgt>
                                        </p:tgtEl>
                                      </p:cBhvr>
                                    </p:animEffec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6">
                                            <p:txEl>
                                              <p:pRg st="1" end="1"/>
                                            </p:txEl>
                                          </p:spTgt>
                                        </p:tgtEl>
                                        <p:attrNameLst>
                                          <p:attrName>style.visibility</p:attrName>
                                        </p:attrNameLst>
                                      </p:cBhvr>
                                      <p:to>
                                        <p:strVal val="visible"/>
                                      </p:to>
                                    </p:set>
                                    <p:animEffect transition="in" filter="fade">
                                      <p:cBhvr>
                                        <p:cTn id="52" dur="500"/>
                                        <p:tgtEl>
                                          <p:spTgt spid="6">
                                            <p:txEl>
                                              <p:pRg st="1" end="1"/>
                                            </p:txEl>
                                          </p:spTgt>
                                        </p:tgtEl>
                                      </p:cBhvr>
                                    </p:animEffect>
                                  </p:childTnLst>
                                </p:cTn>
                              </p:par>
                            </p:childTnLst>
                          </p:cTn>
                        </p:par>
                        <p:par>
                          <p:cTn id="53" fill="hold">
                            <p:stCondLst>
                              <p:cond delay="1500"/>
                            </p:stCondLst>
                            <p:childTnLst>
                              <p:par>
                                <p:cTn id="54" presetID="10" presetClass="entr" presetSubtype="0" fill="hold" nodeType="afterEffect">
                                  <p:stCondLst>
                                    <p:cond delay="0"/>
                                  </p:stCondLst>
                                  <p:childTnLst>
                                    <p:set>
                                      <p:cBhvr>
                                        <p:cTn id="55" dur="1" fill="hold">
                                          <p:stCondLst>
                                            <p:cond delay="0"/>
                                          </p:stCondLst>
                                        </p:cTn>
                                        <p:tgtEl>
                                          <p:spTgt spid="6">
                                            <p:txEl>
                                              <p:pRg st="2" end="2"/>
                                            </p:txEl>
                                          </p:spTgt>
                                        </p:tgtEl>
                                        <p:attrNameLst>
                                          <p:attrName>style.visibility</p:attrName>
                                        </p:attrNameLst>
                                      </p:cBhvr>
                                      <p:to>
                                        <p:strVal val="visible"/>
                                      </p:to>
                                    </p:set>
                                    <p:animEffect transition="in" filter="fade">
                                      <p:cBhvr>
                                        <p:cTn id="56" dur="500"/>
                                        <p:tgtEl>
                                          <p:spTgt spid="6">
                                            <p:txEl>
                                              <p:pRg st="2" end="2"/>
                                            </p:txEl>
                                          </p:spTgt>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6">
                                            <p:txEl>
                                              <p:pRg st="3" end="3"/>
                                            </p:txEl>
                                          </p:spTgt>
                                        </p:tgtEl>
                                        <p:attrNameLst>
                                          <p:attrName>style.visibility</p:attrName>
                                        </p:attrNameLst>
                                      </p:cBhvr>
                                      <p:to>
                                        <p:strVal val="visible"/>
                                      </p:to>
                                    </p:set>
                                    <p:animEffect transition="in" filter="fade">
                                      <p:cBhvr>
                                        <p:cTn id="60" dur="500"/>
                                        <p:tgtEl>
                                          <p:spTgt spid="6">
                                            <p:txEl>
                                              <p:pRg st="3" end="3"/>
                                            </p:txEl>
                                          </p:spTgt>
                                        </p:tgtEl>
                                      </p:cBhvr>
                                    </p:animEffect>
                                  </p:childTnLst>
                                </p:cTn>
                              </p:par>
                            </p:childTnLst>
                          </p:cTn>
                        </p:par>
                        <p:par>
                          <p:cTn id="61" fill="hold">
                            <p:stCondLst>
                              <p:cond delay="2500"/>
                            </p:stCondLst>
                            <p:childTnLst>
                              <p:par>
                                <p:cTn id="62" presetID="10" presetClass="entr" presetSubtype="0" fill="hold" nodeType="afterEffect">
                                  <p:stCondLst>
                                    <p:cond delay="0"/>
                                  </p:stCondLst>
                                  <p:childTnLst>
                                    <p:set>
                                      <p:cBhvr>
                                        <p:cTn id="63" dur="1" fill="hold">
                                          <p:stCondLst>
                                            <p:cond delay="0"/>
                                          </p:stCondLst>
                                        </p:cTn>
                                        <p:tgtEl>
                                          <p:spTgt spid="6">
                                            <p:txEl>
                                              <p:pRg st="4" end="4"/>
                                            </p:txEl>
                                          </p:spTgt>
                                        </p:tgtEl>
                                        <p:attrNameLst>
                                          <p:attrName>style.visibility</p:attrName>
                                        </p:attrNameLst>
                                      </p:cBhvr>
                                      <p:to>
                                        <p:strVal val="visible"/>
                                      </p:to>
                                    </p:set>
                                    <p:animEffect transition="in" filter="fade">
                                      <p:cBhvr>
                                        <p:cTn id="64" dur="500"/>
                                        <p:tgtEl>
                                          <p:spTgt spid="6">
                                            <p:txEl>
                                              <p:pRg st="4" end="4"/>
                                            </p:txEl>
                                          </p:spTgt>
                                        </p:tgtEl>
                                      </p:cBhvr>
                                    </p:animEffect>
                                  </p:childTnLst>
                                </p:cTn>
                              </p:par>
                            </p:childTnLst>
                          </p:cTn>
                        </p:par>
                        <p:par>
                          <p:cTn id="65" fill="hold">
                            <p:stCondLst>
                              <p:cond delay="3000"/>
                            </p:stCondLst>
                            <p:childTnLst>
                              <p:par>
                                <p:cTn id="66" presetID="10" presetClass="entr" presetSubtype="0" fill="hold" nodeType="afterEffect">
                                  <p:stCondLst>
                                    <p:cond delay="0"/>
                                  </p:stCondLst>
                                  <p:childTnLst>
                                    <p:set>
                                      <p:cBhvr>
                                        <p:cTn id="67" dur="1" fill="hold">
                                          <p:stCondLst>
                                            <p:cond delay="0"/>
                                          </p:stCondLst>
                                        </p:cTn>
                                        <p:tgtEl>
                                          <p:spTgt spid="6">
                                            <p:txEl>
                                              <p:pRg st="5" end="5"/>
                                            </p:txEl>
                                          </p:spTgt>
                                        </p:tgtEl>
                                        <p:attrNameLst>
                                          <p:attrName>style.visibility</p:attrName>
                                        </p:attrNameLst>
                                      </p:cBhvr>
                                      <p:to>
                                        <p:strVal val="visible"/>
                                      </p:to>
                                    </p:set>
                                    <p:animEffect transition="in" filter="fade">
                                      <p:cBhvr>
                                        <p:cTn id="68" dur="500"/>
                                        <p:tgtEl>
                                          <p:spTgt spid="6">
                                            <p:txEl>
                                              <p:pRg st="5" end="5"/>
                                            </p:txEl>
                                          </p:spTgt>
                                        </p:tgtEl>
                                      </p:cBhvr>
                                    </p:animEffect>
                                  </p:childTnLst>
                                </p:cTn>
                              </p:par>
                            </p:childTnLst>
                          </p:cTn>
                        </p:par>
                        <p:par>
                          <p:cTn id="69" fill="hold">
                            <p:stCondLst>
                              <p:cond delay="3500"/>
                            </p:stCondLst>
                            <p:childTnLst>
                              <p:par>
                                <p:cTn id="70" presetID="10" presetClass="entr" presetSubtype="0" fill="hold" nodeType="afterEffect">
                                  <p:stCondLst>
                                    <p:cond delay="0"/>
                                  </p:stCondLst>
                                  <p:childTnLst>
                                    <p:set>
                                      <p:cBhvr>
                                        <p:cTn id="71" dur="1" fill="hold">
                                          <p:stCondLst>
                                            <p:cond delay="0"/>
                                          </p:stCondLst>
                                        </p:cTn>
                                        <p:tgtEl>
                                          <p:spTgt spid="6">
                                            <p:txEl>
                                              <p:pRg st="6" end="6"/>
                                            </p:txEl>
                                          </p:spTgt>
                                        </p:tgtEl>
                                        <p:attrNameLst>
                                          <p:attrName>style.visibility</p:attrName>
                                        </p:attrNameLst>
                                      </p:cBhvr>
                                      <p:to>
                                        <p:strVal val="visible"/>
                                      </p:to>
                                    </p:set>
                                    <p:animEffect transition="in" filter="fade">
                                      <p:cBhvr>
                                        <p:cTn id="7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pic>
        <p:nvPicPr>
          <p:cNvPr id="7" name="Picture 7"/>
          <p:cNvPicPr>
            <a:picLocks noGrp="1" noChangeAspect="1" noChangeArrowheads="1"/>
          </p:cNvPicPr>
          <p:nvPr>
            <p:ph idx="1"/>
          </p:nvPr>
        </p:nvPicPr>
        <p:blipFill>
          <a:blip r:embed="rId3" cstate="print"/>
          <a:srcRect/>
          <a:stretch>
            <a:fillRect/>
          </a:stretch>
        </p:blipFill>
        <p:spPr>
          <a:xfrm>
            <a:off x="0" y="296862"/>
            <a:ext cx="9144000" cy="1980010"/>
          </a:xfrm>
          <a:noFill/>
        </p:spPr>
      </p:pic>
      <p:sp>
        <p:nvSpPr>
          <p:cNvPr id="8" name="ZoneTexte 8"/>
          <p:cNvSpPr txBox="1">
            <a:spLocks noChangeArrowheads="1"/>
          </p:cNvSpPr>
          <p:nvPr/>
        </p:nvSpPr>
        <p:spPr bwMode="auto">
          <a:xfrm>
            <a:off x="251520" y="950236"/>
            <a:ext cx="6084888" cy="584775"/>
          </a:xfrm>
          <a:prstGeom prst="rect">
            <a:avLst/>
          </a:prstGeom>
          <a:noFill/>
          <a:ln w="9525">
            <a:noFill/>
            <a:miter lim="800000"/>
            <a:headEnd/>
            <a:tailEnd/>
          </a:ln>
        </p:spPr>
        <p:txBody>
          <a:bodyPr>
            <a:spAutoFit/>
          </a:bodyPr>
          <a:lstStyle/>
          <a:p>
            <a:pPr eaLnBrk="1" hangingPunct="1"/>
            <a:r>
              <a:rPr lang="fr-FR" sz="3200" dirty="0" smtClean="0">
                <a:solidFill>
                  <a:schemeClr val="bg1"/>
                </a:solidFill>
                <a:latin typeface="Calibri" pitchFamily="34" charset="0"/>
              </a:rPr>
              <a:t>On Continue ?</a:t>
            </a:r>
            <a:endParaRPr lang="fr-FR" sz="3200" dirty="0">
              <a:solidFill>
                <a:schemeClr val="bg1"/>
              </a:solidFill>
              <a:latin typeface="Calibri" pitchFamily="34" charset="0"/>
            </a:endParaRPr>
          </a:p>
        </p:txBody>
      </p:sp>
      <p:pic>
        <p:nvPicPr>
          <p:cNvPr id="4" name="Image 3"/>
          <p:cNvPicPr>
            <a:picLocks noChangeAspect="1"/>
          </p:cNvPicPr>
          <p:nvPr/>
        </p:nvPicPr>
        <p:blipFill>
          <a:blip r:embed="rId4"/>
          <a:stretch>
            <a:fillRect/>
          </a:stretch>
        </p:blipFill>
        <p:spPr>
          <a:xfrm>
            <a:off x="2339752" y="2924944"/>
            <a:ext cx="4991100" cy="3019425"/>
          </a:xfrm>
          <a:prstGeom prst="rect">
            <a:avLst/>
          </a:prstGeom>
        </p:spPr>
      </p:pic>
    </p:spTree>
    <p:extLst>
      <p:ext uri="{BB962C8B-B14F-4D97-AF65-F5344CB8AC3E}">
        <p14:creationId xmlns:p14="http://schemas.microsoft.com/office/powerpoint/2010/main" val="78333295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withEffect">
                                  <p:stCondLst>
                                    <p:cond delay="0"/>
                                  </p:stCondLst>
                                  <p:iterate type="lt">
                                    <p:tmAbs val="25"/>
                                  </p:iterate>
                                  <p:childTnLst>
                                    <p:set>
                                      <p:cBhvr override="childStyle">
                                        <p:cTn id="6" dur="indefinite"/>
                                        <p:tgtEl>
                                          <p:spTgt spid="8">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kern="1200" dirty="0">
                <a:solidFill>
                  <a:schemeClr val="bg1"/>
                </a:solidFill>
                <a:latin typeface="Calibri" panose="020F0502020204030204" pitchFamily="34" charset="0"/>
              </a:rPr>
              <a:t>REFERENCES</a:t>
            </a:r>
          </a:p>
        </p:txBody>
      </p:sp>
      <p:sp>
        <p:nvSpPr>
          <p:cNvPr id="10243" name="Rectangle 3"/>
          <p:cNvSpPr>
            <a:spLocks noChangeArrowheads="1"/>
          </p:cNvSpPr>
          <p:nvPr/>
        </p:nvSpPr>
        <p:spPr bwMode="auto">
          <a:xfrm>
            <a:off x="468313" y="3078163"/>
            <a:ext cx="1727200" cy="338137"/>
          </a:xfrm>
          <a:prstGeom prst="rect">
            <a:avLst/>
          </a:prstGeom>
          <a:solidFill>
            <a:schemeClr val="bg1"/>
          </a:solidFill>
          <a:ln w="9525">
            <a:noFill/>
            <a:miter lim="800000"/>
            <a:headEnd/>
            <a:tailEnd/>
          </a:ln>
        </p:spPr>
        <p:txBody>
          <a:bodyPr anchor="ctr">
            <a:spAutoFit/>
          </a:bodyPr>
          <a:lstStyle/>
          <a:p>
            <a:pPr eaLnBrk="0" hangingPunct="0">
              <a:tabLst>
                <a:tab pos="1047750" algn="l"/>
              </a:tabLst>
            </a:pPr>
            <a:endParaRPr lang="en-US" sz="1600"/>
          </a:p>
        </p:txBody>
      </p:sp>
      <p:sp>
        <p:nvSpPr>
          <p:cNvPr id="3" name="Rectangle 2"/>
          <p:cNvSpPr/>
          <p:nvPr/>
        </p:nvSpPr>
        <p:spPr>
          <a:xfrm>
            <a:off x="0" y="1207988"/>
            <a:ext cx="9144000" cy="5262979"/>
          </a:xfrm>
          <a:prstGeom prst="rect">
            <a:avLst/>
          </a:prstGeom>
        </p:spPr>
        <p:txBody>
          <a:bodyPr wrap="square">
            <a:spAutoFit/>
          </a:bodyPr>
          <a:lstStyle/>
          <a:p>
            <a:r>
              <a:rPr lang="fr-FR" sz="1400" dirty="0" smtClean="0">
                <a:hlinkClick r:id="rId3"/>
              </a:rPr>
              <a:t>http</a:t>
            </a:r>
            <a:r>
              <a:rPr lang="fr-FR" sz="1400" dirty="0">
                <a:hlinkClick r:id="rId3"/>
              </a:rPr>
              <a:t>://www.it-expertise.com/devops-le-changement-necessaire-pour-les-applications-dentreprise</a:t>
            </a:r>
            <a:r>
              <a:rPr lang="fr-FR" sz="1400" dirty="0" smtClean="0">
                <a:hlinkClick r:id="rId3"/>
              </a:rPr>
              <a:t>/</a:t>
            </a:r>
            <a:endParaRPr lang="fr-FR" sz="1400" dirty="0" smtClean="0"/>
          </a:p>
          <a:p>
            <a:r>
              <a:rPr lang="fr-FR" sz="1400" dirty="0">
                <a:hlinkClick r:id="rId4"/>
              </a:rPr>
              <a:t>http://</a:t>
            </a:r>
            <a:r>
              <a:rPr lang="fr-FR" sz="1400" dirty="0" smtClean="0">
                <a:hlinkClick r:id="rId4"/>
              </a:rPr>
              <a:t>poesi.fr/wp-content/uploads/2013/09/Les-10-pratiques-pour-une-d%C3%A9marche-DevOps-efficace.pdf</a:t>
            </a:r>
            <a:endParaRPr lang="fr-FR" sz="1400" dirty="0" smtClean="0"/>
          </a:p>
          <a:p>
            <a:r>
              <a:rPr lang="fr-FR" sz="1400" dirty="0">
                <a:hlinkClick r:id="rId5"/>
              </a:rPr>
              <a:t>http://niek.bartholomeus.be/2013/01/28/introducing-a-devops-culture-in-a-traditional-enterprise</a:t>
            </a:r>
            <a:r>
              <a:rPr lang="fr-FR" sz="1400" dirty="0" smtClean="0">
                <a:hlinkClick r:id="rId5"/>
              </a:rPr>
              <a:t>/</a:t>
            </a:r>
            <a:endParaRPr lang="fr-FR" sz="1400" dirty="0" smtClean="0"/>
          </a:p>
          <a:p>
            <a:r>
              <a:rPr lang="fr-FR" sz="1400" dirty="0">
                <a:hlinkClick r:id="rId6"/>
              </a:rPr>
              <a:t>http://www.marte.fr/livres-blancs/la-revolution-devops</a:t>
            </a:r>
            <a:r>
              <a:rPr lang="fr-FR" sz="1400" dirty="0" smtClean="0">
                <a:hlinkClick r:id="rId6"/>
              </a:rPr>
              <a:t>/</a:t>
            </a:r>
            <a:endParaRPr lang="fr-FR" sz="1400" dirty="0" smtClean="0"/>
          </a:p>
          <a:p>
            <a:r>
              <a:rPr lang="fr-FR" sz="1400" dirty="0">
                <a:hlinkClick r:id="rId7"/>
              </a:rPr>
              <a:t>http://culturedevops.com</a:t>
            </a:r>
            <a:r>
              <a:rPr lang="fr-FR" sz="1400" dirty="0" smtClean="0">
                <a:hlinkClick r:id="rId7"/>
              </a:rPr>
              <a:t>/</a:t>
            </a:r>
            <a:endParaRPr lang="fr-FR" sz="1400" dirty="0" smtClean="0"/>
          </a:p>
          <a:p>
            <a:r>
              <a:rPr lang="fr-FR" sz="1400" dirty="0">
                <a:hlinkClick r:id="rId8"/>
              </a:rPr>
              <a:t>http://www.arrkgroup.com/thought-leadership/what-is-devops</a:t>
            </a:r>
            <a:r>
              <a:rPr lang="fr-FR" sz="1400" dirty="0" smtClean="0">
                <a:hlinkClick r:id="rId8"/>
              </a:rPr>
              <a:t>/</a:t>
            </a:r>
            <a:endParaRPr lang="fr-FR" sz="1400" dirty="0" smtClean="0"/>
          </a:p>
          <a:p>
            <a:r>
              <a:rPr lang="fr-FR" sz="1400" dirty="0">
                <a:hlinkClick r:id="rId9"/>
              </a:rPr>
              <a:t>http://107.23.68.153/2013/09/12/survey-devops-an-overnight-success-because-it-works</a:t>
            </a:r>
            <a:r>
              <a:rPr lang="fr-FR" sz="1400" dirty="0" smtClean="0">
                <a:hlinkClick r:id="rId9"/>
              </a:rPr>
              <a:t>/</a:t>
            </a:r>
            <a:endParaRPr lang="fr-FR" sz="1400" dirty="0" smtClean="0"/>
          </a:p>
          <a:p>
            <a:r>
              <a:rPr lang="fr-FR" sz="1400" dirty="0">
                <a:hlinkClick r:id="rId10"/>
              </a:rPr>
              <a:t>http://</a:t>
            </a:r>
            <a:r>
              <a:rPr lang="fr-FR" sz="1400" dirty="0" smtClean="0">
                <a:hlinkClick r:id="rId10"/>
              </a:rPr>
              <a:t>fr.slideshare.net/mostefaiamine/gnie-logiciel-les-tests?next_slideshow=2</a:t>
            </a:r>
            <a:endParaRPr lang="fr-FR" sz="1400" dirty="0" smtClean="0"/>
          </a:p>
          <a:p>
            <a:r>
              <a:rPr lang="fr-FR" sz="1400" dirty="0">
                <a:hlinkClick r:id="rId11"/>
              </a:rPr>
              <a:t>http://</a:t>
            </a:r>
            <a:r>
              <a:rPr lang="fr-FR" sz="1400" dirty="0" smtClean="0">
                <a:hlinkClick r:id="rId11"/>
              </a:rPr>
              <a:t>blog.xebia.fr/wp-content/uploads/2010/12/Livre-blanc-qualit%C3%A9-logicielle.pdf</a:t>
            </a:r>
            <a:endParaRPr lang="fr-FR" sz="1400" dirty="0" smtClean="0"/>
          </a:p>
          <a:p>
            <a:r>
              <a:rPr lang="fr-FR" sz="1400" dirty="0">
                <a:hlinkClick r:id="rId12"/>
              </a:rPr>
              <a:t>http://fr.slideshare.net/SonatypeCorp/devops-and-continuous-delivery-reference-architectures?qid=ec0f170d-e982-433c-b40d-5e94343db650&amp;v=default&amp;b=&amp;</a:t>
            </a:r>
            <a:r>
              <a:rPr lang="fr-FR" sz="1400" dirty="0" smtClean="0">
                <a:hlinkClick r:id="rId12"/>
              </a:rPr>
              <a:t>from_search=2</a:t>
            </a:r>
            <a:endParaRPr lang="fr-FR" sz="1400" dirty="0" smtClean="0"/>
          </a:p>
          <a:p>
            <a:r>
              <a:rPr lang="fr-FR" sz="1400" dirty="0">
                <a:hlinkClick r:id="rId13"/>
              </a:rPr>
              <a:t>http://</a:t>
            </a:r>
            <a:r>
              <a:rPr lang="fr-FR" sz="1400" dirty="0" smtClean="0">
                <a:hlinkClick r:id="rId13"/>
              </a:rPr>
              <a:t>fr.slideshare.net/mostefaiamine/cours-gnie-logiciel-cours-2-cycles-de-vie?next_slideshow=3</a:t>
            </a:r>
            <a:endParaRPr lang="fr-FR" sz="1400" dirty="0" smtClean="0"/>
          </a:p>
          <a:p>
            <a:r>
              <a:rPr lang="fr-FR" sz="1400" dirty="0">
                <a:hlinkClick r:id="rId14"/>
              </a:rPr>
              <a:t>http://blog.octo.com/devops</a:t>
            </a:r>
            <a:r>
              <a:rPr lang="fr-FR" sz="1400" dirty="0" smtClean="0">
                <a:hlinkClick r:id="rId14"/>
              </a:rPr>
              <a:t>/</a:t>
            </a:r>
            <a:endParaRPr lang="fr-FR" sz="1400" dirty="0" smtClean="0"/>
          </a:p>
          <a:p>
            <a:r>
              <a:rPr lang="fr-FR" sz="1400" dirty="0">
                <a:hlinkClick r:id="rId15"/>
              </a:rPr>
              <a:t>http://fr.slideshare.net/CdrickLunven/introduction-to-feature-toggle-and-ff4?qid=69e7b650-9406-4687-872d-d2782acd2d79&amp;v=default&amp;b=&amp;</a:t>
            </a:r>
            <a:r>
              <a:rPr lang="fr-FR" sz="1400" dirty="0" smtClean="0">
                <a:hlinkClick r:id="rId15"/>
              </a:rPr>
              <a:t>from_search=1</a:t>
            </a:r>
            <a:endParaRPr lang="fr-FR" sz="1400" dirty="0" smtClean="0"/>
          </a:p>
          <a:p>
            <a:r>
              <a:rPr lang="fr-FR" sz="1400" dirty="0">
                <a:hlinkClick r:id="rId16"/>
              </a:rPr>
              <a:t>https://</a:t>
            </a:r>
            <a:r>
              <a:rPr lang="fr-FR" sz="1400" dirty="0" smtClean="0">
                <a:hlinkClick r:id="rId16"/>
              </a:rPr>
              <a:t>www.ssw.com.au/ssw/Consulting/DevOps.aspx</a:t>
            </a:r>
            <a:endParaRPr lang="fr-FR" sz="1400" dirty="0" smtClean="0"/>
          </a:p>
          <a:p>
            <a:r>
              <a:rPr lang="fr-FR" sz="1400" dirty="0">
                <a:hlinkClick r:id="rId17"/>
              </a:rPr>
              <a:t>http://</a:t>
            </a:r>
            <a:r>
              <a:rPr lang="fr-FR" sz="1400" dirty="0" smtClean="0">
                <a:hlinkClick r:id="rId17"/>
              </a:rPr>
              <a:t>www.lukew.com/ff/entry.asp?1460</a:t>
            </a:r>
            <a:endParaRPr lang="fr-FR" sz="1400" dirty="0" smtClean="0"/>
          </a:p>
          <a:p>
            <a:r>
              <a:rPr lang="fr-FR" sz="1400" dirty="0">
                <a:hlinkClick r:id="rId18"/>
              </a:rPr>
              <a:t>http://</a:t>
            </a:r>
            <a:r>
              <a:rPr lang="fr-FR" sz="1400" dirty="0" smtClean="0">
                <a:hlinkClick r:id="rId18"/>
              </a:rPr>
              <a:t>product.hubspot.com/blog/how-we-deploy-300-times-a-day</a:t>
            </a:r>
            <a:endParaRPr lang="fr-FR" sz="1400" dirty="0" smtClean="0"/>
          </a:p>
          <a:p>
            <a:r>
              <a:rPr lang="fr-FR" sz="1400" dirty="0">
                <a:hlinkClick r:id="rId19"/>
              </a:rPr>
              <a:t>http://</a:t>
            </a:r>
            <a:r>
              <a:rPr lang="fr-FR" sz="1400" dirty="0" smtClean="0">
                <a:hlinkClick r:id="rId19"/>
              </a:rPr>
              <a:t>fr.slideshare.net/ufried/devops-for-developers-28043923?related=1</a:t>
            </a:r>
            <a:endParaRPr lang="fr-FR" sz="1400" dirty="0" smtClean="0"/>
          </a:p>
          <a:p>
            <a:r>
              <a:rPr lang="fr-FR" sz="1400" dirty="0">
                <a:hlinkClick r:id="rId20"/>
              </a:rPr>
              <a:t>http://</a:t>
            </a:r>
            <a:r>
              <a:rPr lang="fr-FR" sz="1400" dirty="0" smtClean="0">
                <a:hlinkClick r:id="rId20"/>
              </a:rPr>
              <a:t>fr.slideshare.net/ufried/patterns-of-resilience</a:t>
            </a:r>
            <a:endParaRPr lang="fr-FR" sz="1400" dirty="0" smtClean="0"/>
          </a:p>
          <a:p>
            <a:r>
              <a:rPr lang="fr-FR" sz="1400" dirty="0">
                <a:hlinkClick r:id="rId21"/>
              </a:rPr>
              <a:t>http://fr.slideshare.net/rfelden/devops-mission-impossible?qid=31fb86ab-662b-4ffc-a90b-5b52c494645a&amp;v=&amp;b=&amp;</a:t>
            </a:r>
            <a:r>
              <a:rPr lang="fr-FR" sz="1400" dirty="0" smtClean="0">
                <a:hlinkClick r:id="rId21"/>
              </a:rPr>
              <a:t>from_search=3</a:t>
            </a:r>
            <a:endParaRPr lang="fr-FR" sz="1400" dirty="0" smtClean="0"/>
          </a:p>
          <a:p>
            <a:endParaRPr lang="fr-FR" sz="1400" dirty="0"/>
          </a:p>
          <a:p>
            <a:endParaRPr lang="fr-FR" sz="1400" dirty="0" smtClean="0"/>
          </a:p>
        </p:txBody>
      </p:sp>
    </p:spTree>
    <p:extLst>
      <p:ext uri="{BB962C8B-B14F-4D97-AF65-F5344CB8AC3E}">
        <p14:creationId xmlns:p14="http://schemas.microsoft.com/office/powerpoint/2010/main" val="663382782"/>
      </p:ext>
    </p:extLst>
  </p:cSld>
  <p:clrMapOvr>
    <a:masterClrMapping/>
  </p:clrMapOvr>
  <p:transition>
    <p:dissolv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88913"/>
            <a:ext cx="9144000" cy="503237"/>
          </a:xfrm>
          <a:solidFill>
            <a:srgbClr val="007BBF"/>
          </a:solid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fr-FR" sz="2400" kern="1200" dirty="0">
                <a:solidFill>
                  <a:schemeClr val="bg1"/>
                </a:solidFill>
                <a:latin typeface="Calibri" panose="020F0502020204030204" pitchFamily="34" charset="0"/>
              </a:rPr>
              <a:t>La Philosophie « DEVOPS »</a:t>
            </a:r>
            <a:endParaRPr lang="fr-FR" sz="2400" dirty="0">
              <a:solidFill>
                <a:schemeClr val="bg1"/>
              </a:solidFill>
              <a:latin typeface="Calibri" pitchFamily="34" charset="0"/>
            </a:endParaRPr>
          </a:p>
        </p:txBody>
      </p:sp>
      <p:sp>
        <p:nvSpPr>
          <p:cNvPr id="12" name="ZoneTexte 11"/>
          <p:cNvSpPr txBox="1"/>
          <p:nvPr/>
        </p:nvSpPr>
        <p:spPr>
          <a:xfrm>
            <a:off x="234156" y="1447914"/>
            <a:ext cx="3285152" cy="369332"/>
          </a:xfrm>
          <a:prstGeom prst="rect">
            <a:avLst/>
          </a:prstGeom>
          <a:solidFill>
            <a:srgbClr val="00B05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a:t>Résumé des points Clés</a:t>
            </a:r>
            <a:endParaRPr lang="fr-FR" dirty="0">
              <a:solidFill>
                <a:srgbClr val="FFFF00"/>
              </a:solidFill>
            </a:endParaRPr>
          </a:p>
        </p:txBody>
      </p:sp>
      <p:sp>
        <p:nvSpPr>
          <p:cNvPr id="13" name="ZoneTexte 12"/>
          <p:cNvSpPr txBox="1"/>
          <p:nvPr/>
        </p:nvSpPr>
        <p:spPr>
          <a:xfrm>
            <a:off x="606192" y="3763235"/>
            <a:ext cx="597296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Une nouvelle Culture et une Collaboration des équipes</a:t>
            </a:r>
            <a:endParaRPr lang="fr-FR" dirty="0"/>
          </a:p>
        </p:txBody>
      </p:sp>
      <p:sp>
        <p:nvSpPr>
          <p:cNvPr id="14" name="ZoneTexte 13"/>
          <p:cNvSpPr txBox="1"/>
          <p:nvPr/>
        </p:nvSpPr>
        <p:spPr>
          <a:xfrm>
            <a:off x="602496" y="4403023"/>
            <a:ext cx="8208912"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Une Agilité sur l’ensemble de la chaine (infrastructure, développement, déploiement )</a:t>
            </a:r>
            <a:endParaRPr lang="fr-FR" dirty="0"/>
          </a:p>
        </p:txBody>
      </p:sp>
      <p:sp>
        <p:nvSpPr>
          <p:cNvPr id="15" name="ZoneTexte 14"/>
          <p:cNvSpPr txBox="1"/>
          <p:nvPr/>
        </p:nvSpPr>
        <p:spPr>
          <a:xfrm>
            <a:off x="602496" y="3074107"/>
            <a:ext cx="3600400"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La satisfaction client avant tout !</a:t>
            </a:r>
            <a:endParaRPr lang="fr-FR" dirty="0"/>
          </a:p>
        </p:txBody>
      </p:sp>
      <p:sp>
        <p:nvSpPr>
          <p:cNvPr id="16" name="ZoneTexte 15"/>
          <p:cNvSpPr txBox="1"/>
          <p:nvPr/>
        </p:nvSpPr>
        <p:spPr>
          <a:xfrm>
            <a:off x="4644008" y="5531420"/>
            <a:ext cx="4392488" cy="369332"/>
          </a:xfrm>
          <a:prstGeom prst="rect">
            <a:avLst/>
          </a:prstGeom>
          <a:solidFill>
            <a:srgbClr val="0070C0"/>
          </a:solidFill>
        </p:spPr>
        <p:txBody>
          <a:bodyPr wrap="square">
            <a:spAutoFit/>
          </a:bodyPr>
          <a:lstStyle>
            <a:defPPr>
              <a:defRPr lang="fr-FR"/>
            </a:defPPr>
            <a:lvl1pPr>
              <a:defRPr>
                <a:solidFill>
                  <a:schemeClr val="bg1"/>
                </a:solidFill>
                <a:latin typeface="Calibri" panose="020F0502020204030204" pitchFamily="34" charset="0"/>
              </a:defRPr>
            </a:lvl1pPr>
          </a:lstStyle>
          <a:p>
            <a:r>
              <a:rPr lang="fr-FR" dirty="0" smtClean="0"/>
              <a:t>Une Culture … Des Processus … Des Outils !</a:t>
            </a:r>
            <a:endParaRPr lang="fr-FR" dirty="0"/>
          </a:p>
        </p:txBody>
      </p:sp>
    </p:spTree>
    <p:extLst>
      <p:ext uri="{BB962C8B-B14F-4D97-AF65-F5344CB8AC3E}">
        <p14:creationId xmlns:p14="http://schemas.microsoft.com/office/powerpoint/2010/main" val="193075625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7"/>
          <p:cNvPicPr>
            <a:picLocks noGrp="1" noChangeAspect="1" noChangeArrowheads="1"/>
          </p:cNvPicPr>
          <p:nvPr>
            <p:ph idx="1"/>
          </p:nvPr>
        </p:nvPicPr>
        <p:blipFill>
          <a:blip r:embed="rId3" cstate="print"/>
          <a:srcRect/>
          <a:stretch>
            <a:fillRect/>
          </a:stretch>
        </p:blipFill>
        <p:spPr>
          <a:xfrm>
            <a:off x="0" y="296862"/>
            <a:ext cx="9144000" cy="2052018"/>
          </a:xfrm>
          <a:noFill/>
        </p:spPr>
      </p:pic>
      <p:sp>
        <p:nvSpPr>
          <p:cNvPr id="9220" name="ZoneTexte 8"/>
          <p:cNvSpPr txBox="1">
            <a:spLocks noChangeArrowheads="1"/>
          </p:cNvSpPr>
          <p:nvPr/>
        </p:nvSpPr>
        <p:spPr bwMode="auto">
          <a:xfrm>
            <a:off x="251520" y="907372"/>
            <a:ext cx="6084888" cy="830997"/>
          </a:xfrm>
          <a:prstGeom prst="rect">
            <a:avLst/>
          </a:prstGeom>
          <a:noFill/>
          <a:ln w="9525">
            <a:noFill/>
            <a:miter lim="800000"/>
            <a:headEnd/>
            <a:tailEnd/>
          </a:ln>
        </p:spPr>
        <p:txBody>
          <a:bodyPr>
            <a:spAutoFit/>
          </a:bodyPr>
          <a:lstStyle/>
          <a:p>
            <a:pPr eaLnBrk="1" hangingPunct="1"/>
            <a:r>
              <a:rPr lang="fr-FR" sz="2400" dirty="0">
                <a:solidFill>
                  <a:schemeClr val="bg1"/>
                </a:solidFill>
                <a:latin typeface="Calibri" pitchFamily="34" charset="0"/>
              </a:rPr>
              <a:t>Les Processus du </a:t>
            </a:r>
            <a:r>
              <a:rPr lang="fr-FR" sz="2400" dirty="0" smtClean="0">
                <a:solidFill>
                  <a:schemeClr val="bg1"/>
                </a:solidFill>
                <a:latin typeface="Calibri" pitchFamily="34" charset="0"/>
              </a:rPr>
              <a:t>DEVOPS, l’industrialisation et la cible de déploiement continu</a:t>
            </a:r>
            <a:endParaRPr lang="fr-FR" sz="2400" dirty="0">
              <a:solidFill>
                <a:schemeClr val="bg1"/>
              </a:solidFill>
              <a:latin typeface="Calibri" pitchFamily="34" charset="0"/>
            </a:endParaRPr>
          </a:p>
        </p:txBody>
      </p:sp>
      <p:pic>
        <p:nvPicPr>
          <p:cNvPr id="3" name="Image 2"/>
          <p:cNvPicPr>
            <a:picLocks noChangeAspect="1"/>
          </p:cNvPicPr>
          <p:nvPr/>
        </p:nvPicPr>
        <p:blipFill>
          <a:blip r:embed="rId4"/>
          <a:stretch>
            <a:fillRect/>
          </a:stretch>
        </p:blipFill>
        <p:spPr>
          <a:xfrm>
            <a:off x="1979613" y="2814010"/>
            <a:ext cx="5144979" cy="3207863"/>
          </a:xfrm>
          <a:prstGeom prst="rect">
            <a:avLst/>
          </a:prstGeom>
        </p:spPr>
      </p:pic>
    </p:spTree>
    <p:extLst>
      <p:ext uri="{BB962C8B-B14F-4D97-AF65-F5344CB8AC3E}">
        <p14:creationId xmlns:p14="http://schemas.microsoft.com/office/powerpoint/2010/main" val="273115144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15" presetClass="emph" presetSubtype="0" nodeType="withEffect">
                                  <p:stCondLst>
                                    <p:cond delay="0"/>
                                  </p:stCondLst>
                                  <p:iterate type="lt">
                                    <p:tmAbs val="25"/>
                                  </p:iterate>
                                  <p:childTnLst>
                                    <p:set>
                                      <p:cBhvr override="childStyle">
                                        <p:cTn id="9" dur="indefinite"/>
                                        <p:tgtEl>
                                          <p:spTgt spid="9220">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dèle par défaut">
  <a:themeElements>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èle par défa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71746</TotalTime>
  <Words>6493</Words>
  <Application>Microsoft Office PowerPoint</Application>
  <PresentationFormat>Affichage à l'écran (4:3)</PresentationFormat>
  <Paragraphs>1205</Paragraphs>
  <Slides>78</Slides>
  <Notes>77</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78</vt:i4>
      </vt:variant>
    </vt:vector>
  </HeadingPairs>
  <TitlesOfParts>
    <vt:vector size="84" baseType="lpstr">
      <vt:lpstr>MS PGothic</vt:lpstr>
      <vt:lpstr>Arial</vt:lpstr>
      <vt:lpstr>Calibri</vt:lpstr>
      <vt:lpstr>Franklin Gothic Heavy</vt:lpstr>
      <vt:lpstr>Helvetica Neue</vt:lpstr>
      <vt:lpstr>Modèle par défaut</vt:lpstr>
      <vt:lpstr>Application DIGITALES </vt:lpstr>
      <vt:lpstr>DEVOPS … par où commencer … ?</vt:lpstr>
      <vt:lpstr>La Philosophie « DEVOPS »</vt:lpstr>
      <vt:lpstr>La Philosophie « DEVOPS »</vt:lpstr>
      <vt:lpstr>La Philosophie « DEVOPS »</vt:lpstr>
      <vt:lpstr>La Philosophie « DEVOPS »</vt:lpstr>
      <vt:lpstr>La Philosophie « DEVOPS »</vt:lpstr>
      <vt:lpstr>La Philosophie « DEVOPS »</vt:lpstr>
      <vt:lpstr>Présentation PowerPoint</vt:lpstr>
      <vt:lpstr>Les Processus du DEVOPS</vt:lpstr>
      <vt:lpstr>Les Processus du DEVOPS</vt:lpstr>
      <vt:lpstr>Les Processus du DEVOPS</vt:lpstr>
      <vt:lpstr>Les Processus du DEVOPS</vt:lpstr>
      <vt:lpstr>Les Processus du DEVOPS</vt:lpstr>
      <vt:lpstr>Les Processus du DEVOPS</vt:lpstr>
      <vt:lpstr>Les Processus du DEVOPS</vt:lpstr>
      <vt:lpstr>Les Processus du DEVOPS</vt:lpstr>
      <vt:lpstr>Les Processus du DEVOPS</vt:lpstr>
      <vt:lpstr>Les Processus du DEVOPS</vt:lpstr>
      <vt:lpstr>Les Processus du DEVOPS</vt:lpstr>
      <vt:lpstr>Les Processus du DEVOPS</vt:lpstr>
      <vt:lpstr>Les Processus du DEVOPS</vt:lpstr>
      <vt:lpstr>Les Processus du DEVOPS</vt:lpstr>
      <vt:lpstr>Les Processus du DEVOPS</vt:lpstr>
      <vt:lpstr>Les Processus du DEVOPS</vt:lpstr>
      <vt:lpstr>Les Processus du DEVOPS</vt:lpstr>
      <vt:lpstr>Les Processus du DEVOPS</vt:lpstr>
      <vt:lpstr>Les Processus du DEVOPS</vt:lpstr>
      <vt:lpstr>Les Processus du DEVOPS</vt:lpstr>
      <vt:lpstr>Présentation PowerPoint</vt:lpstr>
      <vt:lpstr>Les Processus du DEVOPS</vt:lpstr>
      <vt:lpstr>Les Processus du DEVOPS</vt:lpstr>
      <vt:lpstr>Les Processus du DEVOPS</vt:lpstr>
      <vt:lpstr>Les Processus du DEVOPS</vt:lpstr>
      <vt:lpstr>Les Processus du DEVOPS</vt:lpstr>
      <vt:lpstr>Les Processus du DEVOPS</vt:lpstr>
      <vt:lpstr>Les Processus du DEVOPS</vt:lpstr>
      <vt:lpstr>Les Processus du DEVOPS</vt:lpstr>
      <vt:lpstr>Les Processus du DEVOPS</vt:lpstr>
      <vt:lpstr>Les Processus du DEVOPS</vt:lpstr>
      <vt:lpstr>Les Processus du DEVOPS</vt:lpstr>
      <vt:lpstr>Les Processus du DEVOPS</vt:lpstr>
      <vt:lpstr>Les Processus du DEVOPS</vt:lpstr>
      <vt:lpstr>Les Processus du DEVOPS</vt:lpstr>
      <vt:lpstr>Impacts sur la Structure Organisationnelle</vt:lpstr>
      <vt:lpstr>Modification de la Structure Organisationnelle</vt:lpstr>
      <vt:lpstr>Modification de la Structure Organisationnelle</vt:lpstr>
      <vt:lpstr>Présentation PowerPoint</vt:lpstr>
      <vt:lpstr>Modification de la Structure Organisationnelle</vt:lpstr>
      <vt:lpstr>Modification de la Structure Organisationnelle</vt:lpstr>
      <vt:lpstr>Modification de la Structure Organisationnelle</vt:lpstr>
      <vt:lpstr>Modification de la Structure Organisationnelle</vt:lpstr>
      <vt:lpstr>Modification de la Structure Organisationnelle</vt:lpstr>
      <vt:lpstr>Présentation PowerPoint</vt:lpstr>
      <vt:lpstr>Les Axes D’améliorations et de Transformation</vt:lpstr>
      <vt:lpstr>Les Axes D’améliorations et de Transformation</vt:lpstr>
      <vt:lpstr>Les Axes D’améliorations et de Transformation</vt:lpstr>
      <vt:lpstr>Les Axes D’améliorations et de Transformation</vt:lpstr>
      <vt:lpstr>Présentation PowerPoint</vt:lpstr>
      <vt:lpstr>Les Axes D’améliorations et de Transformation</vt:lpstr>
      <vt:lpstr>Les Axes D’améliorations et de Transformation</vt:lpstr>
      <vt:lpstr>Les Axes D’améliorations et de Transformation</vt:lpstr>
      <vt:lpstr>Les Axes D’améliorations et de Transformation</vt:lpstr>
      <vt:lpstr>Les Axes D’améliorations et de Transformation</vt:lpstr>
      <vt:lpstr>Les Axes D’améliorations et de Transformation</vt:lpstr>
      <vt:lpstr>Les Axes D’améliorations et de Transformation</vt:lpstr>
      <vt:lpstr>Les Axes D’améliorations et de Transformation</vt:lpstr>
      <vt:lpstr>Les Axes D’améliorations et de Transformation</vt:lpstr>
      <vt:lpstr>Les Axes D’améliorations et de Transformation</vt:lpstr>
      <vt:lpstr>Les Axes D’améliorations et de Transformation</vt:lpstr>
      <vt:lpstr>Les Axes D’améliorations et de Transformation</vt:lpstr>
      <vt:lpstr>Les Axes D’améliorations et de Transformation</vt:lpstr>
      <vt:lpstr>Les Axes D’améliorations et de Transformation</vt:lpstr>
      <vt:lpstr>Les Axes D’améliorations et de Transformation</vt:lpstr>
      <vt:lpstr>Présentation PowerPoint</vt:lpstr>
      <vt:lpstr>Bénéfices / Risques de la Démarche</vt:lpstr>
      <vt:lpstr>Présentation PowerPoint</vt:lpstr>
      <vt:lpstr>REFERENCES</vt:lpstr>
    </vt:vector>
  </TitlesOfParts>
  <Company>Carrefour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Carrefour  IITO Multichannel</dc:title>
  <dc:creator>brichej</dc:creator>
  <cp:lastModifiedBy>Stephane</cp:lastModifiedBy>
  <cp:revision>2031</cp:revision>
  <dcterms:created xsi:type="dcterms:W3CDTF">2014-07-04T08:06:02Z</dcterms:created>
  <dcterms:modified xsi:type="dcterms:W3CDTF">2017-08-17T12:54:43Z</dcterms:modified>
</cp:coreProperties>
</file>